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4" r:id="rId13"/>
    <p:sldId id="276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F346-7733-4EB8-ADD8-B28F9BF2D3BB}" type="datetimeFigureOut">
              <a:rPr lang="es-CL" smtClean="0"/>
              <a:t>20-03-2023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FD67-2E2F-4EDF-9307-5A9B552BC3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873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F346-7733-4EB8-ADD8-B28F9BF2D3BB}" type="datetimeFigureOut">
              <a:rPr lang="es-CL" smtClean="0"/>
              <a:t>20-03-2023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FD67-2E2F-4EDF-9307-5A9B552BC3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384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F346-7733-4EB8-ADD8-B28F9BF2D3BB}" type="datetimeFigureOut">
              <a:rPr lang="es-CL" smtClean="0"/>
              <a:t>20-03-2023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FD67-2E2F-4EDF-9307-5A9B552BC3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583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F346-7733-4EB8-ADD8-B28F9BF2D3BB}" type="datetimeFigureOut">
              <a:rPr lang="es-CL" smtClean="0"/>
              <a:t>20-03-2023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FD67-2E2F-4EDF-9307-5A9B552BC3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095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F346-7733-4EB8-ADD8-B28F9BF2D3BB}" type="datetimeFigureOut">
              <a:rPr lang="es-CL" smtClean="0"/>
              <a:t>20-03-2023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FD67-2E2F-4EDF-9307-5A9B552BC3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220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F346-7733-4EB8-ADD8-B28F9BF2D3BB}" type="datetimeFigureOut">
              <a:rPr lang="es-CL" smtClean="0"/>
              <a:t>20-03-2023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FD67-2E2F-4EDF-9307-5A9B552BC3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005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F346-7733-4EB8-ADD8-B28F9BF2D3BB}" type="datetimeFigureOut">
              <a:rPr lang="es-CL" smtClean="0"/>
              <a:t>20-03-2023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FD67-2E2F-4EDF-9307-5A9B552BC3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003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F346-7733-4EB8-ADD8-B28F9BF2D3BB}" type="datetimeFigureOut">
              <a:rPr lang="es-CL" smtClean="0"/>
              <a:t>20-03-2023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FD67-2E2F-4EDF-9307-5A9B552BC3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761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F346-7733-4EB8-ADD8-B28F9BF2D3BB}" type="datetimeFigureOut">
              <a:rPr lang="es-CL" smtClean="0"/>
              <a:t>20-03-2023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FD67-2E2F-4EDF-9307-5A9B552BC3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838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F346-7733-4EB8-ADD8-B28F9BF2D3BB}" type="datetimeFigureOut">
              <a:rPr lang="es-CL" smtClean="0"/>
              <a:t>20-03-2023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FD67-2E2F-4EDF-9307-5A9B552BC3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798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F346-7733-4EB8-ADD8-B28F9BF2D3BB}" type="datetimeFigureOut">
              <a:rPr lang="es-CL" smtClean="0"/>
              <a:t>20-03-2023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6FD67-2E2F-4EDF-9307-5A9B552BC3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815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AF346-7733-4EB8-ADD8-B28F9BF2D3BB}" type="datetimeFigureOut">
              <a:rPr lang="es-CL" smtClean="0"/>
              <a:t>20-03-2023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6FD67-2E2F-4EDF-9307-5A9B552BC32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660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29407" y="1038280"/>
            <a:ext cx="9144000" cy="2387600"/>
          </a:xfrm>
        </p:spPr>
        <p:txBody>
          <a:bodyPr>
            <a:normAutofit/>
          </a:bodyPr>
          <a:lstStyle/>
          <a:p>
            <a:r>
              <a:rPr lang="es-CL" b="1" dirty="0"/>
              <a:t>Introducción a la Programación: </a:t>
            </a:r>
            <a:endParaRPr lang="es-CL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55532" y="4358782"/>
            <a:ext cx="9144000" cy="1358845"/>
          </a:xfrm>
        </p:spPr>
        <p:txBody>
          <a:bodyPr/>
          <a:lstStyle/>
          <a:p>
            <a:r>
              <a:rPr lang="es-CL" dirty="0" err="1"/>
              <a:t>Pseudo</a:t>
            </a:r>
            <a:r>
              <a:rPr lang="es-CL" dirty="0"/>
              <a:t>-código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04494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93108" y="167417"/>
            <a:ext cx="10515600" cy="1325563"/>
          </a:xfrm>
        </p:spPr>
        <p:txBody>
          <a:bodyPr/>
          <a:lstStyle/>
          <a:p>
            <a:r>
              <a:rPr lang="es-CL" dirty="0" err="1"/>
              <a:t>Pseint</a:t>
            </a:r>
            <a:r>
              <a:rPr lang="es-CL" dirty="0"/>
              <a:t>: Variables, ejemplo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25" y="2240175"/>
            <a:ext cx="6235901" cy="212175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CuadroTexto 5"/>
          <p:cNvSpPr txBox="1"/>
          <p:nvPr/>
        </p:nvSpPr>
        <p:spPr>
          <a:xfrm>
            <a:off x="8662086" y="2631989"/>
            <a:ext cx="2631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Entero:</a:t>
            </a:r>
            <a:r>
              <a:rPr lang="es-CL" dirty="0"/>
              <a:t> número sin decimales, </a:t>
            </a:r>
            <a:r>
              <a:rPr lang="es-CL" dirty="0" err="1"/>
              <a:t>ej</a:t>
            </a:r>
            <a:r>
              <a:rPr lang="es-CL" dirty="0"/>
              <a:t> 1 o 2 o 9</a:t>
            </a:r>
          </a:p>
          <a:p>
            <a:r>
              <a:rPr lang="es-CL" b="1" dirty="0"/>
              <a:t>Real:</a:t>
            </a:r>
            <a:r>
              <a:rPr lang="es-CL" dirty="0"/>
              <a:t> Número con valores decimales, </a:t>
            </a:r>
            <a:r>
              <a:rPr lang="es-CL" dirty="0" err="1"/>
              <a:t>ej</a:t>
            </a:r>
            <a:r>
              <a:rPr lang="es-CL" dirty="0"/>
              <a:t> 1,2 o 2,7 o 9,3709</a:t>
            </a:r>
            <a:endParaRPr lang="es-CL" b="1" dirty="0"/>
          </a:p>
          <a:p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2392923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764795" cy="4351338"/>
          </a:xfrm>
        </p:spPr>
        <p:txBody>
          <a:bodyPr/>
          <a:lstStyle/>
          <a:p>
            <a:r>
              <a:rPr lang="es-CL" dirty="0"/>
              <a:t>Para ingresar datos por teclado podemos usar el comando “</a:t>
            </a:r>
            <a:r>
              <a:rPr lang="es-CL" b="1" dirty="0"/>
              <a:t>Leer</a:t>
            </a:r>
            <a:r>
              <a:rPr lang="es-CL" dirty="0"/>
              <a:t>”</a:t>
            </a:r>
          </a:p>
          <a:p>
            <a:r>
              <a:rPr lang="es-CL" dirty="0"/>
              <a:t>Para mostrar datos podemos usar los comandos “</a:t>
            </a:r>
            <a:r>
              <a:rPr lang="es-CL" b="1" dirty="0"/>
              <a:t>Escribir” </a:t>
            </a:r>
            <a:r>
              <a:rPr lang="es-CL" dirty="0"/>
              <a:t>y </a:t>
            </a:r>
            <a:r>
              <a:rPr lang="es-CL" b="1" dirty="0"/>
              <a:t>“Mostrar”</a:t>
            </a:r>
            <a:endParaRPr lang="es-CL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82725" y="142704"/>
            <a:ext cx="9871075" cy="1325563"/>
          </a:xfrm>
        </p:spPr>
        <p:txBody>
          <a:bodyPr/>
          <a:lstStyle/>
          <a:p>
            <a:r>
              <a:rPr lang="es-CL" dirty="0" err="1"/>
              <a:t>Pseint</a:t>
            </a:r>
            <a:r>
              <a:rPr lang="es-CL" dirty="0"/>
              <a:t>: Lectura y Escritura de variables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96" y="3333234"/>
            <a:ext cx="4462166" cy="2625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ángulo redondeado 5"/>
          <p:cNvSpPr/>
          <p:nvPr/>
        </p:nvSpPr>
        <p:spPr>
          <a:xfrm>
            <a:off x="2471352" y="4486342"/>
            <a:ext cx="2137719" cy="103796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458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7822" y="192131"/>
            <a:ext cx="10515600" cy="1325563"/>
          </a:xfrm>
        </p:spPr>
        <p:txBody>
          <a:bodyPr/>
          <a:lstStyle/>
          <a:p>
            <a:r>
              <a:rPr lang="es-CL" dirty="0" err="1"/>
              <a:t>PSeInt</a:t>
            </a:r>
            <a:r>
              <a:rPr lang="es-CL" dirty="0"/>
              <a:t>: Asignación y operaciones aritméticas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47770"/>
          </a:xfrm>
        </p:spPr>
        <p:txBody>
          <a:bodyPr/>
          <a:lstStyle/>
          <a:p>
            <a:r>
              <a:rPr lang="es-CL" dirty="0"/>
              <a:t>Podemos dar valores a variables de forma arbitraria o bien almacenar resultados en ellas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311" y="2817341"/>
            <a:ext cx="4350063" cy="29656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redondeado 4"/>
          <p:cNvSpPr/>
          <p:nvPr/>
        </p:nvSpPr>
        <p:spPr>
          <a:xfrm>
            <a:off x="2545492" y="4127157"/>
            <a:ext cx="1729946" cy="124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CuadroTexto 5"/>
          <p:cNvSpPr txBox="1"/>
          <p:nvPr/>
        </p:nvSpPr>
        <p:spPr>
          <a:xfrm>
            <a:off x="7512907" y="2953265"/>
            <a:ext cx="3840893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CL" sz="2800" b="1" dirty="0"/>
              <a:t>Suma:</a:t>
            </a:r>
            <a:r>
              <a:rPr lang="es-CL" sz="2800" dirty="0"/>
              <a:t> +</a:t>
            </a:r>
            <a:endParaRPr lang="es-CL" sz="2800" b="1" dirty="0"/>
          </a:p>
          <a:p>
            <a:r>
              <a:rPr lang="es-CL" sz="2800" b="1" dirty="0"/>
              <a:t>Resta:</a:t>
            </a:r>
            <a:r>
              <a:rPr lang="es-CL" sz="2800" dirty="0"/>
              <a:t> -</a:t>
            </a:r>
            <a:endParaRPr lang="es-CL" sz="2800" b="1" dirty="0"/>
          </a:p>
          <a:p>
            <a:r>
              <a:rPr lang="es-CL" sz="2800" b="1" dirty="0"/>
              <a:t>División:</a:t>
            </a:r>
            <a:r>
              <a:rPr lang="es-CL" sz="2800" dirty="0"/>
              <a:t> /</a:t>
            </a:r>
            <a:endParaRPr lang="es-CL" sz="2800" b="1" dirty="0"/>
          </a:p>
          <a:p>
            <a:r>
              <a:rPr lang="es-CL" sz="2800" b="1" dirty="0"/>
              <a:t>Multiplicación:</a:t>
            </a:r>
            <a:r>
              <a:rPr lang="es-CL" sz="2800" dirty="0"/>
              <a:t> *</a:t>
            </a:r>
          </a:p>
          <a:p>
            <a:r>
              <a:rPr lang="es-CL" sz="2800" b="1" dirty="0"/>
              <a:t>Modulo:</a:t>
            </a:r>
            <a:r>
              <a:rPr lang="es-CL" sz="2800" dirty="0"/>
              <a:t> % o </a:t>
            </a:r>
            <a:r>
              <a:rPr lang="es-CL" sz="2800" b="1" dirty="0"/>
              <a:t>MOD</a:t>
            </a:r>
          </a:p>
        </p:txBody>
      </p:sp>
    </p:spTree>
    <p:extLst>
      <p:ext uri="{BB962C8B-B14F-4D97-AF65-F5344CB8AC3E}">
        <p14:creationId xmlns:p14="http://schemas.microsoft.com/office/powerpoint/2010/main" val="135854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0751" y="130346"/>
            <a:ext cx="10515600" cy="1325563"/>
          </a:xfrm>
        </p:spPr>
        <p:txBody>
          <a:bodyPr/>
          <a:lstStyle/>
          <a:p>
            <a:r>
              <a:rPr lang="es-CL" b="1" dirty="0"/>
              <a:t>Ejercicios 1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CL" sz="3200" dirty="0"/>
              <a:t>Cree un algoritmo que permita mostrar la suma de dos números ingresados por teclado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/>
              <a:t>Cree un algoritmo que dado tres valores enteros A, B y C permita mostrar los siguientes resultados: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CL" sz="2800" dirty="0"/>
              <a:t>(A+B)-C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CL" sz="2800" dirty="0"/>
              <a:t>(C*B)+A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3200" dirty="0"/>
              <a:t>Cree un algoritmo que dado un valor entero x permita calcular: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CL" sz="2800" dirty="0"/>
              <a:t>El perímetro del cuadrado cuyo lado mide x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CL" sz="2800" dirty="0"/>
              <a:t>El área de un círculo, cuyo diámetro es x</a:t>
            </a:r>
          </a:p>
          <a:p>
            <a:pPr marL="971550" lvl="1" indent="-514350">
              <a:buFont typeface="+mj-lt"/>
              <a:buAutoNum type="alphaLcParenR"/>
            </a:pPr>
            <a:r>
              <a:rPr lang="es-CL" sz="2800" dirty="0"/>
              <a:t>El área de un rectángulo, cuyos lados miden x y 2*x</a:t>
            </a:r>
          </a:p>
          <a:p>
            <a:pPr marL="0" indent="0">
              <a:buNone/>
            </a:pP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1254721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7821" y="179774"/>
            <a:ext cx="10515600" cy="1325563"/>
          </a:xfrm>
        </p:spPr>
        <p:txBody>
          <a:bodyPr/>
          <a:lstStyle/>
          <a:p>
            <a:r>
              <a:rPr lang="es-CL" dirty="0"/>
              <a:t>Bifurcaciones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6753"/>
          </a:xfrm>
        </p:spPr>
        <p:txBody>
          <a:bodyPr/>
          <a:lstStyle/>
          <a:p>
            <a:r>
              <a:rPr lang="es-CL" dirty="0"/>
              <a:t>Las bifurcaciones en un algoritmo permiten ejecutar un bloque de código u otro dada una condición lógica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333" y="2892767"/>
            <a:ext cx="4669824" cy="345658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5280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4022" y="155060"/>
            <a:ext cx="9327292" cy="1325563"/>
          </a:xfrm>
        </p:spPr>
        <p:txBody>
          <a:bodyPr/>
          <a:lstStyle/>
          <a:p>
            <a:r>
              <a:rPr lang="es-CL" dirty="0" err="1"/>
              <a:t>PSeInt</a:t>
            </a:r>
            <a:r>
              <a:rPr lang="es-CL" dirty="0"/>
              <a:t>: si - sino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1" y="1836265"/>
            <a:ext cx="4067175" cy="15049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825" y="2938902"/>
            <a:ext cx="5622256" cy="278928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uadroTexto 5"/>
          <p:cNvSpPr txBox="1"/>
          <p:nvPr/>
        </p:nvSpPr>
        <p:spPr>
          <a:xfrm>
            <a:off x="832020" y="3696857"/>
            <a:ext cx="38305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Algunas expresiones lógicas permitidas:</a:t>
            </a:r>
          </a:p>
          <a:p>
            <a:r>
              <a:rPr lang="es-CL" sz="2400" b="1" dirty="0"/>
              <a:t>Mayor y Menor que: </a:t>
            </a:r>
            <a:r>
              <a:rPr lang="es-CL" sz="2400" dirty="0"/>
              <a:t>&lt;, &gt;</a:t>
            </a:r>
          </a:p>
          <a:p>
            <a:r>
              <a:rPr lang="es-CL" sz="2400" b="1" dirty="0"/>
              <a:t>Mayor o igual a: </a:t>
            </a:r>
            <a:r>
              <a:rPr lang="es-CL" sz="2400" dirty="0"/>
              <a:t>&gt;=</a:t>
            </a:r>
          </a:p>
          <a:p>
            <a:r>
              <a:rPr lang="es-CL" sz="2400" b="1" dirty="0"/>
              <a:t>Menor o igual a: </a:t>
            </a:r>
            <a:r>
              <a:rPr lang="es-CL" sz="2400" dirty="0"/>
              <a:t>&lt;=</a:t>
            </a:r>
          </a:p>
          <a:p>
            <a:r>
              <a:rPr lang="es-CL" sz="2400" b="1" dirty="0"/>
              <a:t>Igualdad: </a:t>
            </a:r>
            <a:r>
              <a:rPr lang="es-CL" sz="2400" dirty="0"/>
              <a:t>==</a:t>
            </a:r>
            <a:endParaRPr lang="es-CL" sz="2400" b="1" dirty="0"/>
          </a:p>
          <a:p>
            <a:r>
              <a:rPr lang="es-CL" sz="2400" b="1" dirty="0"/>
              <a:t>Distinto:</a:t>
            </a:r>
            <a:r>
              <a:rPr lang="es-CL" sz="2400" dirty="0"/>
              <a:t> !=</a:t>
            </a:r>
            <a:endParaRPr lang="es-CL" sz="2400" b="1" dirty="0"/>
          </a:p>
          <a:p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37158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0751" y="130346"/>
            <a:ext cx="10515600" cy="1325563"/>
          </a:xfrm>
        </p:spPr>
        <p:txBody>
          <a:bodyPr/>
          <a:lstStyle/>
          <a:p>
            <a:r>
              <a:rPr lang="es-CL" b="1" dirty="0"/>
              <a:t>Ejercicios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3200" dirty="0"/>
              <a:t>Desarrolle un algoritmo que permita calcular el valor absoluto de un número</a:t>
            </a:r>
            <a:endParaRPr lang="es-CL" sz="3200" dirty="0"/>
          </a:p>
          <a:p>
            <a:pPr marL="514350" indent="-514350">
              <a:buFont typeface="+mj-lt"/>
              <a:buAutoNum type="arabicPeriod"/>
            </a:pPr>
            <a:r>
              <a:rPr lang="es-CL" sz="3200" dirty="0"/>
              <a:t>Cree un algoritmo que muestre si dos número ingresados por teclado son iguales o no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3200" dirty="0"/>
              <a:t>Desarrolle un algoritmo que permita imprimir el número mayor entre dos </a:t>
            </a:r>
            <a:r>
              <a:rPr lang="es-MX" sz="3200"/>
              <a:t>valores enteros</a:t>
            </a:r>
            <a:endParaRPr lang="es-MX" sz="3200" dirty="0"/>
          </a:p>
          <a:p>
            <a:pPr marL="514350" indent="-514350">
              <a:buFont typeface="+mj-lt"/>
              <a:buAutoNum type="arabicPeriod"/>
            </a:pPr>
            <a:r>
              <a:rPr lang="es-MX" sz="3200" dirty="0"/>
              <a:t>Desarrolle un algoritmo que permita ingresar un valor y luego muestre un 1 si el valor es positivo, un -1 si el valor es negativo y un 0 si el valor es cero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373514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7062" y="243307"/>
            <a:ext cx="9703676" cy="1325563"/>
          </a:xfrm>
        </p:spPr>
        <p:txBody>
          <a:bodyPr/>
          <a:lstStyle/>
          <a:p>
            <a:r>
              <a:rPr lang="es-ES_tradnl" b="1" dirty="0"/>
              <a:t>Algoritmo</a:t>
            </a:r>
            <a:endParaRPr lang="es-C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82715" y="1785501"/>
            <a:ext cx="7089229" cy="397416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L" sz="2400" dirty="0"/>
              <a:t>Procedimiento detallado para resolver un problema en pasos y en un tiempo finito.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L" sz="2400" dirty="0"/>
              <a:t>Se especifican en base a operaciones básicas que controlan las variables y el flujo del algoritmo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L" sz="2400" dirty="0"/>
              <a:t>El algoritmo lleva desde un estado inicial a un estado final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L" sz="2400" dirty="0"/>
              <a:t>El algoritmo recibe Entradas y entrega Salidas</a:t>
            </a:r>
          </a:p>
          <a:p>
            <a:pPr marL="0" indent="0">
              <a:buNone/>
            </a:pPr>
            <a:endParaRPr lang="es-CL" sz="2800" dirty="0"/>
          </a:p>
          <a:p>
            <a:endParaRPr lang="es-CL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219" y="4880258"/>
            <a:ext cx="2089188" cy="17588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973" y="1109716"/>
            <a:ext cx="2354318" cy="213555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233" y="3636579"/>
            <a:ext cx="2514359" cy="23227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097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0427" y="154919"/>
            <a:ext cx="9997965" cy="1325563"/>
          </a:xfrm>
        </p:spPr>
        <p:txBody>
          <a:bodyPr/>
          <a:lstStyle/>
          <a:p>
            <a:r>
              <a:rPr lang="es-CL" b="1" dirty="0"/>
              <a:t>Programa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41272"/>
          </a:xfrm>
        </p:spPr>
        <p:txBody>
          <a:bodyPr/>
          <a:lstStyle/>
          <a:p>
            <a:pPr marL="0" indent="0">
              <a:buNone/>
            </a:pPr>
            <a:r>
              <a:rPr lang="es-CL" dirty="0"/>
              <a:t>Un </a:t>
            </a:r>
            <a:r>
              <a:rPr lang="es-CL" b="1" dirty="0"/>
              <a:t>Programa</a:t>
            </a:r>
            <a:r>
              <a:rPr lang="es-CL" dirty="0"/>
              <a:t> es un</a:t>
            </a:r>
            <a:r>
              <a:rPr lang="es-CL" b="1" dirty="0"/>
              <a:t> </a:t>
            </a:r>
            <a:r>
              <a:rPr lang="es-CL" dirty="0"/>
              <a:t>Conjunto de instrucciones, con una secuencia lógica, escrito en algún </a:t>
            </a:r>
            <a:r>
              <a:rPr lang="es-CL" b="1" dirty="0"/>
              <a:t>lenguaje de programación</a:t>
            </a:r>
            <a:r>
              <a:rPr lang="es-CL" dirty="0"/>
              <a:t> que permite resolver un </a:t>
            </a:r>
            <a:r>
              <a:rPr lang="es-CL" b="1" dirty="0"/>
              <a:t>Problema</a:t>
            </a:r>
            <a:r>
              <a:rPr lang="es-CL" dirty="0"/>
              <a:t>. El Programa Recibe datos de entrada, realiza las operaciones de transformación requeridas, y entrega los resultado esperados.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433" y="4812040"/>
            <a:ext cx="1990725" cy="1343025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 rot="935336">
            <a:off x="3909848" y="4812040"/>
            <a:ext cx="1008993" cy="36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Flecha derecha 5"/>
          <p:cNvSpPr/>
          <p:nvPr/>
        </p:nvSpPr>
        <p:spPr>
          <a:xfrm rot="20789822">
            <a:off x="3906833" y="5596824"/>
            <a:ext cx="1013976" cy="36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/>
          <p:cNvSpPr/>
          <p:nvPr/>
        </p:nvSpPr>
        <p:spPr>
          <a:xfrm>
            <a:off x="5160579" y="4683261"/>
            <a:ext cx="2280745" cy="1980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Flecha derecha 7"/>
          <p:cNvSpPr/>
          <p:nvPr/>
        </p:nvSpPr>
        <p:spPr>
          <a:xfrm>
            <a:off x="7619178" y="5200497"/>
            <a:ext cx="470773" cy="610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CuadroTexto 8"/>
          <p:cNvSpPr txBox="1"/>
          <p:nvPr/>
        </p:nvSpPr>
        <p:spPr>
          <a:xfrm>
            <a:off x="3470099" y="4602864"/>
            <a:ext cx="319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3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434155" y="5764810"/>
            <a:ext cx="319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4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8267805" y="5349335"/>
            <a:ext cx="549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12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776277" y="6140596"/>
            <a:ext cx="83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3 x 4</a:t>
            </a:r>
          </a:p>
        </p:txBody>
      </p:sp>
    </p:spTree>
    <p:extLst>
      <p:ext uri="{BB962C8B-B14F-4D97-AF65-F5344CB8AC3E}">
        <p14:creationId xmlns:p14="http://schemas.microsoft.com/office/powerpoint/2010/main" val="139803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6700" y="200025"/>
            <a:ext cx="9817100" cy="1325563"/>
          </a:xfrm>
        </p:spPr>
        <p:txBody>
          <a:bodyPr/>
          <a:lstStyle/>
          <a:p>
            <a:r>
              <a:rPr lang="es-CL" b="1" dirty="0" err="1"/>
              <a:t>Pseudo</a:t>
            </a:r>
            <a:r>
              <a:rPr lang="es-CL" b="1" dirty="0"/>
              <a:t>-código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718300" cy="4351338"/>
          </a:xfrm>
        </p:spPr>
        <p:txBody>
          <a:bodyPr/>
          <a:lstStyle/>
          <a:p>
            <a:r>
              <a:rPr lang="es-CL" dirty="0"/>
              <a:t>Se puede definir como un “falso” código</a:t>
            </a:r>
          </a:p>
          <a:p>
            <a:r>
              <a:rPr lang="es-CL" dirty="0"/>
              <a:t>Se definen instrucciones, pero no en un lenguaje de programación especifico </a:t>
            </a:r>
          </a:p>
          <a:p>
            <a:r>
              <a:rPr lang="es-CL" dirty="0"/>
              <a:t>Sirve para definir un algoritmo en un alto nivel de abstracción</a:t>
            </a:r>
          </a:p>
          <a:p>
            <a:r>
              <a:rPr lang="es-CL" dirty="0"/>
              <a:t>También son utilizados como un paso intermedio o previo al programar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255000" y="1340922"/>
            <a:ext cx="20066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L" b="1" dirty="0" err="1"/>
              <a:t>Pseudo</a:t>
            </a:r>
            <a:r>
              <a:rPr lang="es-CL" b="1" dirty="0"/>
              <a:t>: </a:t>
            </a:r>
            <a:r>
              <a:rPr lang="es-CL" dirty="0"/>
              <a:t>falso. RAE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953" y="2625309"/>
            <a:ext cx="760810" cy="760810"/>
          </a:xfrm>
          <a:prstGeom prst="rect">
            <a:avLst/>
          </a:prstGeom>
        </p:spPr>
      </p:pic>
      <p:sp>
        <p:nvSpPr>
          <p:cNvPr id="6" name="Flecha arriba y abajo 5"/>
          <p:cNvSpPr/>
          <p:nvPr/>
        </p:nvSpPr>
        <p:spPr>
          <a:xfrm>
            <a:off x="9258300" y="3136822"/>
            <a:ext cx="419100" cy="168711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830" y="5061983"/>
            <a:ext cx="778933" cy="5842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991600" y="2660651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Alto nivel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921750" y="5169417"/>
            <a:ext cx="109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Bajo nivel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0275953" y="3835400"/>
            <a:ext cx="129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Abstracción </a:t>
            </a:r>
          </a:p>
        </p:txBody>
      </p:sp>
    </p:spTree>
    <p:extLst>
      <p:ext uri="{BB962C8B-B14F-4D97-AF65-F5344CB8AC3E}">
        <p14:creationId xmlns:p14="http://schemas.microsoft.com/office/powerpoint/2010/main" val="421606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8000" y="136525"/>
            <a:ext cx="9842500" cy="1325563"/>
          </a:xfrm>
        </p:spPr>
        <p:txBody>
          <a:bodyPr/>
          <a:lstStyle/>
          <a:p>
            <a:r>
              <a:rPr lang="es-CL" b="1" dirty="0" err="1"/>
              <a:t>PSeInt</a:t>
            </a:r>
            <a:endParaRPr lang="es-C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 err="1"/>
              <a:t>PSeInt</a:t>
            </a:r>
            <a:r>
              <a:rPr lang="es-CL" dirty="0"/>
              <a:t> es una herramienta para asistir a un estudiante en sus primeros pasos en programación. Mediante un simple e intuitivo </a:t>
            </a:r>
            <a:r>
              <a:rPr lang="es-CL" b="1" dirty="0" err="1"/>
              <a:t>pseudolenguaje</a:t>
            </a:r>
            <a:r>
              <a:rPr lang="es-CL" b="1" dirty="0"/>
              <a:t> en español </a:t>
            </a:r>
            <a:r>
              <a:rPr lang="es-CL" dirty="0"/>
              <a:t>(complementado con un editor de diagramas de flujo), le permite centrar su atención en los conceptos fundamentales de la algoritmia computacional, </a:t>
            </a:r>
            <a:r>
              <a:rPr lang="es-CL" b="1" dirty="0"/>
              <a:t>minimizando las dificultades propias de un lenguaje</a:t>
            </a:r>
            <a:r>
              <a:rPr lang="es-CL" dirty="0"/>
              <a:t> y proporcionando un entorno de trabajo con numerosas ayudas y recursos didácticos.</a:t>
            </a:r>
          </a:p>
          <a:p>
            <a:pPr marL="0" indent="0" algn="r">
              <a:buNone/>
            </a:pPr>
            <a:r>
              <a:rPr lang="es-CL" b="1" dirty="0"/>
              <a:t>Información de su sitio web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59" y="4462463"/>
            <a:ext cx="1714500" cy="17145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844418" y="5807631"/>
            <a:ext cx="46131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CL" b="1" dirty="0"/>
              <a:t>Web de </a:t>
            </a:r>
            <a:r>
              <a:rPr lang="es-CL" b="1" dirty="0" err="1"/>
              <a:t>PSeInt</a:t>
            </a:r>
            <a:r>
              <a:rPr lang="es-CL" b="1" dirty="0"/>
              <a:t>:   </a:t>
            </a:r>
            <a:r>
              <a:rPr lang="es-CL" dirty="0"/>
              <a:t>http://pseint.sourceforge.net/</a:t>
            </a:r>
          </a:p>
        </p:txBody>
      </p:sp>
    </p:spTree>
    <p:extLst>
      <p:ext uri="{BB962C8B-B14F-4D97-AF65-F5344CB8AC3E}">
        <p14:creationId xmlns:p14="http://schemas.microsoft.com/office/powerpoint/2010/main" val="277412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5300" y="149225"/>
            <a:ext cx="9588500" cy="1325563"/>
          </a:xfrm>
        </p:spPr>
        <p:txBody>
          <a:bodyPr/>
          <a:lstStyle/>
          <a:p>
            <a:r>
              <a:rPr lang="es-CL" b="1" dirty="0" err="1"/>
              <a:t>PSeInt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305300" cy="4351338"/>
          </a:xfrm>
        </p:spPr>
        <p:txBody>
          <a:bodyPr/>
          <a:lstStyle/>
          <a:p>
            <a:r>
              <a:rPr lang="es-CL" dirty="0"/>
              <a:t>Antes de comenzar a escribir el algoritmo, para este curso es necesario usar el “perfil de lenguaje” de la universidad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028" y="1081088"/>
            <a:ext cx="5999772" cy="4532312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5295900" y="5283200"/>
            <a:ext cx="3733800" cy="584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1692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98600" y="250825"/>
            <a:ext cx="10515600" cy="1325563"/>
          </a:xfrm>
        </p:spPr>
        <p:txBody>
          <a:bodyPr/>
          <a:lstStyle/>
          <a:p>
            <a:r>
              <a:rPr lang="es-CL" b="1" dirty="0" err="1"/>
              <a:t>PSeInt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1576388"/>
            <a:ext cx="6175258" cy="46863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" t="1096" r="1038" b="953"/>
          <a:stretch/>
        </p:blipFill>
        <p:spPr>
          <a:xfrm>
            <a:off x="5091954" y="2563906"/>
            <a:ext cx="5952564" cy="4123766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>
            <a:off x="2903838" y="2360141"/>
            <a:ext cx="2879124" cy="21871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>
            <a:off x="7134886" y="4625789"/>
            <a:ext cx="3505251" cy="17217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29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1665" y="216844"/>
            <a:ext cx="9772135" cy="1325563"/>
          </a:xfrm>
        </p:spPr>
        <p:txBody>
          <a:bodyPr/>
          <a:lstStyle/>
          <a:p>
            <a:r>
              <a:rPr lang="es-CL" dirty="0"/>
              <a:t>Estructura del algoritmo: Inicio y Fin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" t="-177" r="36496" b="66534"/>
          <a:stretch/>
        </p:blipFill>
        <p:spPr>
          <a:xfrm>
            <a:off x="1861236" y="1846713"/>
            <a:ext cx="5054349" cy="17614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" t="-1853" r="25927" b="67076"/>
          <a:stretch/>
        </p:blipFill>
        <p:spPr>
          <a:xfrm>
            <a:off x="5656692" y="3993852"/>
            <a:ext cx="5439676" cy="162311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" name="CuadroTexto 6"/>
          <p:cNvSpPr txBox="1"/>
          <p:nvPr/>
        </p:nvSpPr>
        <p:spPr>
          <a:xfrm>
            <a:off x="889686" y="4436075"/>
            <a:ext cx="4053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Nota: </a:t>
            </a:r>
            <a:r>
              <a:rPr lang="es-CL" dirty="0"/>
              <a:t>Es una buena práctica el ser ordenado al crear el código, esto facilita la comprensión y el detectar posibles errores</a:t>
            </a:r>
          </a:p>
        </p:txBody>
      </p:sp>
      <p:sp>
        <p:nvSpPr>
          <p:cNvPr id="8" name="Elipse 7"/>
          <p:cNvSpPr/>
          <p:nvPr/>
        </p:nvSpPr>
        <p:spPr>
          <a:xfrm>
            <a:off x="3669957" y="2977978"/>
            <a:ext cx="2681416" cy="6301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Elipse 8"/>
          <p:cNvSpPr/>
          <p:nvPr/>
        </p:nvSpPr>
        <p:spPr>
          <a:xfrm>
            <a:off x="7035822" y="4986769"/>
            <a:ext cx="2681416" cy="6301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317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2238" y="167417"/>
            <a:ext cx="10019270" cy="1325563"/>
          </a:xfrm>
        </p:spPr>
        <p:txBody>
          <a:bodyPr/>
          <a:lstStyle/>
          <a:p>
            <a:r>
              <a:rPr lang="es-CL" b="1" dirty="0" err="1"/>
              <a:t>Pseint</a:t>
            </a:r>
            <a:r>
              <a:rPr lang="es-CL" b="1" dirty="0"/>
              <a:t>: </a:t>
            </a:r>
            <a:r>
              <a:rPr lang="es-CL" dirty="0"/>
              <a:t>Variables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Las variables son espacios de memoria reservados los cuales almacenan un dato “variable”, el cual puede cambiar en la ejecución del programa.</a:t>
            </a:r>
          </a:p>
          <a:p>
            <a:r>
              <a:rPr lang="es-CL" dirty="0"/>
              <a:t>Estas variables al ser definidas, es necesario especificar que tipo de datos van a almacenar</a:t>
            </a:r>
          </a:p>
          <a:p>
            <a:r>
              <a:rPr lang="es-CL" b="1" dirty="0"/>
              <a:t>Para crear variables </a:t>
            </a:r>
            <a:r>
              <a:rPr lang="es-CL" dirty="0"/>
              <a:t>en nuestro algoritmo en </a:t>
            </a:r>
            <a:r>
              <a:rPr lang="es-CL" dirty="0" err="1"/>
              <a:t>PSeInt</a:t>
            </a:r>
            <a:r>
              <a:rPr lang="es-CL" dirty="0"/>
              <a:t> usamos el la expresión </a:t>
            </a:r>
            <a:r>
              <a:rPr lang="es-CL" b="1" dirty="0"/>
              <a:t>“Definir”, luego indicamos la(s) variable(s) que crearemos y finalmente especificamos el tipo de dato</a:t>
            </a:r>
          </a:p>
        </p:txBody>
      </p:sp>
    </p:spTree>
    <p:extLst>
      <p:ext uri="{BB962C8B-B14F-4D97-AF65-F5344CB8AC3E}">
        <p14:creationId xmlns:p14="http://schemas.microsoft.com/office/powerpoint/2010/main" val="36309651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2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571</TotalTime>
  <Words>701</Words>
  <Application>Microsoft Office PowerPoint</Application>
  <PresentationFormat>Panorámica</PresentationFormat>
  <Paragraphs>71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de Office</vt:lpstr>
      <vt:lpstr>Introducción a la Programación: </vt:lpstr>
      <vt:lpstr>Algoritmo</vt:lpstr>
      <vt:lpstr>Programa</vt:lpstr>
      <vt:lpstr>Pseudo-código</vt:lpstr>
      <vt:lpstr>PSeInt</vt:lpstr>
      <vt:lpstr>PSeInt</vt:lpstr>
      <vt:lpstr>PSeInt</vt:lpstr>
      <vt:lpstr>Estructura del algoritmo: Inicio y Fin</vt:lpstr>
      <vt:lpstr>Pseint: Variables</vt:lpstr>
      <vt:lpstr>Pseint: Variables, ejemplo</vt:lpstr>
      <vt:lpstr>Pseint: Lectura y Escritura de variables</vt:lpstr>
      <vt:lpstr>PSeInt: Asignación y operaciones aritméticas</vt:lpstr>
      <vt:lpstr>Ejercicios 1</vt:lpstr>
      <vt:lpstr>Bifurcaciones</vt:lpstr>
      <vt:lpstr>PSeInt: si - sino</vt:lpstr>
      <vt:lpstr>Ejercicios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y Bases de la Programación</dc:title>
  <dc:creator>Joseph</dc:creator>
  <cp:lastModifiedBy>Ariel Alfredo Andia Roa</cp:lastModifiedBy>
  <cp:revision>47</cp:revision>
  <dcterms:created xsi:type="dcterms:W3CDTF">2020-09-21T15:19:20Z</dcterms:created>
  <dcterms:modified xsi:type="dcterms:W3CDTF">2023-03-20T16:38:42Z</dcterms:modified>
</cp:coreProperties>
</file>