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309" r:id="rId5"/>
    <p:sldId id="311" r:id="rId6"/>
    <p:sldId id="310" r:id="rId7"/>
    <p:sldId id="281" r:id="rId8"/>
    <p:sldId id="313" r:id="rId9"/>
    <p:sldId id="314" r:id="rId10"/>
    <p:sldId id="315" r:id="rId11"/>
    <p:sldId id="277" r:id="rId12"/>
    <p:sldId id="273" r:id="rId13"/>
    <p:sldId id="274" r:id="rId14"/>
    <p:sldId id="283" r:id="rId15"/>
    <p:sldId id="284" r:id="rId16"/>
    <p:sldId id="289" r:id="rId17"/>
    <p:sldId id="294" r:id="rId18"/>
    <p:sldId id="299" r:id="rId19"/>
    <p:sldId id="295" r:id="rId20"/>
    <p:sldId id="296" r:id="rId21"/>
    <p:sldId id="285" r:id="rId22"/>
    <p:sldId id="286" r:id="rId23"/>
    <p:sldId id="305" r:id="rId24"/>
    <p:sldId id="304" r:id="rId25"/>
    <p:sldId id="306" r:id="rId26"/>
    <p:sldId id="307" r:id="rId27"/>
    <p:sldId id="308" r:id="rId28"/>
    <p:sldId id="300" r:id="rId29"/>
    <p:sldId id="301" r:id="rId30"/>
    <p:sldId id="302" r:id="rId31"/>
    <p:sldId id="303"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104" d="100"/>
          <a:sy n="104" d="100"/>
        </p:scale>
        <p:origin x="22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9FF13-41D4-41B6-B21B-984C79E7BD79}" type="doc">
      <dgm:prSet loTypeId="urn:microsoft.com/office/officeart/2005/8/layout/hList1" loCatId="list" qsTypeId="urn:microsoft.com/office/officeart/2005/8/quickstyle/simple2" qsCatId="simple" csTypeId="urn:microsoft.com/office/officeart/2005/8/colors/colorful2" csCatId="colorful"/>
      <dgm:spPr/>
      <dgm:t>
        <a:bodyPr/>
        <a:lstStyle/>
        <a:p>
          <a:endParaRPr lang="en-US"/>
        </a:p>
      </dgm:t>
    </dgm:pt>
    <dgm:pt modelId="{7783460C-0A24-4B46-B0F4-C5EC118D2D2A}">
      <dgm:prSet/>
      <dgm:spPr/>
      <dgm:t>
        <a:bodyPr/>
        <a:lstStyle/>
        <a:p>
          <a:r>
            <a:rPr lang="en-US" b="1"/>
            <a:t>PostgreSQL:</a:t>
          </a:r>
          <a:endParaRPr lang="en-US"/>
        </a:p>
      </dgm:t>
    </dgm:pt>
    <dgm:pt modelId="{80AB01AD-4673-405F-A962-86C40DDE7F02}" type="parTrans" cxnId="{32D33CA1-694C-4315-A13E-89A38D38F70B}">
      <dgm:prSet/>
      <dgm:spPr/>
      <dgm:t>
        <a:bodyPr/>
        <a:lstStyle/>
        <a:p>
          <a:endParaRPr lang="en-US"/>
        </a:p>
      </dgm:t>
    </dgm:pt>
    <dgm:pt modelId="{E612EEE1-27F3-471C-845D-E36188505767}" type="sibTrans" cxnId="{32D33CA1-694C-4315-A13E-89A38D38F70B}">
      <dgm:prSet/>
      <dgm:spPr/>
      <dgm:t>
        <a:bodyPr/>
        <a:lstStyle/>
        <a:p>
          <a:endParaRPr lang="en-US"/>
        </a:p>
      </dgm:t>
    </dgm:pt>
    <dgm:pt modelId="{ED4B4939-90E2-4EB3-856C-630540CB5A81}">
      <dgm:prSet/>
      <dgm:spPr/>
      <dgm:t>
        <a:bodyPr/>
        <a:lstStyle/>
        <a:p>
          <a:r>
            <a:rPr lang="en-US"/>
            <a:t>Optimized for complex queries with JOINs across multiple tables.</a:t>
          </a:r>
        </a:p>
      </dgm:t>
    </dgm:pt>
    <dgm:pt modelId="{5CACA3B7-28AE-4139-9F23-13DAF7E5EF8E}" type="parTrans" cxnId="{33DF3C3F-180A-4249-B213-9110CE4C6842}">
      <dgm:prSet/>
      <dgm:spPr/>
      <dgm:t>
        <a:bodyPr/>
        <a:lstStyle/>
        <a:p>
          <a:endParaRPr lang="en-US"/>
        </a:p>
      </dgm:t>
    </dgm:pt>
    <dgm:pt modelId="{F0EEE6B9-1462-41B3-8B4C-3079CAEF085E}" type="sibTrans" cxnId="{33DF3C3F-180A-4249-B213-9110CE4C6842}">
      <dgm:prSet/>
      <dgm:spPr/>
      <dgm:t>
        <a:bodyPr/>
        <a:lstStyle/>
        <a:p>
          <a:endParaRPr lang="en-US"/>
        </a:p>
      </dgm:t>
    </dgm:pt>
    <dgm:pt modelId="{F10B9B7E-B6DC-4BDA-9814-BA05C48CFCE0}">
      <dgm:prSet/>
      <dgm:spPr/>
      <dgm:t>
        <a:bodyPr/>
        <a:lstStyle/>
        <a:p>
          <a:r>
            <a:rPr lang="en-US"/>
            <a:t>Performs well for transactional workloads (OLTP) due to ACID compliance.</a:t>
          </a:r>
        </a:p>
      </dgm:t>
    </dgm:pt>
    <dgm:pt modelId="{4A1A85EA-C664-45B3-B676-E932B64B7B26}" type="parTrans" cxnId="{43E678A9-F4FF-49D6-BB10-3158D86ADE8A}">
      <dgm:prSet/>
      <dgm:spPr/>
      <dgm:t>
        <a:bodyPr/>
        <a:lstStyle/>
        <a:p>
          <a:endParaRPr lang="en-US"/>
        </a:p>
      </dgm:t>
    </dgm:pt>
    <dgm:pt modelId="{14758CAF-5D51-4A6E-A554-616371A64AD0}" type="sibTrans" cxnId="{43E678A9-F4FF-49D6-BB10-3158D86ADE8A}">
      <dgm:prSet/>
      <dgm:spPr/>
      <dgm:t>
        <a:bodyPr/>
        <a:lstStyle/>
        <a:p>
          <a:endParaRPr lang="en-US"/>
        </a:p>
      </dgm:t>
    </dgm:pt>
    <dgm:pt modelId="{C1E44299-8CDD-487A-9DA9-BA56B8832A14}">
      <dgm:prSet/>
      <dgm:spPr/>
      <dgm:t>
        <a:bodyPr/>
        <a:lstStyle/>
        <a:p>
          <a:r>
            <a:rPr lang="en-US"/>
            <a:t>Indexing in PostgreSQL significantly boosts query speed for structured data.</a:t>
          </a:r>
        </a:p>
      </dgm:t>
    </dgm:pt>
    <dgm:pt modelId="{C88EAF14-875C-4047-9752-6007CC0823AF}" type="parTrans" cxnId="{D3C92388-6223-4554-B44A-C5FCB2483CF1}">
      <dgm:prSet/>
      <dgm:spPr/>
      <dgm:t>
        <a:bodyPr/>
        <a:lstStyle/>
        <a:p>
          <a:endParaRPr lang="en-US"/>
        </a:p>
      </dgm:t>
    </dgm:pt>
    <dgm:pt modelId="{AE1C77CF-3161-4261-A682-32108907B574}" type="sibTrans" cxnId="{D3C92388-6223-4554-B44A-C5FCB2483CF1}">
      <dgm:prSet/>
      <dgm:spPr/>
      <dgm:t>
        <a:bodyPr/>
        <a:lstStyle/>
        <a:p>
          <a:endParaRPr lang="en-US"/>
        </a:p>
      </dgm:t>
    </dgm:pt>
    <dgm:pt modelId="{F8E6AA07-EBD8-4F18-87CF-F12B95B21452}">
      <dgm:prSet/>
      <dgm:spPr/>
      <dgm:t>
        <a:bodyPr/>
        <a:lstStyle/>
        <a:p>
          <a:r>
            <a:rPr lang="en-US" b="1"/>
            <a:t>MongoDB:</a:t>
          </a:r>
          <a:endParaRPr lang="en-US"/>
        </a:p>
      </dgm:t>
    </dgm:pt>
    <dgm:pt modelId="{4C322A25-901D-46D8-BFD7-1BB356B798B8}" type="parTrans" cxnId="{301F0BC3-4C75-4451-A784-3E9574CC9C47}">
      <dgm:prSet/>
      <dgm:spPr/>
      <dgm:t>
        <a:bodyPr/>
        <a:lstStyle/>
        <a:p>
          <a:endParaRPr lang="en-US"/>
        </a:p>
      </dgm:t>
    </dgm:pt>
    <dgm:pt modelId="{1B1D33BF-2583-4662-A758-541F78FCA836}" type="sibTrans" cxnId="{301F0BC3-4C75-4451-A784-3E9574CC9C47}">
      <dgm:prSet/>
      <dgm:spPr/>
      <dgm:t>
        <a:bodyPr/>
        <a:lstStyle/>
        <a:p>
          <a:endParaRPr lang="en-US"/>
        </a:p>
      </dgm:t>
    </dgm:pt>
    <dgm:pt modelId="{F8DC3DA9-4654-4753-AA02-BF1D5E9BC4E9}">
      <dgm:prSet/>
      <dgm:spPr/>
      <dgm:t>
        <a:bodyPr/>
        <a:lstStyle/>
        <a:p>
          <a:r>
            <a:rPr lang="en-US"/>
            <a:t>Performs better for read-heavy operations with unstructured data like JSON (e.g., customer reviews).</a:t>
          </a:r>
        </a:p>
      </dgm:t>
    </dgm:pt>
    <dgm:pt modelId="{BEACE9A8-2C9B-415A-8CD8-AD418A37FBFE}" type="parTrans" cxnId="{39C8A488-BAD4-42C5-8567-5768F93B7FE0}">
      <dgm:prSet/>
      <dgm:spPr/>
      <dgm:t>
        <a:bodyPr/>
        <a:lstStyle/>
        <a:p>
          <a:endParaRPr lang="en-US"/>
        </a:p>
      </dgm:t>
    </dgm:pt>
    <dgm:pt modelId="{8824BA2B-741E-4855-8984-3EB4D79818BF}" type="sibTrans" cxnId="{39C8A488-BAD4-42C5-8567-5768F93B7FE0}">
      <dgm:prSet/>
      <dgm:spPr/>
      <dgm:t>
        <a:bodyPr/>
        <a:lstStyle/>
        <a:p>
          <a:endParaRPr lang="en-US"/>
        </a:p>
      </dgm:t>
    </dgm:pt>
    <dgm:pt modelId="{A80793AC-0B80-4EB0-86B9-57F962FE44F3}">
      <dgm:prSet/>
      <dgm:spPr/>
      <dgm:t>
        <a:bodyPr/>
        <a:lstStyle/>
        <a:p>
          <a:r>
            <a:rPr lang="en-US"/>
            <a:t>Faster for single-document operations or key-value lookups.</a:t>
          </a:r>
        </a:p>
      </dgm:t>
    </dgm:pt>
    <dgm:pt modelId="{27A9D504-DFEA-4473-9525-5C205BA40AB3}" type="parTrans" cxnId="{7AC4CC2B-0E54-4FA8-AECC-243A38D7DD4E}">
      <dgm:prSet/>
      <dgm:spPr/>
      <dgm:t>
        <a:bodyPr/>
        <a:lstStyle/>
        <a:p>
          <a:endParaRPr lang="en-US"/>
        </a:p>
      </dgm:t>
    </dgm:pt>
    <dgm:pt modelId="{7535CDED-86A5-4BFA-A5E5-363C892BF40E}" type="sibTrans" cxnId="{7AC4CC2B-0E54-4FA8-AECC-243A38D7DD4E}">
      <dgm:prSet/>
      <dgm:spPr/>
      <dgm:t>
        <a:bodyPr/>
        <a:lstStyle/>
        <a:p>
          <a:endParaRPr lang="en-US"/>
        </a:p>
      </dgm:t>
    </dgm:pt>
    <dgm:pt modelId="{54165CC3-574F-4F37-A74C-1E1A5BF79177}">
      <dgm:prSet/>
      <dgm:spPr/>
      <dgm:t>
        <a:bodyPr/>
        <a:lstStyle/>
        <a:p>
          <a:r>
            <a:rPr lang="en-US"/>
            <a:t>Lacks native JOIN functionality, so queries involving relationships (e.g., orders and customers) may require additional logic or manual joins.</a:t>
          </a:r>
        </a:p>
      </dgm:t>
    </dgm:pt>
    <dgm:pt modelId="{6A8DDE47-AB4F-4768-823F-B838F4669BD4}" type="parTrans" cxnId="{805F6AE2-DDDD-4D0F-9D2C-67597F0E9D9D}">
      <dgm:prSet/>
      <dgm:spPr/>
      <dgm:t>
        <a:bodyPr/>
        <a:lstStyle/>
        <a:p>
          <a:endParaRPr lang="en-US"/>
        </a:p>
      </dgm:t>
    </dgm:pt>
    <dgm:pt modelId="{2C819FF7-668A-4AF0-8349-2385B09EBB2C}" type="sibTrans" cxnId="{805F6AE2-DDDD-4D0F-9D2C-67597F0E9D9D}">
      <dgm:prSet/>
      <dgm:spPr/>
      <dgm:t>
        <a:bodyPr/>
        <a:lstStyle/>
        <a:p>
          <a:endParaRPr lang="en-US"/>
        </a:p>
      </dgm:t>
    </dgm:pt>
    <dgm:pt modelId="{072DBBE2-D87C-4FFB-8107-045D060A314B}" type="pres">
      <dgm:prSet presAssocID="{B909FF13-41D4-41B6-B21B-984C79E7BD79}" presName="Name0" presStyleCnt="0">
        <dgm:presLayoutVars>
          <dgm:dir/>
          <dgm:animLvl val="lvl"/>
          <dgm:resizeHandles val="exact"/>
        </dgm:presLayoutVars>
      </dgm:prSet>
      <dgm:spPr/>
    </dgm:pt>
    <dgm:pt modelId="{BAA9203E-CD81-47D0-931D-D226297E2E01}" type="pres">
      <dgm:prSet presAssocID="{7783460C-0A24-4B46-B0F4-C5EC118D2D2A}" presName="composite" presStyleCnt="0"/>
      <dgm:spPr/>
    </dgm:pt>
    <dgm:pt modelId="{31913A74-DD18-4F27-AA64-8948D8B814B4}" type="pres">
      <dgm:prSet presAssocID="{7783460C-0A24-4B46-B0F4-C5EC118D2D2A}" presName="parTx" presStyleLbl="alignNode1" presStyleIdx="0" presStyleCnt="2">
        <dgm:presLayoutVars>
          <dgm:chMax val="0"/>
          <dgm:chPref val="0"/>
          <dgm:bulletEnabled val="1"/>
        </dgm:presLayoutVars>
      </dgm:prSet>
      <dgm:spPr/>
    </dgm:pt>
    <dgm:pt modelId="{DC3DF8F1-2C36-4AF2-A0E6-AC40B9ECFAB2}" type="pres">
      <dgm:prSet presAssocID="{7783460C-0A24-4B46-B0F4-C5EC118D2D2A}" presName="desTx" presStyleLbl="alignAccFollowNode1" presStyleIdx="0" presStyleCnt="2">
        <dgm:presLayoutVars>
          <dgm:bulletEnabled val="1"/>
        </dgm:presLayoutVars>
      </dgm:prSet>
      <dgm:spPr/>
    </dgm:pt>
    <dgm:pt modelId="{71668117-3BC3-482F-ADF0-8499355DAD36}" type="pres">
      <dgm:prSet presAssocID="{E612EEE1-27F3-471C-845D-E36188505767}" presName="space" presStyleCnt="0"/>
      <dgm:spPr/>
    </dgm:pt>
    <dgm:pt modelId="{BE6DBE28-B0A1-43A2-8964-FD068C9E5635}" type="pres">
      <dgm:prSet presAssocID="{F8E6AA07-EBD8-4F18-87CF-F12B95B21452}" presName="composite" presStyleCnt="0"/>
      <dgm:spPr/>
    </dgm:pt>
    <dgm:pt modelId="{672F86CB-5DE0-4F36-9338-547CB705E9D9}" type="pres">
      <dgm:prSet presAssocID="{F8E6AA07-EBD8-4F18-87CF-F12B95B21452}" presName="parTx" presStyleLbl="alignNode1" presStyleIdx="1" presStyleCnt="2">
        <dgm:presLayoutVars>
          <dgm:chMax val="0"/>
          <dgm:chPref val="0"/>
          <dgm:bulletEnabled val="1"/>
        </dgm:presLayoutVars>
      </dgm:prSet>
      <dgm:spPr/>
    </dgm:pt>
    <dgm:pt modelId="{FD3CBA15-77A0-4042-A79D-CD9D2323DA26}" type="pres">
      <dgm:prSet presAssocID="{F8E6AA07-EBD8-4F18-87CF-F12B95B21452}" presName="desTx" presStyleLbl="alignAccFollowNode1" presStyleIdx="1" presStyleCnt="2">
        <dgm:presLayoutVars>
          <dgm:bulletEnabled val="1"/>
        </dgm:presLayoutVars>
      </dgm:prSet>
      <dgm:spPr/>
    </dgm:pt>
  </dgm:ptLst>
  <dgm:cxnLst>
    <dgm:cxn modelId="{4E80E700-9D4B-47BB-B810-A264D2222401}" type="presOf" srcId="{7783460C-0A24-4B46-B0F4-C5EC118D2D2A}" destId="{31913A74-DD18-4F27-AA64-8948D8B814B4}" srcOrd="0" destOrd="0" presId="urn:microsoft.com/office/officeart/2005/8/layout/hList1"/>
    <dgm:cxn modelId="{CCBBC40C-C1ED-4153-BBE6-CF51B5B66465}" type="presOf" srcId="{A80793AC-0B80-4EB0-86B9-57F962FE44F3}" destId="{FD3CBA15-77A0-4042-A79D-CD9D2323DA26}" srcOrd="0" destOrd="1" presId="urn:microsoft.com/office/officeart/2005/8/layout/hList1"/>
    <dgm:cxn modelId="{7AC4CC2B-0E54-4FA8-AECC-243A38D7DD4E}" srcId="{F8E6AA07-EBD8-4F18-87CF-F12B95B21452}" destId="{A80793AC-0B80-4EB0-86B9-57F962FE44F3}" srcOrd="1" destOrd="0" parTransId="{27A9D504-DFEA-4473-9525-5C205BA40AB3}" sibTransId="{7535CDED-86A5-4BFA-A5E5-363C892BF40E}"/>
    <dgm:cxn modelId="{33DF3C3F-180A-4249-B213-9110CE4C6842}" srcId="{7783460C-0A24-4B46-B0F4-C5EC118D2D2A}" destId="{ED4B4939-90E2-4EB3-856C-630540CB5A81}" srcOrd="0" destOrd="0" parTransId="{5CACA3B7-28AE-4139-9F23-13DAF7E5EF8E}" sibTransId="{F0EEE6B9-1462-41B3-8B4C-3079CAEF085E}"/>
    <dgm:cxn modelId="{ED7A4048-68D3-4D55-BD4D-056C0ED4DC3F}" type="presOf" srcId="{C1E44299-8CDD-487A-9DA9-BA56B8832A14}" destId="{DC3DF8F1-2C36-4AF2-A0E6-AC40B9ECFAB2}" srcOrd="0" destOrd="2" presId="urn:microsoft.com/office/officeart/2005/8/layout/hList1"/>
    <dgm:cxn modelId="{D3C92388-6223-4554-B44A-C5FCB2483CF1}" srcId="{7783460C-0A24-4B46-B0F4-C5EC118D2D2A}" destId="{C1E44299-8CDD-487A-9DA9-BA56B8832A14}" srcOrd="2" destOrd="0" parTransId="{C88EAF14-875C-4047-9752-6007CC0823AF}" sibTransId="{AE1C77CF-3161-4261-A682-32108907B574}"/>
    <dgm:cxn modelId="{39C8A488-BAD4-42C5-8567-5768F93B7FE0}" srcId="{F8E6AA07-EBD8-4F18-87CF-F12B95B21452}" destId="{F8DC3DA9-4654-4753-AA02-BF1D5E9BC4E9}" srcOrd="0" destOrd="0" parTransId="{BEACE9A8-2C9B-415A-8CD8-AD418A37FBFE}" sibTransId="{8824BA2B-741E-4855-8984-3EB4D79818BF}"/>
    <dgm:cxn modelId="{150B978B-9309-42DD-AA81-35871C04AD03}" type="presOf" srcId="{ED4B4939-90E2-4EB3-856C-630540CB5A81}" destId="{DC3DF8F1-2C36-4AF2-A0E6-AC40B9ECFAB2}" srcOrd="0" destOrd="0" presId="urn:microsoft.com/office/officeart/2005/8/layout/hList1"/>
    <dgm:cxn modelId="{32D33CA1-694C-4315-A13E-89A38D38F70B}" srcId="{B909FF13-41D4-41B6-B21B-984C79E7BD79}" destId="{7783460C-0A24-4B46-B0F4-C5EC118D2D2A}" srcOrd="0" destOrd="0" parTransId="{80AB01AD-4673-405F-A962-86C40DDE7F02}" sibTransId="{E612EEE1-27F3-471C-845D-E36188505767}"/>
    <dgm:cxn modelId="{EA5D4EA9-A3C6-4E54-B4AE-B388EA640934}" type="presOf" srcId="{F8DC3DA9-4654-4753-AA02-BF1D5E9BC4E9}" destId="{FD3CBA15-77A0-4042-A79D-CD9D2323DA26}" srcOrd="0" destOrd="0" presId="urn:microsoft.com/office/officeart/2005/8/layout/hList1"/>
    <dgm:cxn modelId="{43E678A9-F4FF-49D6-BB10-3158D86ADE8A}" srcId="{7783460C-0A24-4B46-B0F4-C5EC118D2D2A}" destId="{F10B9B7E-B6DC-4BDA-9814-BA05C48CFCE0}" srcOrd="1" destOrd="0" parTransId="{4A1A85EA-C664-45B3-B676-E932B64B7B26}" sibTransId="{14758CAF-5D51-4A6E-A554-616371A64AD0}"/>
    <dgm:cxn modelId="{BC0FD4C1-FDAA-4062-86E9-1236FF8BBAF1}" type="presOf" srcId="{F8E6AA07-EBD8-4F18-87CF-F12B95B21452}" destId="{672F86CB-5DE0-4F36-9338-547CB705E9D9}" srcOrd="0" destOrd="0" presId="urn:microsoft.com/office/officeart/2005/8/layout/hList1"/>
    <dgm:cxn modelId="{301F0BC3-4C75-4451-A784-3E9574CC9C47}" srcId="{B909FF13-41D4-41B6-B21B-984C79E7BD79}" destId="{F8E6AA07-EBD8-4F18-87CF-F12B95B21452}" srcOrd="1" destOrd="0" parTransId="{4C322A25-901D-46D8-BFD7-1BB356B798B8}" sibTransId="{1B1D33BF-2583-4662-A758-541F78FCA836}"/>
    <dgm:cxn modelId="{9453D5D8-E957-4901-92D9-63595F06E4B8}" type="presOf" srcId="{54165CC3-574F-4F37-A74C-1E1A5BF79177}" destId="{FD3CBA15-77A0-4042-A79D-CD9D2323DA26}" srcOrd="0" destOrd="2" presId="urn:microsoft.com/office/officeart/2005/8/layout/hList1"/>
    <dgm:cxn modelId="{805F6AE2-DDDD-4D0F-9D2C-67597F0E9D9D}" srcId="{F8E6AA07-EBD8-4F18-87CF-F12B95B21452}" destId="{54165CC3-574F-4F37-A74C-1E1A5BF79177}" srcOrd="2" destOrd="0" parTransId="{6A8DDE47-AB4F-4768-823F-B838F4669BD4}" sibTransId="{2C819FF7-668A-4AF0-8349-2385B09EBB2C}"/>
    <dgm:cxn modelId="{E1FC90E6-99B5-4BB6-8CE5-611F2605E0BA}" type="presOf" srcId="{F10B9B7E-B6DC-4BDA-9814-BA05C48CFCE0}" destId="{DC3DF8F1-2C36-4AF2-A0E6-AC40B9ECFAB2}" srcOrd="0" destOrd="1" presId="urn:microsoft.com/office/officeart/2005/8/layout/hList1"/>
    <dgm:cxn modelId="{410017F5-E63D-410B-9C0F-63455ED06037}" type="presOf" srcId="{B909FF13-41D4-41B6-B21B-984C79E7BD79}" destId="{072DBBE2-D87C-4FFB-8107-045D060A314B}" srcOrd="0" destOrd="0" presId="urn:microsoft.com/office/officeart/2005/8/layout/hList1"/>
    <dgm:cxn modelId="{B8B573BC-AA13-4785-88A4-78D5025FA438}" type="presParOf" srcId="{072DBBE2-D87C-4FFB-8107-045D060A314B}" destId="{BAA9203E-CD81-47D0-931D-D226297E2E01}" srcOrd="0" destOrd="0" presId="urn:microsoft.com/office/officeart/2005/8/layout/hList1"/>
    <dgm:cxn modelId="{458B6DC3-93A2-4F19-819E-57B0E29BA540}" type="presParOf" srcId="{BAA9203E-CD81-47D0-931D-D226297E2E01}" destId="{31913A74-DD18-4F27-AA64-8948D8B814B4}" srcOrd="0" destOrd="0" presId="urn:microsoft.com/office/officeart/2005/8/layout/hList1"/>
    <dgm:cxn modelId="{6449A4DA-5C19-45E4-A32D-70B912EC6305}" type="presParOf" srcId="{BAA9203E-CD81-47D0-931D-D226297E2E01}" destId="{DC3DF8F1-2C36-4AF2-A0E6-AC40B9ECFAB2}" srcOrd="1" destOrd="0" presId="urn:microsoft.com/office/officeart/2005/8/layout/hList1"/>
    <dgm:cxn modelId="{2FC97841-C19C-4699-9D02-939385E7519F}" type="presParOf" srcId="{072DBBE2-D87C-4FFB-8107-045D060A314B}" destId="{71668117-3BC3-482F-ADF0-8499355DAD36}" srcOrd="1" destOrd="0" presId="urn:microsoft.com/office/officeart/2005/8/layout/hList1"/>
    <dgm:cxn modelId="{95370A3C-B511-490B-BA80-49273C62ED22}" type="presParOf" srcId="{072DBBE2-D87C-4FFB-8107-045D060A314B}" destId="{BE6DBE28-B0A1-43A2-8964-FD068C9E5635}" srcOrd="2" destOrd="0" presId="urn:microsoft.com/office/officeart/2005/8/layout/hList1"/>
    <dgm:cxn modelId="{9243E693-110F-4498-8FAC-41C5DD53961F}" type="presParOf" srcId="{BE6DBE28-B0A1-43A2-8964-FD068C9E5635}" destId="{672F86CB-5DE0-4F36-9338-547CB705E9D9}" srcOrd="0" destOrd="0" presId="urn:microsoft.com/office/officeart/2005/8/layout/hList1"/>
    <dgm:cxn modelId="{FBCEEBCB-8983-4113-A7D0-20765B19AB5D}" type="presParOf" srcId="{BE6DBE28-B0A1-43A2-8964-FD068C9E5635}" destId="{FD3CBA15-77A0-4042-A79D-CD9D2323DA2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F9335-916C-4478-9A00-4AB7EAD882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52CD93-6992-458F-BD27-A214B8A8F5EA}">
      <dgm:prSet/>
      <dgm:spPr/>
      <dgm:t>
        <a:bodyPr/>
        <a:lstStyle/>
        <a:p>
          <a:r>
            <a:rPr lang="en-US"/>
            <a:t>For complex relational queries (e.g., combining orders, customers, products): </a:t>
          </a:r>
          <a:r>
            <a:rPr lang="en-US" b="1"/>
            <a:t>PostgreSQL</a:t>
          </a:r>
          <a:r>
            <a:rPr lang="en-US"/>
            <a:t>. (W)</a:t>
          </a:r>
        </a:p>
      </dgm:t>
    </dgm:pt>
    <dgm:pt modelId="{9ED1B246-5335-44A4-886B-B7737723F283}" type="parTrans" cxnId="{DDD62D1D-A5A1-4CB5-9629-F112B5A8C65C}">
      <dgm:prSet/>
      <dgm:spPr/>
      <dgm:t>
        <a:bodyPr/>
        <a:lstStyle/>
        <a:p>
          <a:endParaRPr lang="en-US"/>
        </a:p>
      </dgm:t>
    </dgm:pt>
    <dgm:pt modelId="{A6D9671F-2197-473D-BD4A-91B811D6AB80}" type="sibTrans" cxnId="{DDD62D1D-A5A1-4CB5-9629-F112B5A8C65C}">
      <dgm:prSet/>
      <dgm:spPr/>
      <dgm:t>
        <a:bodyPr/>
        <a:lstStyle/>
        <a:p>
          <a:endParaRPr lang="en-US"/>
        </a:p>
      </dgm:t>
    </dgm:pt>
    <dgm:pt modelId="{9B37A8C7-0DF9-4B77-BD81-902C7A612FBF}">
      <dgm:prSet/>
      <dgm:spPr/>
      <dgm:t>
        <a:bodyPr/>
        <a:lstStyle/>
        <a:p>
          <a:r>
            <a:rPr lang="en-US"/>
            <a:t>For unstructured or schema-less data (e.g., customer reviews): </a:t>
          </a:r>
          <a:r>
            <a:rPr lang="en-US" b="1"/>
            <a:t>MongoDB</a:t>
          </a:r>
          <a:r>
            <a:rPr lang="en-US"/>
            <a:t>.</a:t>
          </a:r>
        </a:p>
      </dgm:t>
    </dgm:pt>
    <dgm:pt modelId="{0E657EFC-0C0E-49AE-8067-DAF737F6A786}" type="parTrans" cxnId="{04FF6CAD-1C15-4F01-B652-C96DE2AE1D69}">
      <dgm:prSet/>
      <dgm:spPr/>
      <dgm:t>
        <a:bodyPr/>
        <a:lstStyle/>
        <a:p>
          <a:endParaRPr lang="en-US"/>
        </a:p>
      </dgm:t>
    </dgm:pt>
    <dgm:pt modelId="{4598EB25-6942-418B-8DA9-4DB765BF4D30}" type="sibTrans" cxnId="{04FF6CAD-1C15-4F01-B652-C96DE2AE1D69}">
      <dgm:prSet/>
      <dgm:spPr/>
      <dgm:t>
        <a:bodyPr/>
        <a:lstStyle/>
        <a:p>
          <a:endParaRPr lang="en-US"/>
        </a:p>
      </dgm:t>
    </dgm:pt>
    <dgm:pt modelId="{0D15C27C-F9D7-4041-9D4D-B868E4A4EA61}" type="pres">
      <dgm:prSet presAssocID="{318F9335-916C-4478-9A00-4AB7EAD88251}" presName="root" presStyleCnt="0">
        <dgm:presLayoutVars>
          <dgm:dir/>
          <dgm:resizeHandles val="exact"/>
        </dgm:presLayoutVars>
      </dgm:prSet>
      <dgm:spPr/>
    </dgm:pt>
    <dgm:pt modelId="{F99EAFE9-87A0-482F-936B-56E63FF47EFD}" type="pres">
      <dgm:prSet presAssocID="{A852CD93-6992-458F-BD27-A214B8A8F5EA}" presName="compNode" presStyleCnt="0"/>
      <dgm:spPr/>
    </dgm:pt>
    <dgm:pt modelId="{5D0471E7-BE37-4BCC-B546-DF1B0851E4D0}" type="pres">
      <dgm:prSet presAssocID="{A852CD93-6992-458F-BD27-A214B8A8F5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C3297AD-2E43-416C-AC00-E3945E8CDFF6}" type="pres">
      <dgm:prSet presAssocID="{A852CD93-6992-458F-BD27-A214B8A8F5EA}" presName="spaceRect" presStyleCnt="0"/>
      <dgm:spPr/>
    </dgm:pt>
    <dgm:pt modelId="{6BCBF2B3-4C3B-4675-B969-791D3DEFB363}" type="pres">
      <dgm:prSet presAssocID="{A852CD93-6992-458F-BD27-A214B8A8F5EA}" presName="textRect" presStyleLbl="revTx" presStyleIdx="0" presStyleCnt="2">
        <dgm:presLayoutVars>
          <dgm:chMax val="1"/>
          <dgm:chPref val="1"/>
        </dgm:presLayoutVars>
      </dgm:prSet>
      <dgm:spPr/>
    </dgm:pt>
    <dgm:pt modelId="{EC920530-DD84-4D38-B4E5-9F693D6EF66D}" type="pres">
      <dgm:prSet presAssocID="{A6D9671F-2197-473D-BD4A-91B811D6AB80}" presName="sibTrans" presStyleCnt="0"/>
      <dgm:spPr/>
    </dgm:pt>
    <dgm:pt modelId="{8A490320-723A-41C4-8121-12758AF2DE96}" type="pres">
      <dgm:prSet presAssocID="{9B37A8C7-0DF9-4B77-BD81-902C7A612FBF}" presName="compNode" presStyleCnt="0"/>
      <dgm:spPr/>
    </dgm:pt>
    <dgm:pt modelId="{3342A857-E2F9-4C65-8285-1182DE11B792}" type="pres">
      <dgm:prSet presAssocID="{9B37A8C7-0DF9-4B77-BD81-902C7A612F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61F3D32-16F7-4732-B451-EE33C48E2667}" type="pres">
      <dgm:prSet presAssocID="{9B37A8C7-0DF9-4B77-BD81-902C7A612FBF}" presName="spaceRect" presStyleCnt="0"/>
      <dgm:spPr/>
    </dgm:pt>
    <dgm:pt modelId="{2A63753C-9617-48F7-91A6-E3859DBAB8AD}" type="pres">
      <dgm:prSet presAssocID="{9B37A8C7-0DF9-4B77-BD81-902C7A612FBF}" presName="textRect" presStyleLbl="revTx" presStyleIdx="1" presStyleCnt="2">
        <dgm:presLayoutVars>
          <dgm:chMax val="1"/>
          <dgm:chPref val="1"/>
        </dgm:presLayoutVars>
      </dgm:prSet>
      <dgm:spPr/>
    </dgm:pt>
  </dgm:ptLst>
  <dgm:cxnLst>
    <dgm:cxn modelId="{DDD62D1D-A5A1-4CB5-9629-F112B5A8C65C}" srcId="{318F9335-916C-4478-9A00-4AB7EAD88251}" destId="{A852CD93-6992-458F-BD27-A214B8A8F5EA}" srcOrd="0" destOrd="0" parTransId="{9ED1B246-5335-44A4-886B-B7737723F283}" sibTransId="{A6D9671F-2197-473D-BD4A-91B811D6AB80}"/>
    <dgm:cxn modelId="{3D85677E-73DB-4182-AA27-DD3BB5ED55BB}" type="presOf" srcId="{318F9335-916C-4478-9A00-4AB7EAD88251}" destId="{0D15C27C-F9D7-4041-9D4D-B868E4A4EA61}" srcOrd="0" destOrd="0" presId="urn:microsoft.com/office/officeart/2018/2/layout/IconLabelList"/>
    <dgm:cxn modelId="{4A2C4B98-EB2E-4462-94A0-9B0231B9FF2A}" type="presOf" srcId="{9B37A8C7-0DF9-4B77-BD81-902C7A612FBF}" destId="{2A63753C-9617-48F7-91A6-E3859DBAB8AD}" srcOrd="0" destOrd="0" presId="urn:microsoft.com/office/officeart/2018/2/layout/IconLabelList"/>
    <dgm:cxn modelId="{04FF6CAD-1C15-4F01-B652-C96DE2AE1D69}" srcId="{318F9335-916C-4478-9A00-4AB7EAD88251}" destId="{9B37A8C7-0DF9-4B77-BD81-902C7A612FBF}" srcOrd="1" destOrd="0" parTransId="{0E657EFC-0C0E-49AE-8067-DAF737F6A786}" sibTransId="{4598EB25-6942-418B-8DA9-4DB765BF4D30}"/>
    <dgm:cxn modelId="{AD8E27CD-5E59-423B-ADC3-E977501F49D4}" type="presOf" srcId="{A852CD93-6992-458F-BD27-A214B8A8F5EA}" destId="{6BCBF2B3-4C3B-4675-B969-791D3DEFB363}" srcOrd="0" destOrd="0" presId="urn:microsoft.com/office/officeart/2018/2/layout/IconLabelList"/>
    <dgm:cxn modelId="{4DD3B04C-C2B2-4E98-8834-E629584115F2}" type="presParOf" srcId="{0D15C27C-F9D7-4041-9D4D-B868E4A4EA61}" destId="{F99EAFE9-87A0-482F-936B-56E63FF47EFD}" srcOrd="0" destOrd="0" presId="urn:microsoft.com/office/officeart/2018/2/layout/IconLabelList"/>
    <dgm:cxn modelId="{C2DFFBB5-60DF-49E9-9F96-8DCBBF85D805}" type="presParOf" srcId="{F99EAFE9-87A0-482F-936B-56E63FF47EFD}" destId="{5D0471E7-BE37-4BCC-B546-DF1B0851E4D0}" srcOrd="0" destOrd="0" presId="urn:microsoft.com/office/officeart/2018/2/layout/IconLabelList"/>
    <dgm:cxn modelId="{3A59EE49-5C0B-444D-8DB2-AFC5E86E6817}" type="presParOf" srcId="{F99EAFE9-87A0-482F-936B-56E63FF47EFD}" destId="{4C3297AD-2E43-416C-AC00-E3945E8CDFF6}" srcOrd="1" destOrd="0" presId="urn:microsoft.com/office/officeart/2018/2/layout/IconLabelList"/>
    <dgm:cxn modelId="{38A4FF3D-06C7-4DD0-A037-F732EF2EBAEE}" type="presParOf" srcId="{F99EAFE9-87A0-482F-936B-56E63FF47EFD}" destId="{6BCBF2B3-4C3B-4675-B969-791D3DEFB363}" srcOrd="2" destOrd="0" presId="urn:microsoft.com/office/officeart/2018/2/layout/IconLabelList"/>
    <dgm:cxn modelId="{A4A522BE-80EA-42E7-A6A5-5B079790E0CE}" type="presParOf" srcId="{0D15C27C-F9D7-4041-9D4D-B868E4A4EA61}" destId="{EC920530-DD84-4D38-B4E5-9F693D6EF66D}" srcOrd="1" destOrd="0" presId="urn:microsoft.com/office/officeart/2018/2/layout/IconLabelList"/>
    <dgm:cxn modelId="{396B6519-69D7-4218-93A9-807ECA4896B1}" type="presParOf" srcId="{0D15C27C-F9D7-4041-9D4D-B868E4A4EA61}" destId="{8A490320-723A-41C4-8121-12758AF2DE96}" srcOrd="2" destOrd="0" presId="urn:microsoft.com/office/officeart/2018/2/layout/IconLabelList"/>
    <dgm:cxn modelId="{6777F252-1869-4AA4-88BB-3A8EE59DD4A4}" type="presParOf" srcId="{8A490320-723A-41C4-8121-12758AF2DE96}" destId="{3342A857-E2F9-4C65-8285-1182DE11B792}" srcOrd="0" destOrd="0" presId="urn:microsoft.com/office/officeart/2018/2/layout/IconLabelList"/>
    <dgm:cxn modelId="{0E694777-BEE8-4AE9-B310-EC3EB1AD1D90}" type="presParOf" srcId="{8A490320-723A-41C4-8121-12758AF2DE96}" destId="{161F3D32-16F7-4732-B451-EE33C48E2667}" srcOrd="1" destOrd="0" presId="urn:microsoft.com/office/officeart/2018/2/layout/IconLabelList"/>
    <dgm:cxn modelId="{D48DD9FE-1E37-42E8-AFFC-155A8CCBD701}" type="presParOf" srcId="{8A490320-723A-41C4-8121-12758AF2DE96}" destId="{2A63753C-9617-48F7-91A6-E3859DBAB8A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EC03EC-DC11-4177-9630-BC9D3BAC73C2}"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14D14619-2333-4479-9F66-D23AF2F9866B}">
      <dgm:prSet/>
      <dgm:spPr/>
      <dgm:t>
        <a:bodyPr/>
        <a:lstStyle/>
        <a:p>
          <a:pPr>
            <a:lnSpc>
              <a:spcPct val="100000"/>
            </a:lnSpc>
            <a:defRPr b="1"/>
          </a:pPr>
          <a:r>
            <a:rPr lang="en-US" b="1"/>
            <a:t>PostgreSQL:</a:t>
          </a:r>
          <a:endParaRPr lang="en-US"/>
        </a:p>
      </dgm:t>
    </dgm:pt>
    <dgm:pt modelId="{A2021762-1CE5-4FA5-9A20-EB83BCFDC638}" type="parTrans" cxnId="{A99CAC1B-B1A2-4099-A9C3-CC8673A99673}">
      <dgm:prSet/>
      <dgm:spPr/>
      <dgm:t>
        <a:bodyPr/>
        <a:lstStyle/>
        <a:p>
          <a:endParaRPr lang="en-US"/>
        </a:p>
      </dgm:t>
    </dgm:pt>
    <dgm:pt modelId="{680C151A-564B-4847-B512-D37E6F4ECC0F}" type="sibTrans" cxnId="{A99CAC1B-B1A2-4099-A9C3-CC8673A99673}">
      <dgm:prSet/>
      <dgm:spPr/>
      <dgm:t>
        <a:bodyPr/>
        <a:lstStyle/>
        <a:p>
          <a:endParaRPr lang="en-US"/>
        </a:p>
      </dgm:t>
    </dgm:pt>
    <dgm:pt modelId="{797FA364-FA0B-4C79-ACCD-A51837D635A0}">
      <dgm:prSet/>
      <dgm:spPr/>
      <dgm:t>
        <a:bodyPr/>
        <a:lstStyle/>
        <a:p>
          <a:pPr>
            <a:lnSpc>
              <a:spcPct val="100000"/>
            </a:lnSpc>
          </a:pPr>
          <a:r>
            <a:rPr lang="en-US"/>
            <a:t>Vertical scaling: Adding more resources (CPU, RAM) improves performance.</a:t>
          </a:r>
        </a:p>
      </dgm:t>
    </dgm:pt>
    <dgm:pt modelId="{063957D6-3850-42F5-9304-85A6E32485E4}" type="parTrans" cxnId="{1CB1AD50-E77E-4E7C-97EB-80E35486BAA9}">
      <dgm:prSet/>
      <dgm:spPr/>
      <dgm:t>
        <a:bodyPr/>
        <a:lstStyle/>
        <a:p>
          <a:endParaRPr lang="en-US"/>
        </a:p>
      </dgm:t>
    </dgm:pt>
    <dgm:pt modelId="{E0277112-3AF5-48F2-8B99-B55572F57268}" type="sibTrans" cxnId="{1CB1AD50-E77E-4E7C-97EB-80E35486BAA9}">
      <dgm:prSet/>
      <dgm:spPr/>
      <dgm:t>
        <a:bodyPr/>
        <a:lstStyle/>
        <a:p>
          <a:endParaRPr lang="en-US"/>
        </a:p>
      </dgm:t>
    </dgm:pt>
    <dgm:pt modelId="{22351121-B06A-449D-814F-152563B1B183}">
      <dgm:prSet/>
      <dgm:spPr/>
      <dgm:t>
        <a:bodyPr/>
        <a:lstStyle/>
        <a:p>
          <a:pPr>
            <a:lnSpc>
              <a:spcPct val="100000"/>
            </a:lnSpc>
          </a:pPr>
          <a:r>
            <a:rPr lang="en-US"/>
            <a:t>Limited horizontal scaling: Requires tools like Citus for distributed workloads.</a:t>
          </a:r>
        </a:p>
      </dgm:t>
    </dgm:pt>
    <dgm:pt modelId="{2A092C4C-ED4E-4068-98A7-F74386ADCA1A}" type="parTrans" cxnId="{D9153A02-0463-44D8-A25B-1159A88A7AD2}">
      <dgm:prSet/>
      <dgm:spPr/>
      <dgm:t>
        <a:bodyPr/>
        <a:lstStyle/>
        <a:p>
          <a:endParaRPr lang="en-US"/>
        </a:p>
      </dgm:t>
    </dgm:pt>
    <dgm:pt modelId="{786F3474-5925-4947-AB2D-063787D55714}" type="sibTrans" cxnId="{D9153A02-0463-44D8-A25B-1159A88A7AD2}">
      <dgm:prSet/>
      <dgm:spPr/>
      <dgm:t>
        <a:bodyPr/>
        <a:lstStyle/>
        <a:p>
          <a:endParaRPr lang="en-US"/>
        </a:p>
      </dgm:t>
    </dgm:pt>
    <dgm:pt modelId="{FE6DC208-CD23-49CF-9EB8-10CCCD01DA67}">
      <dgm:prSet/>
      <dgm:spPr/>
      <dgm:t>
        <a:bodyPr/>
        <a:lstStyle/>
        <a:p>
          <a:pPr>
            <a:lnSpc>
              <a:spcPct val="100000"/>
            </a:lnSpc>
          </a:pPr>
          <a:r>
            <a:rPr lang="en-US"/>
            <a:t>Not ideal for massive datasets spanning multiple nodes.</a:t>
          </a:r>
        </a:p>
      </dgm:t>
    </dgm:pt>
    <dgm:pt modelId="{A76F2B55-C0BF-4617-A799-C13217F17C9D}" type="parTrans" cxnId="{B67E30A9-8A62-4DC9-8443-97F2B9C3C943}">
      <dgm:prSet/>
      <dgm:spPr/>
      <dgm:t>
        <a:bodyPr/>
        <a:lstStyle/>
        <a:p>
          <a:endParaRPr lang="en-US"/>
        </a:p>
      </dgm:t>
    </dgm:pt>
    <dgm:pt modelId="{954ADB77-0287-46A0-92AF-A1A815ABB036}" type="sibTrans" cxnId="{B67E30A9-8A62-4DC9-8443-97F2B9C3C943}">
      <dgm:prSet/>
      <dgm:spPr/>
      <dgm:t>
        <a:bodyPr/>
        <a:lstStyle/>
        <a:p>
          <a:endParaRPr lang="en-US"/>
        </a:p>
      </dgm:t>
    </dgm:pt>
    <dgm:pt modelId="{B8B0AC1F-B29F-4DF5-9519-634E11906ECB}">
      <dgm:prSet/>
      <dgm:spPr/>
      <dgm:t>
        <a:bodyPr/>
        <a:lstStyle/>
        <a:p>
          <a:pPr>
            <a:lnSpc>
              <a:spcPct val="100000"/>
            </a:lnSpc>
            <a:defRPr b="1"/>
          </a:pPr>
          <a:r>
            <a:rPr lang="en-US" b="1"/>
            <a:t>MongoDB:</a:t>
          </a:r>
          <a:endParaRPr lang="en-US"/>
        </a:p>
      </dgm:t>
    </dgm:pt>
    <dgm:pt modelId="{5E191ED6-38F7-406C-8EAA-491DC1720215}" type="parTrans" cxnId="{6B1682E1-9FFB-4738-B16A-31984F70E57D}">
      <dgm:prSet/>
      <dgm:spPr/>
      <dgm:t>
        <a:bodyPr/>
        <a:lstStyle/>
        <a:p>
          <a:endParaRPr lang="en-US"/>
        </a:p>
      </dgm:t>
    </dgm:pt>
    <dgm:pt modelId="{262F9251-A02B-4674-9FA4-EE4FDED3DA1F}" type="sibTrans" cxnId="{6B1682E1-9FFB-4738-B16A-31984F70E57D}">
      <dgm:prSet/>
      <dgm:spPr/>
      <dgm:t>
        <a:bodyPr/>
        <a:lstStyle/>
        <a:p>
          <a:endParaRPr lang="en-US"/>
        </a:p>
      </dgm:t>
    </dgm:pt>
    <dgm:pt modelId="{EB1CC581-E764-435D-AC90-B45CEE40A0A9}">
      <dgm:prSet/>
      <dgm:spPr/>
      <dgm:t>
        <a:bodyPr/>
        <a:lstStyle/>
        <a:p>
          <a:pPr>
            <a:lnSpc>
              <a:spcPct val="100000"/>
            </a:lnSpc>
          </a:pPr>
          <a:r>
            <a:rPr lang="en-US"/>
            <a:t>Built for horizontal scaling: Sharding allows MongoDB to scale out across distributed systems.</a:t>
          </a:r>
        </a:p>
      </dgm:t>
    </dgm:pt>
    <dgm:pt modelId="{AFE95D04-B7AD-4BCC-89BD-DF2E77D4EF0E}" type="parTrans" cxnId="{B1F8FDE2-E65F-4E6A-ABBD-A4C4630FC416}">
      <dgm:prSet/>
      <dgm:spPr/>
      <dgm:t>
        <a:bodyPr/>
        <a:lstStyle/>
        <a:p>
          <a:endParaRPr lang="en-US"/>
        </a:p>
      </dgm:t>
    </dgm:pt>
    <dgm:pt modelId="{2647A312-4E04-45B9-A3DF-A0F41C6B7254}" type="sibTrans" cxnId="{B1F8FDE2-E65F-4E6A-ABBD-A4C4630FC416}">
      <dgm:prSet/>
      <dgm:spPr/>
      <dgm:t>
        <a:bodyPr/>
        <a:lstStyle/>
        <a:p>
          <a:endParaRPr lang="en-US"/>
        </a:p>
      </dgm:t>
    </dgm:pt>
    <dgm:pt modelId="{866952E3-8A2E-42EC-923D-7E757997311E}">
      <dgm:prSet/>
      <dgm:spPr/>
      <dgm:t>
        <a:bodyPr/>
        <a:lstStyle/>
        <a:p>
          <a:pPr>
            <a:lnSpc>
              <a:spcPct val="100000"/>
            </a:lnSpc>
          </a:pPr>
          <a:r>
            <a:rPr lang="en-US"/>
            <a:t>Ideal for large-scale applications with millions of concurrent reads/writes.</a:t>
          </a:r>
        </a:p>
      </dgm:t>
    </dgm:pt>
    <dgm:pt modelId="{EE164BF5-B6A2-4F1F-8400-3C93D8E65E9C}" type="parTrans" cxnId="{6D74E902-9678-4750-B571-11759BFB162E}">
      <dgm:prSet/>
      <dgm:spPr/>
      <dgm:t>
        <a:bodyPr/>
        <a:lstStyle/>
        <a:p>
          <a:endParaRPr lang="en-US"/>
        </a:p>
      </dgm:t>
    </dgm:pt>
    <dgm:pt modelId="{ACB93206-4F08-4D3E-A9FA-5D3444951795}" type="sibTrans" cxnId="{6D74E902-9678-4750-B571-11759BFB162E}">
      <dgm:prSet/>
      <dgm:spPr/>
      <dgm:t>
        <a:bodyPr/>
        <a:lstStyle/>
        <a:p>
          <a:endParaRPr lang="en-US"/>
        </a:p>
      </dgm:t>
    </dgm:pt>
    <dgm:pt modelId="{FC32132D-928D-42CA-A37D-D9DC3F84DD10}" type="pres">
      <dgm:prSet presAssocID="{F6EC03EC-DC11-4177-9630-BC9D3BAC73C2}" presName="root" presStyleCnt="0">
        <dgm:presLayoutVars>
          <dgm:dir/>
          <dgm:resizeHandles val="exact"/>
        </dgm:presLayoutVars>
      </dgm:prSet>
      <dgm:spPr/>
    </dgm:pt>
    <dgm:pt modelId="{4D0616A7-D5B3-4281-A6E0-91AB7EB9900F}" type="pres">
      <dgm:prSet presAssocID="{14D14619-2333-4479-9F66-D23AF2F9866B}" presName="compNode" presStyleCnt="0"/>
      <dgm:spPr/>
    </dgm:pt>
    <dgm:pt modelId="{13E3E8E1-86F8-408F-8BA5-C5AFF75BA390}" type="pres">
      <dgm:prSet presAssocID="{14D14619-2333-4479-9F66-D23AF2F986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9A6C7BA4-F75E-4069-A442-0841C214CC6C}" type="pres">
      <dgm:prSet presAssocID="{14D14619-2333-4479-9F66-D23AF2F9866B}" presName="iconSpace" presStyleCnt="0"/>
      <dgm:spPr/>
    </dgm:pt>
    <dgm:pt modelId="{5E957316-4B79-41C8-B2CD-F2A1F1086AE2}" type="pres">
      <dgm:prSet presAssocID="{14D14619-2333-4479-9F66-D23AF2F9866B}" presName="parTx" presStyleLbl="revTx" presStyleIdx="0" presStyleCnt="4">
        <dgm:presLayoutVars>
          <dgm:chMax val="0"/>
          <dgm:chPref val="0"/>
        </dgm:presLayoutVars>
      </dgm:prSet>
      <dgm:spPr/>
    </dgm:pt>
    <dgm:pt modelId="{075F6C31-14BD-46B5-97F1-B054A579B92A}" type="pres">
      <dgm:prSet presAssocID="{14D14619-2333-4479-9F66-D23AF2F9866B}" presName="txSpace" presStyleCnt="0"/>
      <dgm:spPr/>
    </dgm:pt>
    <dgm:pt modelId="{DAB602EA-6CCD-428E-8F7A-2CA7CF56F4C9}" type="pres">
      <dgm:prSet presAssocID="{14D14619-2333-4479-9F66-D23AF2F9866B}" presName="desTx" presStyleLbl="revTx" presStyleIdx="1" presStyleCnt="4">
        <dgm:presLayoutVars/>
      </dgm:prSet>
      <dgm:spPr/>
    </dgm:pt>
    <dgm:pt modelId="{E24C4CB2-1717-411D-A741-20A72D7B52BA}" type="pres">
      <dgm:prSet presAssocID="{680C151A-564B-4847-B512-D37E6F4ECC0F}" presName="sibTrans" presStyleCnt="0"/>
      <dgm:spPr/>
    </dgm:pt>
    <dgm:pt modelId="{97D88D82-2F62-483D-8CE4-E8B2AFC5E635}" type="pres">
      <dgm:prSet presAssocID="{B8B0AC1F-B29F-4DF5-9519-634E11906ECB}" presName="compNode" presStyleCnt="0"/>
      <dgm:spPr/>
    </dgm:pt>
    <dgm:pt modelId="{2A5DA6B6-38F2-4266-995B-9128E62889F7}" type="pres">
      <dgm:prSet presAssocID="{B8B0AC1F-B29F-4DF5-9519-634E11906EC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A117A66-3F46-435D-9CE9-FA55C72A66E1}" type="pres">
      <dgm:prSet presAssocID="{B8B0AC1F-B29F-4DF5-9519-634E11906ECB}" presName="iconSpace" presStyleCnt="0"/>
      <dgm:spPr/>
    </dgm:pt>
    <dgm:pt modelId="{CEEEC556-8751-4B33-AA6B-FC435108965D}" type="pres">
      <dgm:prSet presAssocID="{B8B0AC1F-B29F-4DF5-9519-634E11906ECB}" presName="parTx" presStyleLbl="revTx" presStyleIdx="2" presStyleCnt="4">
        <dgm:presLayoutVars>
          <dgm:chMax val="0"/>
          <dgm:chPref val="0"/>
        </dgm:presLayoutVars>
      </dgm:prSet>
      <dgm:spPr/>
    </dgm:pt>
    <dgm:pt modelId="{FA2BF253-5665-4EB0-8C6F-AEDEBBEA9B2D}" type="pres">
      <dgm:prSet presAssocID="{B8B0AC1F-B29F-4DF5-9519-634E11906ECB}" presName="txSpace" presStyleCnt="0"/>
      <dgm:spPr/>
    </dgm:pt>
    <dgm:pt modelId="{7FA971A9-2C80-4C85-8CD9-D4CB909F04DE}" type="pres">
      <dgm:prSet presAssocID="{B8B0AC1F-B29F-4DF5-9519-634E11906ECB}" presName="desTx" presStyleLbl="revTx" presStyleIdx="3" presStyleCnt="4">
        <dgm:presLayoutVars/>
      </dgm:prSet>
      <dgm:spPr/>
    </dgm:pt>
  </dgm:ptLst>
  <dgm:cxnLst>
    <dgm:cxn modelId="{D9153A02-0463-44D8-A25B-1159A88A7AD2}" srcId="{14D14619-2333-4479-9F66-D23AF2F9866B}" destId="{22351121-B06A-449D-814F-152563B1B183}" srcOrd="1" destOrd="0" parTransId="{2A092C4C-ED4E-4068-98A7-F74386ADCA1A}" sibTransId="{786F3474-5925-4947-AB2D-063787D55714}"/>
    <dgm:cxn modelId="{6D74E902-9678-4750-B571-11759BFB162E}" srcId="{B8B0AC1F-B29F-4DF5-9519-634E11906ECB}" destId="{866952E3-8A2E-42EC-923D-7E757997311E}" srcOrd="1" destOrd="0" parTransId="{EE164BF5-B6A2-4F1F-8400-3C93D8E65E9C}" sibTransId="{ACB93206-4F08-4D3E-A9FA-5D3444951795}"/>
    <dgm:cxn modelId="{A99CAC1B-B1A2-4099-A9C3-CC8673A99673}" srcId="{F6EC03EC-DC11-4177-9630-BC9D3BAC73C2}" destId="{14D14619-2333-4479-9F66-D23AF2F9866B}" srcOrd="0" destOrd="0" parTransId="{A2021762-1CE5-4FA5-9A20-EB83BCFDC638}" sibTransId="{680C151A-564B-4847-B512-D37E6F4ECC0F}"/>
    <dgm:cxn modelId="{E714551C-86B5-4674-9349-ACD9D4BFC512}" type="presOf" srcId="{14D14619-2333-4479-9F66-D23AF2F9866B}" destId="{5E957316-4B79-41C8-B2CD-F2A1F1086AE2}" srcOrd="0" destOrd="0" presId="urn:microsoft.com/office/officeart/2018/5/layout/CenteredIconLabelDescriptionList"/>
    <dgm:cxn modelId="{3931E323-960D-460A-9617-0EEF786A34BB}" type="presOf" srcId="{B8B0AC1F-B29F-4DF5-9519-634E11906ECB}" destId="{CEEEC556-8751-4B33-AA6B-FC435108965D}" srcOrd="0" destOrd="0" presId="urn:microsoft.com/office/officeart/2018/5/layout/CenteredIconLabelDescriptionList"/>
    <dgm:cxn modelId="{00F36724-57AE-4DCF-AD66-75D7A383F517}" type="presOf" srcId="{F6EC03EC-DC11-4177-9630-BC9D3BAC73C2}" destId="{FC32132D-928D-42CA-A37D-D9DC3F84DD10}" srcOrd="0" destOrd="0" presId="urn:microsoft.com/office/officeart/2018/5/layout/CenteredIconLabelDescriptionList"/>
    <dgm:cxn modelId="{1CB1AD50-E77E-4E7C-97EB-80E35486BAA9}" srcId="{14D14619-2333-4479-9F66-D23AF2F9866B}" destId="{797FA364-FA0B-4C79-ACCD-A51837D635A0}" srcOrd="0" destOrd="0" parTransId="{063957D6-3850-42F5-9304-85A6E32485E4}" sibTransId="{E0277112-3AF5-48F2-8B99-B55572F57268}"/>
    <dgm:cxn modelId="{082ADA99-A988-4791-A583-F3B10DD82B24}" type="presOf" srcId="{797FA364-FA0B-4C79-ACCD-A51837D635A0}" destId="{DAB602EA-6CCD-428E-8F7A-2CA7CF56F4C9}" srcOrd="0" destOrd="0" presId="urn:microsoft.com/office/officeart/2018/5/layout/CenteredIconLabelDescriptionList"/>
    <dgm:cxn modelId="{B67E30A9-8A62-4DC9-8443-97F2B9C3C943}" srcId="{14D14619-2333-4479-9F66-D23AF2F9866B}" destId="{FE6DC208-CD23-49CF-9EB8-10CCCD01DA67}" srcOrd="2" destOrd="0" parTransId="{A76F2B55-C0BF-4617-A799-C13217F17C9D}" sibTransId="{954ADB77-0287-46A0-92AF-A1A815ABB036}"/>
    <dgm:cxn modelId="{61159DD1-6ED7-47DA-BB4C-85534F205AC0}" type="presOf" srcId="{FE6DC208-CD23-49CF-9EB8-10CCCD01DA67}" destId="{DAB602EA-6CCD-428E-8F7A-2CA7CF56F4C9}" srcOrd="0" destOrd="2" presId="urn:microsoft.com/office/officeart/2018/5/layout/CenteredIconLabelDescriptionList"/>
    <dgm:cxn modelId="{0C2497D2-6FF0-4305-B465-4752398B4662}" type="presOf" srcId="{22351121-B06A-449D-814F-152563B1B183}" destId="{DAB602EA-6CCD-428E-8F7A-2CA7CF56F4C9}" srcOrd="0" destOrd="1" presId="urn:microsoft.com/office/officeart/2018/5/layout/CenteredIconLabelDescriptionList"/>
    <dgm:cxn modelId="{6B1682E1-9FFB-4738-B16A-31984F70E57D}" srcId="{F6EC03EC-DC11-4177-9630-BC9D3BAC73C2}" destId="{B8B0AC1F-B29F-4DF5-9519-634E11906ECB}" srcOrd="1" destOrd="0" parTransId="{5E191ED6-38F7-406C-8EAA-491DC1720215}" sibTransId="{262F9251-A02B-4674-9FA4-EE4FDED3DA1F}"/>
    <dgm:cxn modelId="{B1F8FDE2-E65F-4E6A-ABBD-A4C4630FC416}" srcId="{B8B0AC1F-B29F-4DF5-9519-634E11906ECB}" destId="{EB1CC581-E764-435D-AC90-B45CEE40A0A9}" srcOrd="0" destOrd="0" parTransId="{AFE95D04-B7AD-4BCC-89BD-DF2E77D4EF0E}" sibTransId="{2647A312-4E04-45B9-A3DF-A0F41C6B7254}"/>
    <dgm:cxn modelId="{982942F5-DB6E-4619-A140-1C28BF181E7F}" type="presOf" srcId="{866952E3-8A2E-42EC-923D-7E757997311E}" destId="{7FA971A9-2C80-4C85-8CD9-D4CB909F04DE}" srcOrd="0" destOrd="1" presId="urn:microsoft.com/office/officeart/2018/5/layout/CenteredIconLabelDescriptionList"/>
    <dgm:cxn modelId="{91984FF8-C0D8-47CA-BF93-524C20913E9E}" type="presOf" srcId="{EB1CC581-E764-435D-AC90-B45CEE40A0A9}" destId="{7FA971A9-2C80-4C85-8CD9-D4CB909F04DE}" srcOrd="0" destOrd="0" presId="urn:microsoft.com/office/officeart/2018/5/layout/CenteredIconLabelDescriptionList"/>
    <dgm:cxn modelId="{6F030041-A4BE-4EC3-B424-D1A21464FF77}" type="presParOf" srcId="{FC32132D-928D-42CA-A37D-D9DC3F84DD10}" destId="{4D0616A7-D5B3-4281-A6E0-91AB7EB9900F}" srcOrd="0" destOrd="0" presId="urn:microsoft.com/office/officeart/2018/5/layout/CenteredIconLabelDescriptionList"/>
    <dgm:cxn modelId="{25EDCE4F-78F9-4C6A-B6FE-10ED815AC390}" type="presParOf" srcId="{4D0616A7-D5B3-4281-A6E0-91AB7EB9900F}" destId="{13E3E8E1-86F8-408F-8BA5-C5AFF75BA390}" srcOrd="0" destOrd="0" presId="urn:microsoft.com/office/officeart/2018/5/layout/CenteredIconLabelDescriptionList"/>
    <dgm:cxn modelId="{A3E43F79-CF28-42C9-876F-FE1D282D43FD}" type="presParOf" srcId="{4D0616A7-D5B3-4281-A6E0-91AB7EB9900F}" destId="{9A6C7BA4-F75E-4069-A442-0841C214CC6C}" srcOrd="1" destOrd="0" presId="urn:microsoft.com/office/officeart/2018/5/layout/CenteredIconLabelDescriptionList"/>
    <dgm:cxn modelId="{D65E1EA3-4076-427C-8D18-78805EFD58B4}" type="presParOf" srcId="{4D0616A7-D5B3-4281-A6E0-91AB7EB9900F}" destId="{5E957316-4B79-41C8-B2CD-F2A1F1086AE2}" srcOrd="2" destOrd="0" presId="urn:microsoft.com/office/officeart/2018/5/layout/CenteredIconLabelDescriptionList"/>
    <dgm:cxn modelId="{A354E7C6-385E-43C2-9EFC-807CE6955B58}" type="presParOf" srcId="{4D0616A7-D5B3-4281-A6E0-91AB7EB9900F}" destId="{075F6C31-14BD-46B5-97F1-B054A579B92A}" srcOrd="3" destOrd="0" presId="urn:microsoft.com/office/officeart/2018/5/layout/CenteredIconLabelDescriptionList"/>
    <dgm:cxn modelId="{353C1E38-4D72-444A-A1BE-735B9E1CA29A}" type="presParOf" srcId="{4D0616A7-D5B3-4281-A6E0-91AB7EB9900F}" destId="{DAB602EA-6CCD-428E-8F7A-2CA7CF56F4C9}" srcOrd="4" destOrd="0" presId="urn:microsoft.com/office/officeart/2018/5/layout/CenteredIconLabelDescriptionList"/>
    <dgm:cxn modelId="{22EE90E6-F3F0-480E-90E9-685EB4810E91}" type="presParOf" srcId="{FC32132D-928D-42CA-A37D-D9DC3F84DD10}" destId="{E24C4CB2-1717-411D-A741-20A72D7B52BA}" srcOrd="1" destOrd="0" presId="urn:microsoft.com/office/officeart/2018/5/layout/CenteredIconLabelDescriptionList"/>
    <dgm:cxn modelId="{20ED9117-5CD4-4455-AEF2-853E20A150C3}" type="presParOf" srcId="{FC32132D-928D-42CA-A37D-D9DC3F84DD10}" destId="{97D88D82-2F62-483D-8CE4-E8B2AFC5E635}" srcOrd="2" destOrd="0" presId="urn:microsoft.com/office/officeart/2018/5/layout/CenteredIconLabelDescriptionList"/>
    <dgm:cxn modelId="{D31BBB1B-4D89-44CC-9401-32BD522FE85D}" type="presParOf" srcId="{97D88D82-2F62-483D-8CE4-E8B2AFC5E635}" destId="{2A5DA6B6-38F2-4266-995B-9128E62889F7}" srcOrd="0" destOrd="0" presId="urn:microsoft.com/office/officeart/2018/5/layout/CenteredIconLabelDescriptionList"/>
    <dgm:cxn modelId="{929723D0-B2BF-4678-A745-365450850630}" type="presParOf" srcId="{97D88D82-2F62-483D-8CE4-E8B2AFC5E635}" destId="{BA117A66-3F46-435D-9CE9-FA55C72A66E1}" srcOrd="1" destOrd="0" presId="urn:microsoft.com/office/officeart/2018/5/layout/CenteredIconLabelDescriptionList"/>
    <dgm:cxn modelId="{AA14B20C-1F65-4C34-80B3-C52E3BDF48A9}" type="presParOf" srcId="{97D88D82-2F62-483D-8CE4-E8B2AFC5E635}" destId="{CEEEC556-8751-4B33-AA6B-FC435108965D}" srcOrd="2" destOrd="0" presId="urn:microsoft.com/office/officeart/2018/5/layout/CenteredIconLabelDescriptionList"/>
    <dgm:cxn modelId="{5041594F-CB3E-40AB-A486-D83D81C87BEA}" type="presParOf" srcId="{97D88D82-2F62-483D-8CE4-E8B2AFC5E635}" destId="{FA2BF253-5665-4EB0-8C6F-AEDEBBEA9B2D}" srcOrd="3" destOrd="0" presId="urn:microsoft.com/office/officeart/2018/5/layout/CenteredIconLabelDescriptionList"/>
    <dgm:cxn modelId="{2E599386-E133-4EB9-AF29-3796B1394819}" type="presParOf" srcId="{97D88D82-2F62-483D-8CE4-E8B2AFC5E635}" destId="{7FA971A9-2C80-4C85-8CD9-D4CB909F04D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919929-E2E5-41E2-8FC9-A9C948BBC75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65E369-DADF-4F3E-A03E-5EB6689409F6}">
      <dgm:prSet/>
      <dgm:spPr/>
      <dgm:t>
        <a:bodyPr/>
        <a:lstStyle/>
        <a:p>
          <a:r>
            <a:rPr lang="en-US"/>
            <a:t>For small to medium datasets with limited scaling needs: </a:t>
          </a:r>
          <a:r>
            <a:rPr lang="en-US" b="1"/>
            <a:t>PostgreSQL</a:t>
          </a:r>
          <a:r>
            <a:rPr lang="en-US"/>
            <a:t>. (W)</a:t>
          </a:r>
        </a:p>
      </dgm:t>
    </dgm:pt>
    <dgm:pt modelId="{6E94D30B-3DCF-46EA-BAFC-1B74C09C0011}" type="parTrans" cxnId="{76D30C03-01FD-45B5-B14C-3790A7A8702E}">
      <dgm:prSet/>
      <dgm:spPr/>
      <dgm:t>
        <a:bodyPr/>
        <a:lstStyle/>
        <a:p>
          <a:endParaRPr lang="en-US"/>
        </a:p>
      </dgm:t>
    </dgm:pt>
    <dgm:pt modelId="{B78E218A-6E40-4B22-A176-1F49721C8EC8}" type="sibTrans" cxnId="{76D30C03-01FD-45B5-B14C-3790A7A8702E}">
      <dgm:prSet/>
      <dgm:spPr/>
      <dgm:t>
        <a:bodyPr/>
        <a:lstStyle/>
        <a:p>
          <a:endParaRPr lang="en-US"/>
        </a:p>
      </dgm:t>
    </dgm:pt>
    <dgm:pt modelId="{323671DF-94C5-444D-9326-B6AB83D38C85}">
      <dgm:prSet/>
      <dgm:spPr/>
      <dgm:t>
        <a:bodyPr/>
        <a:lstStyle/>
        <a:p>
          <a:r>
            <a:rPr lang="en-US"/>
            <a:t>For large, distributed, and highly scalable systems: </a:t>
          </a:r>
          <a:r>
            <a:rPr lang="en-US" b="1"/>
            <a:t>MongoDB</a:t>
          </a:r>
          <a:r>
            <a:rPr lang="en-US"/>
            <a:t>.</a:t>
          </a:r>
        </a:p>
      </dgm:t>
    </dgm:pt>
    <dgm:pt modelId="{B8220CDE-9BB1-4CBD-8FB6-F5BBE31588F0}" type="parTrans" cxnId="{A4C4A68D-CAFE-48F7-9CD8-17C20D8C0D81}">
      <dgm:prSet/>
      <dgm:spPr/>
      <dgm:t>
        <a:bodyPr/>
        <a:lstStyle/>
        <a:p>
          <a:endParaRPr lang="en-US"/>
        </a:p>
      </dgm:t>
    </dgm:pt>
    <dgm:pt modelId="{155E6661-501F-4A62-92F8-F545FA93CEE3}" type="sibTrans" cxnId="{A4C4A68D-CAFE-48F7-9CD8-17C20D8C0D81}">
      <dgm:prSet/>
      <dgm:spPr/>
      <dgm:t>
        <a:bodyPr/>
        <a:lstStyle/>
        <a:p>
          <a:endParaRPr lang="en-US"/>
        </a:p>
      </dgm:t>
    </dgm:pt>
    <dgm:pt modelId="{6385C548-78FE-4F08-BE77-1980F3C772A4}" type="pres">
      <dgm:prSet presAssocID="{91919929-E2E5-41E2-8FC9-A9C948BBC75F}" presName="root" presStyleCnt="0">
        <dgm:presLayoutVars>
          <dgm:dir/>
          <dgm:resizeHandles val="exact"/>
        </dgm:presLayoutVars>
      </dgm:prSet>
      <dgm:spPr/>
    </dgm:pt>
    <dgm:pt modelId="{5B79740D-4E9E-46DB-8818-2D8C9F572A2F}" type="pres">
      <dgm:prSet presAssocID="{2B65E369-DADF-4F3E-A03E-5EB6689409F6}" presName="compNode" presStyleCnt="0"/>
      <dgm:spPr/>
    </dgm:pt>
    <dgm:pt modelId="{4DCF3E8D-5A55-4A1B-B433-7CFAF79AE932}" type="pres">
      <dgm:prSet presAssocID="{2B65E369-DADF-4F3E-A03E-5EB6689409F6}" presName="bgRect" presStyleLbl="bgShp" presStyleIdx="0" presStyleCnt="2"/>
      <dgm:spPr/>
    </dgm:pt>
    <dgm:pt modelId="{3623F04F-94D8-46DB-8D96-9EFE86A20E63}" type="pres">
      <dgm:prSet presAssocID="{2B65E369-DADF-4F3E-A03E-5EB6689409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416708D-1185-454F-B2C0-E66437C34D88}" type="pres">
      <dgm:prSet presAssocID="{2B65E369-DADF-4F3E-A03E-5EB6689409F6}" presName="spaceRect" presStyleCnt="0"/>
      <dgm:spPr/>
    </dgm:pt>
    <dgm:pt modelId="{967EEAAE-0B4B-4BF3-9156-CBB105943F5C}" type="pres">
      <dgm:prSet presAssocID="{2B65E369-DADF-4F3E-A03E-5EB6689409F6}" presName="parTx" presStyleLbl="revTx" presStyleIdx="0" presStyleCnt="2">
        <dgm:presLayoutVars>
          <dgm:chMax val="0"/>
          <dgm:chPref val="0"/>
        </dgm:presLayoutVars>
      </dgm:prSet>
      <dgm:spPr/>
    </dgm:pt>
    <dgm:pt modelId="{9DCCE15F-DC38-4767-B770-DE9242B1B162}" type="pres">
      <dgm:prSet presAssocID="{B78E218A-6E40-4B22-A176-1F49721C8EC8}" presName="sibTrans" presStyleCnt="0"/>
      <dgm:spPr/>
    </dgm:pt>
    <dgm:pt modelId="{52961128-A5B3-4820-B644-F060EF10EC87}" type="pres">
      <dgm:prSet presAssocID="{323671DF-94C5-444D-9326-B6AB83D38C85}" presName="compNode" presStyleCnt="0"/>
      <dgm:spPr/>
    </dgm:pt>
    <dgm:pt modelId="{C878F54B-ECCD-48CE-A846-5CEE7FD86C2A}" type="pres">
      <dgm:prSet presAssocID="{323671DF-94C5-444D-9326-B6AB83D38C85}" presName="bgRect" presStyleLbl="bgShp" presStyleIdx="1" presStyleCnt="2"/>
      <dgm:spPr/>
    </dgm:pt>
    <dgm:pt modelId="{77FC63E3-2E6F-461E-BB3E-55920B6CBC97}" type="pres">
      <dgm:prSet presAssocID="{323671DF-94C5-444D-9326-B6AB83D38C8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CC76683-0876-4BB9-A8DC-B3585C3148CC}" type="pres">
      <dgm:prSet presAssocID="{323671DF-94C5-444D-9326-B6AB83D38C85}" presName="spaceRect" presStyleCnt="0"/>
      <dgm:spPr/>
    </dgm:pt>
    <dgm:pt modelId="{04073253-CC85-4B59-A16A-D7317A0D3C70}" type="pres">
      <dgm:prSet presAssocID="{323671DF-94C5-444D-9326-B6AB83D38C85}" presName="parTx" presStyleLbl="revTx" presStyleIdx="1" presStyleCnt="2">
        <dgm:presLayoutVars>
          <dgm:chMax val="0"/>
          <dgm:chPref val="0"/>
        </dgm:presLayoutVars>
      </dgm:prSet>
      <dgm:spPr/>
    </dgm:pt>
  </dgm:ptLst>
  <dgm:cxnLst>
    <dgm:cxn modelId="{76D30C03-01FD-45B5-B14C-3790A7A8702E}" srcId="{91919929-E2E5-41E2-8FC9-A9C948BBC75F}" destId="{2B65E369-DADF-4F3E-A03E-5EB6689409F6}" srcOrd="0" destOrd="0" parTransId="{6E94D30B-3DCF-46EA-BAFC-1B74C09C0011}" sibTransId="{B78E218A-6E40-4B22-A176-1F49721C8EC8}"/>
    <dgm:cxn modelId="{90E46213-1BD5-47AF-8E14-529F116C19C1}" type="presOf" srcId="{323671DF-94C5-444D-9326-B6AB83D38C85}" destId="{04073253-CC85-4B59-A16A-D7317A0D3C70}" srcOrd="0" destOrd="0" presId="urn:microsoft.com/office/officeart/2018/2/layout/IconVerticalSolidList"/>
    <dgm:cxn modelId="{D1789A50-A3F2-4FB2-A46D-4CB6AD90E24A}" type="presOf" srcId="{91919929-E2E5-41E2-8FC9-A9C948BBC75F}" destId="{6385C548-78FE-4F08-BE77-1980F3C772A4}" srcOrd="0" destOrd="0" presId="urn:microsoft.com/office/officeart/2018/2/layout/IconVerticalSolidList"/>
    <dgm:cxn modelId="{A4C4A68D-CAFE-48F7-9CD8-17C20D8C0D81}" srcId="{91919929-E2E5-41E2-8FC9-A9C948BBC75F}" destId="{323671DF-94C5-444D-9326-B6AB83D38C85}" srcOrd="1" destOrd="0" parTransId="{B8220CDE-9BB1-4CBD-8FB6-F5BBE31588F0}" sibTransId="{155E6661-501F-4A62-92F8-F545FA93CEE3}"/>
    <dgm:cxn modelId="{8181B4A4-3CA5-4C6D-BEDA-C15CB58D210E}" type="presOf" srcId="{2B65E369-DADF-4F3E-A03E-5EB6689409F6}" destId="{967EEAAE-0B4B-4BF3-9156-CBB105943F5C}" srcOrd="0" destOrd="0" presId="urn:microsoft.com/office/officeart/2018/2/layout/IconVerticalSolidList"/>
    <dgm:cxn modelId="{7173174D-DACD-41C2-A7FA-DFFB6CDCD601}" type="presParOf" srcId="{6385C548-78FE-4F08-BE77-1980F3C772A4}" destId="{5B79740D-4E9E-46DB-8818-2D8C9F572A2F}" srcOrd="0" destOrd="0" presId="urn:microsoft.com/office/officeart/2018/2/layout/IconVerticalSolidList"/>
    <dgm:cxn modelId="{7D461CF6-AA6E-4AC3-8B65-CE6D6B5C8685}" type="presParOf" srcId="{5B79740D-4E9E-46DB-8818-2D8C9F572A2F}" destId="{4DCF3E8D-5A55-4A1B-B433-7CFAF79AE932}" srcOrd="0" destOrd="0" presId="urn:microsoft.com/office/officeart/2018/2/layout/IconVerticalSolidList"/>
    <dgm:cxn modelId="{7108810B-62C5-4B71-B737-7C38482F7D91}" type="presParOf" srcId="{5B79740D-4E9E-46DB-8818-2D8C9F572A2F}" destId="{3623F04F-94D8-46DB-8D96-9EFE86A20E63}" srcOrd="1" destOrd="0" presId="urn:microsoft.com/office/officeart/2018/2/layout/IconVerticalSolidList"/>
    <dgm:cxn modelId="{0795C388-BB46-4BC3-84F0-4C30C1D12D00}" type="presParOf" srcId="{5B79740D-4E9E-46DB-8818-2D8C9F572A2F}" destId="{5416708D-1185-454F-B2C0-E66437C34D88}" srcOrd="2" destOrd="0" presId="urn:microsoft.com/office/officeart/2018/2/layout/IconVerticalSolidList"/>
    <dgm:cxn modelId="{5E3A94F3-8B2B-456E-912E-5218CFF58BBD}" type="presParOf" srcId="{5B79740D-4E9E-46DB-8818-2D8C9F572A2F}" destId="{967EEAAE-0B4B-4BF3-9156-CBB105943F5C}" srcOrd="3" destOrd="0" presId="urn:microsoft.com/office/officeart/2018/2/layout/IconVerticalSolidList"/>
    <dgm:cxn modelId="{C3292849-AE7F-42C9-BD39-CA1DCC801A4D}" type="presParOf" srcId="{6385C548-78FE-4F08-BE77-1980F3C772A4}" destId="{9DCCE15F-DC38-4767-B770-DE9242B1B162}" srcOrd="1" destOrd="0" presId="urn:microsoft.com/office/officeart/2018/2/layout/IconVerticalSolidList"/>
    <dgm:cxn modelId="{9B69EBF1-41FD-4A24-AA18-840AF0A50A38}" type="presParOf" srcId="{6385C548-78FE-4F08-BE77-1980F3C772A4}" destId="{52961128-A5B3-4820-B644-F060EF10EC87}" srcOrd="2" destOrd="0" presId="urn:microsoft.com/office/officeart/2018/2/layout/IconVerticalSolidList"/>
    <dgm:cxn modelId="{1FA5A344-ADAB-4162-95C6-2E356FE321FA}" type="presParOf" srcId="{52961128-A5B3-4820-B644-F060EF10EC87}" destId="{C878F54B-ECCD-48CE-A846-5CEE7FD86C2A}" srcOrd="0" destOrd="0" presId="urn:microsoft.com/office/officeart/2018/2/layout/IconVerticalSolidList"/>
    <dgm:cxn modelId="{8CECB1D0-59A2-4ECF-B68E-FE32F9E48E4E}" type="presParOf" srcId="{52961128-A5B3-4820-B644-F060EF10EC87}" destId="{77FC63E3-2E6F-461E-BB3E-55920B6CBC97}" srcOrd="1" destOrd="0" presId="urn:microsoft.com/office/officeart/2018/2/layout/IconVerticalSolidList"/>
    <dgm:cxn modelId="{3B1DC82B-5607-4F99-840F-E35A416DF54C}" type="presParOf" srcId="{52961128-A5B3-4820-B644-F060EF10EC87}" destId="{0CC76683-0876-4BB9-A8DC-B3585C3148CC}" srcOrd="2" destOrd="0" presId="urn:microsoft.com/office/officeart/2018/2/layout/IconVerticalSolidList"/>
    <dgm:cxn modelId="{0D67FD07-C2DA-4FAE-9099-0F329A7901D4}" type="presParOf" srcId="{52961128-A5B3-4820-B644-F060EF10EC87}" destId="{04073253-CC85-4B59-A16A-D7317A0D3C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FD7925-F102-40F5-A016-18D7C1747EFE}"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4494CE0E-E847-4E3D-AEDD-E6D34FB23926}">
      <dgm:prSet/>
      <dgm:spPr/>
      <dgm:t>
        <a:bodyPr/>
        <a:lstStyle/>
        <a:p>
          <a:r>
            <a:rPr lang="en-US" b="1"/>
            <a:t>PostgreSQL:</a:t>
          </a:r>
          <a:endParaRPr lang="en-US"/>
        </a:p>
      </dgm:t>
    </dgm:pt>
    <dgm:pt modelId="{5A75C6FF-B8C4-4E92-8852-F7B83069F27B}" type="parTrans" cxnId="{FE6746C5-E22E-4848-A056-B55D29BE60AF}">
      <dgm:prSet/>
      <dgm:spPr/>
      <dgm:t>
        <a:bodyPr/>
        <a:lstStyle/>
        <a:p>
          <a:endParaRPr lang="en-US"/>
        </a:p>
      </dgm:t>
    </dgm:pt>
    <dgm:pt modelId="{469151C1-300B-4C17-A524-1DF878699072}" type="sibTrans" cxnId="{FE6746C5-E22E-4848-A056-B55D29BE60AF}">
      <dgm:prSet/>
      <dgm:spPr/>
      <dgm:t>
        <a:bodyPr/>
        <a:lstStyle/>
        <a:p>
          <a:endParaRPr lang="en-US"/>
        </a:p>
      </dgm:t>
    </dgm:pt>
    <dgm:pt modelId="{C7D025E5-62FC-4820-AF96-1624FFDD7D48}">
      <dgm:prSet/>
      <dgm:spPr/>
      <dgm:t>
        <a:bodyPr/>
        <a:lstStyle/>
        <a:p>
          <a:r>
            <a:rPr lang="en-US"/>
            <a:t>Requires a predefined schema, which enforces data integrity.</a:t>
          </a:r>
        </a:p>
      </dgm:t>
    </dgm:pt>
    <dgm:pt modelId="{3E97CB35-FD9C-460B-AC53-FF4C4B80BB53}" type="parTrans" cxnId="{5B005572-E572-461E-B4D9-9FE0998FE85F}">
      <dgm:prSet/>
      <dgm:spPr/>
      <dgm:t>
        <a:bodyPr/>
        <a:lstStyle/>
        <a:p>
          <a:endParaRPr lang="en-US"/>
        </a:p>
      </dgm:t>
    </dgm:pt>
    <dgm:pt modelId="{6EE60E3F-75E1-41CC-A555-98FDAA0AECC5}" type="sibTrans" cxnId="{5B005572-E572-461E-B4D9-9FE0998FE85F}">
      <dgm:prSet/>
      <dgm:spPr/>
      <dgm:t>
        <a:bodyPr/>
        <a:lstStyle/>
        <a:p>
          <a:endParaRPr lang="en-US"/>
        </a:p>
      </dgm:t>
    </dgm:pt>
    <dgm:pt modelId="{E147EC63-6915-40C4-9A20-1F2C0B97DC9F}">
      <dgm:prSet/>
      <dgm:spPr/>
      <dgm:t>
        <a:bodyPr/>
        <a:lstStyle/>
        <a:p>
          <a:r>
            <a:rPr lang="en-US"/>
            <a:t>Less flexible if data structures frequently change.</a:t>
          </a:r>
        </a:p>
      </dgm:t>
    </dgm:pt>
    <dgm:pt modelId="{211B9A72-FEEB-4A40-BF66-C0CBBA543BE3}" type="parTrans" cxnId="{721B66FD-5C1D-405E-9454-737BF2F6EDFB}">
      <dgm:prSet/>
      <dgm:spPr/>
      <dgm:t>
        <a:bodyPr/>
        <a:lstStyle/>
        <a:p>
          <a:endParaRPr lang="en-US"/>
        </a:p>
      </dgm:t>
    </dgm:pt>
    <dgm:pt modelId="{5C44B3AB-1D79-4855-B0D6-48D5B6603193}" type="sibTrans" cxnId="{721B66FD-5C1D-405E-9454-737BF2F6EDFB}">
      <dgm:prSet/>
      <dgm:spPr/>
      <dgm:t>
        <a:bodyPr/>
        <a:lstStyle/>
        <a:p>
          <a:endParaRPr lang="en-US"/>
        </a:p>
      </dgm:t>
    </dgm:pt>
    <dgm:pt modelId="{721CB3AB-44CD-4540-A3C1-558F5088D25B}">
      <dgm:prSet/>
      <dgm:spPr/>
      <dgm:t>
        <a:bodyPr/>
        <a:lstStyle/>
        <a:p>
          <a:r>
            <a:rPr lang="en-US" b="1"/>
            <a:t>MongoDB:</a:t>
          </a:r>
          <a:endParaRPr lang="en-US"/>
        </a:p>
      </dgm:t>
    </dgm:pt>
    <dgm:pt modelId="{8E63B812-E076-4DB5-87C7-38AB02B95298}" type="parTrans" cxnId="{49BE6DCF-6E99-4219-83BF-189C90F083A4}">
      <dgm:prSet/>
      <dgm:spPr/>
      <dgm:t>
        <a:bodyPr/>
        <a:lstStyle/>
        <a:p>
          <a:endParaRPr lang="en-US"/>
        </a:p>
      </dgm:t>
    </dgm:pt>
    <dgm:pt modelId="{6CD661E0-3F2B-461F-9CD0-8F10CCF2BEF6}" type="sibTrans" cxnId="{49BE6DCF-6E99-4219-83BF-189C90F083A4}">
      <dgm:prSet/>
      <dgm:spPr/>
      <dgm:t>
        <a:bodyPr/>
        <a:lstStyle/>
        <a:p>
          <a:endParaRPr lang="en-US"/>
        </a:p>
      </dgm:t>
    </dgm:pt>
    <dgm:pt modelId="{0C1B5189-67D8-4B20-A508-A5F084CDB445}">
      <dgm:prSet/>
      <dgm:spPr/>
      <dgm:t>
        <a:bodyPr/>
        <a:lstStyle/>
        <a:p>
          <a:r>
            <a:rPr lang="en-US"/>
            <a:t>Schema-less design allows flexibility in handling dynamic and unstructured data.</a:t>
          </a:r>
        </a:p>
      </dgm:t>
    </dgm:pt>
    <dgm:pt modelId="{18E6188D-3648-4CFA-BCAD-A1AA50FB11DB}" type="parTrans" cxnId="{FF43FB17-3F8D-4EC3-8614-2A16BE850A94}">
      <dgm:prSet/>
      <dgm:spPr/>
      <dgm:t>
        <a:bodyPr/>
        <a:lstStyle/>
        <a:p>
          <a:endParaRPr lang="en-US"/>
        </a:p>
      </dgm:t>
    </dgm:pt>
    <dgm:pt modelId="{C0C9F545-6B00-4CAA-84D6-D9AB19BAF982}" type="sibTrans" cxnId="{FF43FB17-3F8D-4EC3-8614-2A16BE850A94}">
      <dgm:prSet/>
      <dgm:spPr/>
      <dgm:t>
        <a:bodyPr/>
        <a:lstStyle/>
        <a:p>
          <a:endParaRPr lang="en-US"/>
        </a:p>
      </dgm:t>
    </dgm:pt>
    <dgm:pt modelId="{9C6DA188-9B9C-4B96-925A-51E0F1C6B6C9}">
      <dgm:prSet/>
      <dgm:spPr/>
      <dgm:t>
        <a:bodyPr/>
        <a:lstStyle/>
        <a:p>
          <a:r>
            <a:rPr lang="en-US"/>
            <a:t>Ideal for scenarios like storing user reviews with varying fields or nested data</a:t>
          </a:r>
        </a:p>
      </dgm:t>
    </dgm:pt>
    <dgm:pt modelId="{08B5E481-60AE-4926-90A7-20D970BED8E7}" type="parTrans" cxnId="{7A7D7EDD-82DD-43D1-A7BD-AF40F8DE85D3}">
      <dgm:prSet/>
      <dgm:spPr/>
      <dgm:t>
        <a:bodyPr/>
        <a:lstStyle/>
        <a:p>
          <a:endParaRPr lang="en-US"/>
        </a:p>
      </dgm:t>
    </dgm:pt>
    <dgm:pt modelId="{3C944FEC-11D3-4F41-A7D9-0245F696DBEA}" type="sibTrans" cxnId="{7A7D7EDD-82DD-43D1-A7BD-AF40F8DE85D3}">
      <dgm:prSet/>
      <dgm:spPr/>
      <dgm:t>
        <a:bodyPr/>
        <a:lstStyle/>
        <a:p>
          <a:endParaRPr lang="en-US"/>
        </a:p>
      </dgm:t>
    </dgm:pt>
    <dgm:pt modelId="{229DF202-2F6D-4CAF-9442-4183D4744C4F}" type="pres">
      <dgm:prSet presAssocID="{E3FD7925-F102-40F5-A016-18D7C1747EFE}" presName="linear" presStyleCnt="0">
        <dgm:presLayoutVars>
          <dgm:dir/>
          <dgm:animLvl val="lvl"/>
          <dgm:resizeHandles val="exact"/>
        </dgm:presLayoutVars>
      </dgm:prSet>
      <dgm:spPr/>
    </dgm:pt>
    <dgm:pt modelId="{761AE88E-CAA0-42B6-818C-C5A62C326BF2}" type="pres">
      <dgm:prSet presAssocID="{4494CE0E-E847-4E3D-AEDD-E6D34FB23926}" presName="parentLin" presStyleCnt="0"/>
      <dgm:spPr/>
    </dgm:pt>
    <dgm:pt modelId="{EFC5A453-AE70-41FD-949F-C28DA0FFAB7B}" type="pres">
      <dgm:prSet presAssocID="{4494CE0E-E847-4E3D-AEDD-E6D34FB23926}" presName="parentLeftMargin" presStyleLbl="node1" presStyleIdx="0" presStyleCnt="3"/>
      <dgm:spPr/>
    </dgm:pt>
    <dgm:pt modelId="{681025FC-BEB3-435D-A428-45AE2EBF6D33}" type="pres">
      <dgm:prSet presAssocID="{4494CE0E-E847-4E3D-AEDD-E6D34FB23926}" presName="parentText" presStyleLbl="node1" presStyleIdx="0" presStyleCnt="3">
        <dgm:presLayoutVars>
          <dgm:chMax val="0"/>
          <dgm:bulletEnabled val="1"/>
        </dgm:presLayoutVars>
      </dgm:prSet>
      <dgm:spPr/>
    </dgm:pt>
    <dgm:pt modelId="{674328A2-DB3A-4409-9C05-A4B26A678B57}" type="pres">
      <dgm:prSet presAssocID="{4494CE0E-E847-4E3D-AEDD-E6D34FB23926}" presName="negativeSpace" presStyleCnt="0"/>
      <dgm:spPr/>
    </dgm:pt>
    <dgm:pt modelId="{A135608C-2198-4E28-A58D-B76D690BE62D}" type="pres">
      <dgm:prSet presAssocID="{4494CE0E-E847-4E3D-AEDD-E6D34FB23926}" presName="childText" presStyleLbl="conFgAcc1" presStyleIdx="0" presStyleCnt="3">
        <dgm:presLayoutVars>
          <dgm:bulletEnabled val="1"/>
        </dgm:presLayoutVars>
      </dgm:prSet>
      <dgm:spPr/>
    </dgm:pt>
    <dgm:pt modelId="{0EEF5368-22A5-49F4-B9A5-E6C73083A3A4}" type="pres">
      <dgm:prSet presAssocID="{469151C1-300B-4C17-A524-1DF878699072}" presName="spaceBetweenRectangles" presStyleCnt="0"/>
      <dgm:spPr/>
    </dgm:pt>
    <dgm:pt modelId="{5D4BA0F6-FAE5-4F1D-9CB2-AC6859C7E9B4}" type="pres">
      <dgm:prSet presAssocID="{721CB3AB-44CD-4540-A3C1-558F5088D25B}" presName="parentLin" presStyleCnt="0"/>
      <dgm:spPr/>
    </dgm:pt>
    <dgm:pt modelId="{2AB1D6FD-73D5-466B-AB1A-9CEE6A9D87C0}" type="pres">
      <dgm:prSet presAssocID="{721CB3AB-44CD-4540-A3C1-558F5088D25B}" presName="parentLeftMargin" presStyleLbl="node1" presStyleIdx="0" presStyleCnt="3"/>
      <dgm:spPr/>
    </dgm:pt>
    <dgm:pt modelId="{1F36960F-E5C4-47CF-BB0D-3DF693180265}" type="pres">
      <dgm:prSet presAssocID="{721CB3AB-44CD-4540-A3C1-558F5088D25B}" presName="parentText" presStyleLbl="node1" presStyleIdx="1" presStyleCnt="3">
        <dgm:presLayoutVars>
          <dgm:chMax val="0"/>
          <dgm:bulletEnabled val="1"/>
        </dgm:presLayoutVars>
      </dgm:prSet>
      <dgm:spPr/>
    </dgm:pt>
    <dgm:pt modelId="{74EC8388-3EDD-459B-BCF8-E4229F733006}" type="pres">
      <dgm:prSet presAssocID="{721CB3AB-44CD-4540-A3C1-558F5088D25B}" presName="negativeSpace" presStyleCnt="0"/>
      <dgm:spPr/>
    </dgm:pt>
    <dgm:pt modelId="{BE43A356-93AF-4766-A5CE-052F962F8233}" type="pres">
      <dgm:prSet presAssocID="{721CB3AB-44CD-4540-A3C1-558F5088D25B}" presName="childText" presStyleLbl="conFgAcc1" presStyleIdx="1" presStyleCnt="3">
        <dgm:presLayoutVars>
          <dgm:bulletEnabled val="1"/>
        </dgm:presLayoutVars>
      </dgm:prSet>
      <dgm:spPr/>
    </dgm:pt>
    <dgm:pt modelId="{33C75D49-AA07-4AAD-9DE0-7AEA24A8C7A4}" type="pres">
      <dgm:prSet presAssocID="{6CD661E0-3F2B-461F-9CD0-8F10CCF2BEF6}" presName="spaceBetweenRectangles" presStyleCnt="0"/>
      <dgm:spPr/>
    </dgm:pt>
    <dgm:pt modelId="{30B0B2DC-3714-4609-B60B-5207919FC0FA}" type="pres">
      <dgm:prSet presAssocID="{9C6DA188-9B9C-4B96-925A-51E0F1C6B6C9}" presName="parentLin" presStyleCnt="0"/>
      <dgm:spPr/>
    </dgm:pt>
    <dgm:pt modelId="{83EB36E7-5150-4F69-8B21-7ED255C9BE15}" type="pres">
      <dgm:prSet presAssocID="{9C6DA188-9B9C-4B96-925A-51E0F1C6B6C9}" presName="parentLeftMargin" presStyleLbl="node1" presStyleIdx="1" presStyleCnt="3"/>
      <dgm:spPr/>
    </dgm:pt>
    <dgm:pt modelId="{1EA720AE-65EF-4FC6-873C-E7D7E92954A3}" type="pres">
      <dgm:prSet presAssocID="{9C6DA188-9B9C-4B96-925A-51E0F1C6B6C9}" presName="parentText" presStyleLbl="node1" presStyleIdx="2" presStyleCnt="3">
        <dgm:presLayoutVars>
          <dgm:chMax val="0"/>
          <dgm:bulletEnabled val="1"/>
        </dgm:presLayoutVars>
      </dgm:prSet>
      <dgm:spPr/>
    </dgm:pt>
    <dgm:pt modelId="{E08D3DAF-A0DE-42D6-8133-B1F97C884761}" type="pres">
      <dgm:prSet presAssocID="{9C6DA188-9B9C-4B96-925A-51E0F1C6B6C9}" presName="negativeSpace" presStyleCnt="0"/>
      <dgm:spPr/>
    </dgm:pt>
    <dgm:pt modelId="{F154ED49-B044-4AB2-8C0D-6DAF9C5F2D2D}" type="pres">
      <dgm:prSet presAssocID="{9C6DA188-9B9C-4B96-925A-51E0F1C6B6C9}" presName="childText" presStyleLbl="conFgAcc1" presStyleIdx="2" presStyleCnt="3">
        <dgm:presLayoutVars>
          <dgm:bulletEnabled val="1"/>
        </dgm:presLayoutVars>
      </dgm:prSet>
      <dgm:spPr/>
    </dgm:pt>
  </dgm:ptLst>
  <dgm:cxnLst>
    <dgm:cxn modelId="{6A170D13-3061-4325-AE89-46E7CE1883BE}" type="presOf" srcId="{9C6DA188-9B9C-4B96-925A-51E0F1C6B6C9}" destId="{1EA720AE-65EF-4FC6-873C-E7D7E92954A3}" srcOrd="1" destOrd="0" presId="urn:microsoft.com/office/officeart/2005/8/layout/list1"/>
    <dgm:cxn modelId="{FF43FB17-3F8D-4EC3-8614-2A16BE850A94}" srcId="{721CB3AB-44CD-4540-A3C1-558F5088D25B}" destId="{0C1B5189-67D8-4B20-A508-A5F084CDB445}" srcOrd="0" destOrd="0" parTransId="{18E6188D-3648-4CFA-BCAD-A1AA50FB11DB}" sibTransId="{C0C9F545-6B00-4CAA-84D6-D9AB19BAF982}"/>
    <dgm:cxn modelId="{3B83F239-BE5F-47D3-ADDB-9E4406761216}" type="presOf" srcId="{C7D025E5-62FC-4820-AF96-1624FFDD7D48}" destId="{A135608C-2198-4E28-A58D-B76D690BE62D}" srcOrd="0" destOrd="0" presId="urn:microsoft.com/office/officeart/2005/8/layout/list1"/>
    <dgm:cxn modelId="{B281C542-B618-493F-BFEA-BE88E31D7E17}" type="presOf" srcId="{E3FD7925-F102-40F5-A016-18D7C1747EFE}" destId="{229DF202-2F6D-4CAF-9442-4183D4744C4F}" srcOrd="0" destOrd="0" presId="urn:microsoft.com/office/officeart/2005/8/layout/list1"/>
    <dgm:cxn modelId="{5B005572-E572-461E-B4D9-9FE0998FE85F}" srcId="{4494CE0E-E847-4E3D-AEDD-E6D34FB23926}" destId="{C7D025E5-62FC-4820-AF96-1624FFDD7D48}" srcOrd="0" destOrd="0" parTransId="{3E97CB35-FD9C-460B-AC53-FF4C4B80BB53}" sibTransId="{6EE60E3F-75E1-41CC-A555-98FDAA0AECC5}"/>
    <dgm:cxn modelId="{D5089C57-6D74-4FD2-A5E6-A9264DE54C67}" type="presOf" srcId="{9C6DA188-9B9C-4B96-925A-51E0F1C6B6C9}" destId="{83EB36E7-5150-4F69-8B21-7ED255C9BE15}" srcOrd="0" destOrd="0" presId="urn:microsoft.com/office/officeart/2005/8/layout/list1"/>
    <dgm:cxn modelId="{6A01CF89-68CA-48C4-9CED-763C64A7F54A}" type="presOf" srcId="{E147EC63-6915-40C4-9A20-1F2C0B97DC9F}" destId="{A135608C-2198-4E28-A58D-B76D690BE62D}" srcOrd="0" destOrd="1" presId="urn:microsoft.com/office/officeart/2005/8/layout/list1"/>
    <dgm:cxn modelId="{07E296AF-565C-4E4A-9684-24C3BD1B69B9}" type="presOf" srcId="{721CB3AB-44CD-4540-A3C1-558F5088D25B}" destId="{2AB1D6FD-73D5-466B-AB1A-9CEE6A9D87C0}" srcOrd="0" destOrd="0" presId="urn:microsoft.com/office/officeart/2005/8/layout/list1"/>
    <dgm:cxn modelId="{0FAE91BA-96D1-45AC-84DC-F5F4F90BB56B}" type="presOf" srcId="{0C1B5189-67D8-4B20-A508-A5F084CDB445}" destId="{BE43A356-93AF-4766-A5CE-052F962F8233}" srcOrd="0" destOrd="0" presId="urn:microsoft.com/office/officeart/2005/8/layout/list1"/>
    <dgm:cxn modelId="{DC0E00BC-23CC-40FA-8179-7AE3A056FCBE}" type="presOf" srcId="{721CB3AB-44CD-4540-A3C1-558F5088D25B}" destId="{1F36960F-E5C4-47CF-BB0D-3DF693180265}" srcOrd="1" destOrd="0" presId="urn:microsoft.com/office/officeart/2005/8/layout/list1"/>
    <dgm:cxn modelId="{FE6746C5-E22E-4848-A056-B55D29BE60AF}" srcId="{E3FD7925-F102-40F5-A016-18D7C1747EFE}" destId="{4494CE0E-E847-4E3D-AEDD-E6D34FB23926}" srcOrd="0" destOrd="0" parTransId="{5A75C6FF-B8C4-4E92-8852-F7B83069F27B}" sibTransId="{469151C1-300B-4C17-A524-1DF878699072}"/>
    <dgm:cxn modelId="{49BE6DCF-6E99-4219-83BF-189C90F083A4}" srcId="{E3FD7925-F102-40F5-A016-18D7C1747EFE}" destId="{721CB3AB-44CD-4540-A3C1-558F5088D25B}" srcOrd="1" destOrd="0" parTransId="{8E63B812-E076-4DB5-87C7-38AB02B95298}" sibTransId="{6CD661E0-3F2B-461F-9CD0-8F10CCF2BEF6}"/>
    <dgm:cxn modelId="{7A7D7EDD-82DD-43D1-A7BD-AF40F8DE85D3}" srcId="{E3FD7925-F102-40F5-A016-18D7C1747EFE}" destId="{9C6DA188-9B9C-4B96-925A-51E0F1C6B6C9}" srcOrd="2" destOrd="0" parTransId="{08B5E481-60AE-4926-90A7-20D970BED8E7}" sibTransId="{3C944FEC-11D3-4F41-A7D9-0245F696DBEA}"/>
    <dgm:cxn modelId="{AEB37AE8-7BFA-49E1-A859-4F601DB4F475}" type="presOf" srcId="{4494CE0E-E847-4E3D-AEDD-E6D34FB23926}" destId="{681025FC-BEB3-435D-A428-45AE2EBF6D33}" srcOrd="1" destOrd="0" presId="urn:microsoft.com/office/officeart/2005/8/layout/list1"/>
    <dgm:cxn modelId="{721B66FD-5C1D-405E-9454-737BF2F6EDFB}" srcId="{4494CE0E-E847-4E3D-AEDD-E6D34FB23926}" destId="{E147EC63-6915-40C4-9A20-1F2C0B97DC9F}" srcOrd="1" destOrd="0" parTransId="{211B9A72-FEEB-4A40-BF66-C0CBBA543BE3}" sibTransId="{5C44B3AB-1D79-4855-B0D6-48D5B6603193}"/>
    <dgm:cxn modelId="{C861B9FF-B570-42CB-BF17-5ADA07A6219F}" type="presOf" srcId="{4494CE0E-E847-4E3D-AEDD-E6D34FB23926}" destId="{EFC5A453-AE70-41FD-949F-C28DA0FFAB7B}" srcOrd="0" destOrd="0" presId="urn:microsoft.com/office/officeart/2005/8/layout/list1"/>
    <dgm:cxn modelId="{7EDD4287-15A5-42CA-A217-2101C1213E4F}" type="presParOf" srcId="{229DF202-2F6D-4CAF-9442-4183D4744C4F}" destId="{761AE88E-CAA0-42B6-818C-C5A62C326BF2}" srcOrd="0" destOrd="0" presId="urn:microsoft.com/office/officeart/2005/8/layout/list1"/>
    <dgm:cxn modelId="{919F96CD-68C8-4412-B394-0E14FC90478C}" type="presParOf" srcId="{761AE88E-CAA0-42B6-818C-C5A62C326BF2}" destId="{EFC5A453-AE70-41FD-949F-C28DA0FFAB7B}" srcOrd="0" destOrd="0" presId="urn:microsoft.com/office/officeart/2005/8/layout/list1"/>
    <dgm:cxn modelId="{A98E6E60-F70F-4CF1-A8EF-F249552CCA0E}" type="presParOf" srcId="{761AE88E-CAA0-42B6-818C-C5A62C326BF2}" destId="{681025FC-BEB3-435D-A428-45AE2EBF6D33}" srcOrd="1" destOrd="0" presId="urn:microsoft.com/office/officeart/2005/8/layout/list1"/>
    <dgm:cxn modelId="{EBFB9176-0C6A-4621-90CA-F0078448D48E}" type="presParOf" srcId="{229DF202-2F6D-4CAF-9442-4183D4744C4F}" destId="{674328A2-DB3A-4409-9C05-A4B26A678B57}" srcOrd="1" destOrd="0" presId="urn:microsoft.com/office/officeart/2005/8/layout/list1"/>
    <dgm:cxn modelId="{A93CAEF2-6A16-47B7-9CC9-9DD28555D8B8}" type="presParOf" srcId="{229DF202-2F6D-4CAF-9442-4183D4744C4F}" destId="{A135608C-2198-4E28-A58D-B76D690BE62D}" srcOrd="2" destOrd="0" presId="urn:microsoft.com/office/officeart/2005/8/layout/list1"/>
    <dgm:cxn modelId="{85728843-0104-43F0-808F-693434EFA94E}" type="presParOf" srcId="{229DF202-2F6D-4CAF-9442-4183D4744C4F}" destId="{0EEF5368-22A5-49F4-B9A5-E6C73083A3A4}" srcOrd="3" destOrd="0" presId="urn:microsoft.com/office/officeart/2005/8/layout/list1"/>
    <dgm:cxn modelId="{1F0757B1-AAF1-439A-B3BD-EDF6CA766F71}" type="presParOf" srcId="{229DF202-2F6D-4CAF-9442-4183D4744C4F}" destId="{5D4BA0F6-FAE5-4F1D-9CB2-AC6859C7E9B4}" srcOrd="4" destOrd="0" presId="urn:microsoft.com/office/officeart/2005/8/layout/list1"/>
    <dgm:cxn modelId="{1B1998A3-2EF7-45C0-8EC0-B901BAD22F45}" type="presParOf" srcId="{5D4BA0F6-FAE5-4F1D-9CB2-AC6859C7E9B4}" destId="{2AB1D6FD-73D5-466B-AB1A-9CEE6A9D87C0}" srcOrd="0" destOrd="0" presId="urn:microsoft.com/office/officeart/2005/8/layout/list1"/>
    <dgm:cxn modelId="{FC19AD79-7C18-4C4B-810B-3E67BA93ECDA}" type="presParOf" srcId="{5D4BA0F6-FAE5-4F1D-9CB2-AC6859C7E9B4}" destId="{1F36960F-E5C4-47CF-BB0D-3DF693180265}" srcOrd="1" destOrd="0" presId="urn:microsoft.com/office/officeart/2005/8/layout/list1"/>
    <dgm:cxn modelId="{4E068889-3AF2-4C7D-875E-D7693207C827}" type="presParOf" srcId="{229DF202-2F6D-4CAF-9442-4183D4744C4F}" destId="{74EC8388-3EDD-459B-BCF8-E4229F733006}" srcOrd="5" destOrd="0" presId="urn:microsoft.com/office/officeart/2005/8/layout/list1"/>
    <dgm:cxn modelId="{722217BD-1DBE-4B8D-8223-D7A5F44209BA}" type="presParOf" srcId="{229DF202-2F6D-4CAF-9442-4183D4744C4F}" destId="{BE43A356-93AF-4766-A5CE-052F962F8233}" srcOrd="6" destOrd="0" presId="urn:microsoft.com/office/officeart/2005/8/layout/list1"/>
    <dgm:cxn modelId="{BAD4BC56-5431-44E0-B554-F5E63682F511}" type="presParOf" srcId="{229DF202-2F6D-4CAF-9442-4183D4744C4F}" destId="{33C75D49-AA07-4AAD-9DE0-7AEA24A8C7A4}" srcOrd="7" destOrd="0" presId="urn:microsoft.com/office/officeart/2005/8/layout/list1"/>
    <dgm:cxn modelId="{5D88D1BB-2E01-4249-B7FF-A4BB6653AB56}" type="presParOf" srcId="{229DF202-2F6D-4CAF-9442-4183D4744C4F}" destId="{30B0B2DC-3714-4609-B60B-5207919FC0FA}" srcOrd="8" destOrd="0" presId="urn:microsoft.com/office/officeart/2005/8/layout/list1"/>
    <dgm:cxn modelId="{F9ED5053-7B2B-42D7-9D9B-A132146704C4}" type="presParOf" srcId="{30B0B2DC-3714-4609-B60B-5207919FC0FA}" destId="{83EB36E7-5150-4F69-8B21-7ED255C9BE15}" srcOrd="0" destOrd="0" presId="urn:microsoft.com/office/officeart/2005/8/layout/list1"/>
    <dgm:cxn modelId="{F2AE9A48-CF2E-47A2-9CE6-6B89B277A0F7}" type="presParOf" srcId="{30B0B2DC-3714-4609-B60B-5207919FC0FA}" destId="{1EA720AE-65EF-4FC6-873C-E7D7E92954A3}" srcOrd="1" destOrd="0" presId="urn:microsoft.com/office/officeart/2005/8/layout/list1"/>
    <dgm:cxn modelId="{C668A762-88BB-4946-86FB-16CB0901BD0A}" type="presParOf" srcId="{229DF202-2F6D-4CAF-9442-4183D4744C4F}" destId="{E08D3DAF-A0DE-42D6-8133-B1F97C884761}" srcOrd="9" destOrd="0" presId="urn:microsoft.com/office/officeart/2005/8/layout/list1"/>
    <dgm:cxn modelId="{BFA871F7-5598-4E02-9365-82D2A113E53A}" type="presParOf" srcId="{229DF202-2F6D-4CAF-9442-4183D4744C4F}" destId="{F154ED49-B044-4AB2-8C0D-6DAF9C5F2D2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13A74-DD18-4F27-AA64-8948D8B814B4}">
      <dsp:nvSpPr>
        <dsp:cNvPr id="0" name=""/>
        <dsp:cNvSpPr/>
      </dsp:nvSpPr>
      <dsp:spPr>
        <a:xfrm>
          <a:off x="49" y="51353"/>
          <a:ext cx="4700141" cy="633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a:t>PostgreSQL:</a:t>
          </a:r>
          <a:endParaRPr lang="en-US" sz="2200" kern="1200"/>
        </a:p>
      </dsp:txBody>
      <dsp:txXfrm>
        <a:off x="49" y="51353"/>
        <a:ext cx="4700141" cy="633600"/>
      </dsp:txXfrm>
    </dsp:sp>
    <dsp:sp modelId="{DC3DF8F1-2C36-4AF2-A0E6-AC40B9ECFAB2}">
      <dsp:nvSpPr>
        <dsp:cNvPr id="0" name=""/>
        <dsp:cNvSpPr/>
      </dsp:nvSpPr>
      <dsp:spPr>
        <a:xfrm>
          <a:off x="49" y="684953"/>
          <a:ext cx="4700141" cy="298930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Optimized for complex queries with JOINs across multiple tables.</a:t>
          </a:r>
        </a:p>
        <a:p>
          <a:pPr marL="228600" lvl="1" indent="-228600" algn="l" defTabSz="977900">
            <a:lnSpc>
              <a:spcPct val="90000"/>
            </a:lnSpc>
            <a:spcBef>
              <a:spcPct val="0"/>
            </a:spcBef>
            <a:spcAft>
              <a:spcPct val="15000"/>
            </a:spcAft>
            <a:buChar char="•"/>
          </a:pPr>
          <a:r>
            <a:rPr lang="en-US" sz="2200" kern="1200"/>
            <a:t>Performs well for transactional workloads (OLTP) due to ACID compliance.</a:t>
          </a:r>
        </a:p>
        <a:p>
          <a:pPr marL="228600" lvl="1" indent="-228600" algn="l" defTabSz="977900">
            <a:lnSpc>
              <a:spcPct val="90000"/>
            </a:lnSpc>
            <a:spcBef>
              <a:spcPct val="0"/>
            </a:spcBef>
            <a:spcAft>
              <a:spcPct val="15000"/>
            </a:spcAft>
            <a:buChar char="•"/>
          </a:pPr>
          <a:r>
            <a:rPr lang="en-US" sz="2200" kern="1200"/>
            <a:t>Indexing in PostgreSQL significantly boosts query speed for structured data.</a:t>
          </a:r>
        </a:p>
      </dsp:txBody>
      <dsp:txXfrm>
        <a:off x="49" y="684953"/>
        <a:ext cx="4700141" cy="2989304"/>
      </dsp:txXfrm>
    </dsp:sp>
    <dsp:sp modelId="{672F86CB-5DE0-4F36-9338-547CB705E9D9}">
      <dsp:nvSpPr>
        <dsp:cNvPr id="0" name=""/>
        <dsp:cNvSpPr/>
      </dsp:nvSpPr>
      <dsp:spPr>
        <a:xfrm>
          <a:off x="5358209" y="51353"/>
          <a:ext cx="4700141" cy="633600"/>
        </a:xfrm>
        <a:prstGeom prst="rect">
          <a:avLst/>
        </a:prstGeom>
        <a:solidFill>
          <a:schemeClr val="accent2">
            <a:hueOff val="1121191"/>
            <a:satOff val="-50365"/>
            <a:lumOff val="6667"/>
            <a:alphaOff val="0"/>
          </a:schemeClr>
        </a:solidFill>
        <a:ln w="12700" cap="flat" cmpd="sng" algn="ctr">
          <a:solidFill>
            <a:schemeClr val="accent2">
              <a:hueOff val="1121191"/>
              <a:satOff val="-50365"/>
              <a:lumOff val="666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a:t>MongoDB:</a:t>
          </a:r>
          <a:endParaRPr lang="en-US" sz="2200" kern="1200"/>
        </a:p>
      </dsp:txBody>
      <dsp:txXfrm>
        <a:off x="5358209" y="51353"/>
        <a:ext cx="4700141" cy="633600"/>
      </dsp:txXfrm>
    </dsp:sp>
    <dsp:sp modelId="{FD3CBA15-77A0-4042-A79D-CD9D2323DA26}">
      <dsp:nvSpPr>
        <dsp:cNvPr id="0" name=""/>
        <dsp:cNvSpPr/>
      </dsp:nvSpPr>
      <dsp:spPr>
        <a:xfrm>
          <a:off x="5358209" y="684953"/>
          <a:ext cx="4700141" cy="2989304"/>
        </a:xfrm>
        <a:prstGeom prst="rect">
          <a:avLst/>
        </a:prstGeom>
        <a:solidFill>
          <a:schemeClr val="accent2">
            <a:tint val="40000"/>
            <a:alpha val="90000"/>
            <a:hueOff val="1563978"/>
            <a:satOff val="-29393"/>
            <a:lumOff val="-878"/>
            <a:alphaOff val="0"/>
          </a:schemeClr>
        </a:solidFill>
        <a:ln w="12700" cap="flat" cmpd="sng" algn="ctr">
          <a:solidFill>
            <a:schemeClr val="accent2">
              <a:tint val="40000"/>
              <a:alpha val="90000"/>
              <a:hueOff val="1563978"/>
              <a:satOff val="-29393"/>
              <a:lumOff val="-8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Performs better for read-heavy operations with unstructured data like JSON (e.g., customer reviews).</a:t>
          </a:r>
        </a:p>
        <a:p>
          <a:pPr marL="228600" lvl="1" indent="-228600" algn="l" defTabSz="977900">
            <a:lnSpc>
              <a:spcPct val="90000"/>
            </a:lnSpc>
            <a:spcBef>
              <a:spcPct val="0"/>
            </a:spcBef>
            <a:spcAft>
              <a:spcPct val="15000"/>
            </a:spcAft>
            <a:buChar char="•"/>
          </a:pPr>
          <a:r>
            <a:rPr lang="en-US" sz="2200" kern="1200"/>
            <a:t>Faster for single-document operations or key-value lookups.</a:t>
          </a:r>
        </a:p>
        <a:p>
          <a:pPr marL="228600" lvl="1" indent="-228600" algn="l" defTabSz="977900">
            <a:lnSpc>
              <a:spcPct val="90000"/>
            </a:lnSpc>
            <a:spcBef>
              <a:spcPct val="0"/>
            </a:spcBef>
            <a:spcAft>
              <a:spcPct val="15000"/>
            </a:spcAft>
            <a:buChar char="•"/>
          </a:pPr>
          <a:r>
            <a:rPr lang="en-US" sz="2200" kern="1200"/>
            <a:t>Lacks native JOIN functionality, so queries involving relationships (e.g., orders and customers) may require additional logic or manual joins.</a:t>
          </a:r>
        </a:p>
      </dsp:txBody>
      <dsp:txXfrm>
        <a:off x="5358209" y="684953"/>
        <a:ext cx="4700141" cy="2989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471E7-BE37-4BCC-B546-DF1B0851E4D0}">
      <dsp:nvSpPr>
        <dsp:cNvPr id="0" name=""/>
        <dsp:cNvSpPr/>
      </dsp:nvSpPr>
      <dsp:spPr>
        <a:xfrm>
          <a:off x="1519199" y="29569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CBF2B3-4C3B-4675-B969-791D3DEFB363}">
      <dsp:nvSpPr>
        <dsp:cNvPr id="0" name=""/>
        <dsp:cNvSpPr/>
      </dsp:nvSpPr>
      <dsp:spPr>
        <a:xfrm>
          <a:off x="331199" y="27099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For complex relational queries (e.g., combining orders, customers, products): </a:t>
          </a:r>
          <a:r>
            <a:rPr lang="en-US" sz="1800" b="1" kern="1200"/>
            <a:t>PostgreSQL</a:t>
          </a:r>
          <a:r>
            <a:rPr lang="en-US" sz="1800" kern="1200"/>
            <a:t>. (W)</a:t>
          </a:r>
        </a:p>
      </dsp:txBody>
      <dsp:txXfrm>
        <a:off x="331199" y="2709912"/>
        <a:ext cx="4320000" cy="720000"/>
      </dsp:txXfrm>
    </dsp:sp>
    <dsp:sp modelId="{3342A857-E2F9-4C65-8285-1182DE11B792}">
      <dsp:nvSpPr>
        <dsp:cNvPr id="0" name=""/>
        <dsp:cNvSpPr/>
      </dsp:nvSpPr>
      <dsp:spPr>
        <a:xfrm>
          <a:off x="6595199" y="29569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63753C-9617-48F7-91A6-E3859DBAB8AD}">
      <dsp:nvSpPr>
        <dsp:cNvPr id="0" name=""/>
        <dsp:cNvSpPr/>
      </dsp:nvSpPr>
      <dsp:spPr>
        <a:xfrm>
          <a:off x="5407199" y="27099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For unstructured or schema-less data (e.g., customer reviews): </a:t>
          </a:r>
          <a:r>
            <a:rPr lang="en-US" sz="1800" b="1" kern="1200"/>
            <a:t>MongoDB</a:t>
          </a:r>
          <a:r>
            <a:rPr lang="en-US" sz="1800" kern="1200"/>
            <a:t>.</a:t>
          </a:r>
        </a:p>
      </dsp:txBody>
      <dsp:txXfrm>
        <a:off x="5407199" y="2709912"/>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3E8E1-86F8-408F-8BA5-C5AFF75BA390}">
      <dsp:nvSpPr>
        <dsp:cNvPr id="0" name=""/>
        <dsp:cNvSpPr/>
      </dsp:nvSpPr>
      <dsp:spPr>
        <a:xfrm>
          <a:off x="1738416" y="0"/>
          <a:ext cx="1510523" cy="1442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957316-4B79-41C8-B2CD-F2A1F1086AE2}">
      <dsp:nvSpPr>
        <dsp:cNvPr id="0" name=""/>
        <dsp:cNvSpPr/>
      </dsp:nvSpPr>
      <dsp:spPr>
        <a:xfrm>
          <a:off x="335787" y="1600731"/>
          <a:ext cx="4315781" cy="61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a:t>PostgreSQL:</a:t>
          </a:r>
          <a:endParaRPr lang="en-US" sz="3600" kern="1200"/>
        </a:p>
      </dsp:txBody>
      <dsp:txXfrm>
        <a:off x="335787" y="1600731"/>
        <a:ext cx="4315781" cy="618273"/>
      </dsp:txXfrm>
    </dsp:sp>
    <dsp:sp modelId="{DAB602EA-6CCD-428E-8F7A-2CA7CF56F4C9}">
      <dsp:nvSpPr>
        <dsp:cNvPr id="0" name=""/>
        <dsp:cNvSpPr/>
      </dsp:nvSpPr>
      <dsp:spPr>
        <a:xfrm>
          <a:off x="335787" y="2292537"/>
          <a:ext cx="4315781" cy="15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Vertical scaling: Adding more resources (CPU, RAM) improves performance.</a:t>
          </a:r>
        </a:p>
        <a:p>
          <a:pPr marL="0" lvl="0" indent="0" algn="ctr" defTabSz="755650">
            <a:lnSpc>
              <a:spcPct val="100000"/>
            </a:lnSpc>
            <a:spcBef>
              <a:spcPct val="0"/>
            </a:spcBef>
            <a:spcAft>
              <a:spcPct val="35000"/>
            </a:spcAft>
            <a:buNone/>
          </a:pPr>
          <a:r>
            <a:rPr lang="en-US" sz="1700" kern="1200"/>
            <a:t>Limited horizontal scaling: Requires tools like Citus for distributed workloads.</a:t>
          </a:r>
        </a:p>
        <a:p>
          <a:pPr marL="0" lvl="0" indent="0" algn="ctr" defTabSz="755650">
            <a:lnSpc>
              <a:spcPct val="100000"/>
            </a:lnSpc>
            <a:spcBef>
              <a:spcPct val="0"/>
            </a:spcBef>
            <a:spcAft>
              <a:spcPct val="35000"/>
            </a:spcAft>
            <a:buNone/>
          </a:pPr>
          <a:r>
            <a:rPr lang="en-US" sz="1700" kern="1200"/>
            <a:t>Not ideal for massive datasets spanning multiple nodes.</a:t>
          </a:r>
        </a:p>
      </dsp:txBody>
      <dsp:txXfrm>
        <a:off x="335787" y="2292537"/>
        <a:ext cx="4315781" cy="1557086"/>
      </dsp:txXfrm>
    </dsp:sp>
    <dsp:sp modelId="{2A5DA6B6-38F2-4266-995B-9128E62889F7}">
      <dsp:nvSpPr>
        <dsp:cNvPr id="0" name=""/>
        <dsp:cNvSpPr/>
      </dsp:nvSpPr>
      <dsp:spPr>
        <a:xfrm>
          <a:off x="6809459" y="0"/>
          <a:ext cx="1510523" cy="1442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EC556-8751-4B33-AA6B-FC435108965D}">
      <dsp:nvSpPr>
        <dsp:cNvPr id="0" name=""/>
        <dsp:cNvSpPr/>
      </dsp:nvSpPr>
      <dsp:spPr>
        <a:xfrm>
          <a:off x="5406830" y="1600731"/>
          <a:ext cx="4315781" cy="61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a:t>MongoDB:</a:t>
          </a:r>
          <a:endParaRPr lang="en-US" sz="3600" kern="1200"/>
        </a:p>
      </dsp:txBody>
      <dsp:txXfrm>
        <a:off x="5406830" y="1600731"/>
        <a:ext cx="4315781" cy="618273"/>
      </dsp:txXfrm>
    </dsp:sp>
    <dsp:sp modelId="{7FA971A9-2C80-4C85-8CD9-D4CB909F04DE}">
      <dsp:nvSpPr>
        <dsp:cNvPr id="0" name=""/>
        <dsp:cNvSpPr/>
      </dsp:nvSpPr>
      <dsp:spPr>
        <a:xfrm>
          <a:off x="5406830" y="2292537"/>
          <a:ext cx="4315781" cy="15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Built for horizontal scaling: Sharding allows MongoDB to scale out across distributed systems.</a:t>
          </a:r>
        </a:p>
        <a:p>
          <a:pPr marL="0" lvl="0" indent="0" algn="ctr" defTabSz="755650">
            <a:lnSpc>
              <a:spcPct val="100000"/>
            </a:lnSpc>
            <a:spcBef>
              <a:spcPct val="0"/>
            </a:spcBef>
            <a:spcAft>
              <a:spcPct val="35000"/>
            </a:spcAft>
            <a:buNone/>
          </a:pPr>
          <a:r>
            <a:rPr lang="en-US" sz="1700" kern="1200"/>
            <a:t>Ideal for large-scale applications with millions of concurrent reads/writes.</a:t>
          </a:r>
        </a:p>
      </dsp:txBody>
      <dsp:txXfrm>
        <a:off x="5406830" y="2292537"/>
        <a:ext cx="4315781" cy="15570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F3E8D-5A55-4A1B-B433-7CFAF79AE932}">
      <dsp:nvSpPr>
        <dsp:cNvPr id="0" name=""/>
        <dsp:cNvSpPr/>
      </dsp:nvSpPr>
      <dsp:spPr>
        <a:xfrm>
          <a:off x="0" y="696172"/>
          <a:ext cx="5668310" cy="12852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23F04F-94D8-46DB-8D96-9EFE86A20E63}">
      <dsp:nvSpPr>
        <dsp:cNvPr id="0" name=""/>
        <dsp:cNvSpPr/>
      </dsp:nvSpPr>
      <dsp:spPr>
        <a:xfrm>
          <a:off x="388785" y="985351"/>
          <a:ext cx="706882" cy="706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7EEAAE-0B4B-4BF3-9156-CBB105943F5C}">
      <dsp:nvSpPr>
        <dsp:cNvPr id="0" name=""/>
        <dsp:cNvSpPr/>
      </dsp:nvSpPr>
      <dsp:spPr>
        <a:xfrm>
          <a:off x="1484453" y="696172"/>
          <a:ext cx="4183856" cy="1285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21" tIns="136021" rIns="136021" bIns="136021" numCol="1" spcCol="1270" anchor="ctr" anchorCtr="0">
          <a:noAutofit/>
        </a:bodyPr>
        <a:lstStyle/>
        <a:p>
          <a:pPr marL="0" lvl="0" indent="0" algn="l" defTabSz="1111250">
            <a:lnSpc>
              <a:spcPct val="90000"/>
            </a:lnSpc>
            <a:spcBef>
              <a:spcPct val="0"/>
            </a:spcBef>
            <a:spcAft>
              <a:spcPct val="35000"/>
            </a:spcAft>
            <a:buNone/>
          </a:pPr>
          <a:r>
            <a:rPr lang="en-US" sz="2500" kern="1200"/>
            <a:t>For small to medium datasets with limited scaling needs: </a:t>
          </a:r>
          <a:r>
            <a:rPr lang="en-US" sz="2500" b="1" kern="1200"/>
            <a:t>PostgreSQL</a:t>
          </a:r>
          <a:r>
            <a:rPr lang="en-US" sz="2500" kern="1200"/>
            <a:t>. (W)</a:t>
          </a:r>
        </a:p>
      </dsp:txBody>
      <dsp:txXfrm>
        <a:off x="1484453" y="696172"/>
        <a:ext cx="4183856" cy="1285240"/>
      </dsp:txXfrm>
    </dsp:sp>
    <dsp:sp modelId="{C878F54B-ECCD-48CE-A846-5CEE7FD86C2A}">
      <dsp:nvSpPr>
        <dsp:cNvPr id="0" name=""/>
        <dsp:cNvSpPr/>
      </dsp:nvSpPr>
      <dsp:spPr>
        <a:xfrm>
          <a:off x="0" y="2302723"/>
          <a:ext cx="5668310" cy="12852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C63E3-2E6F-461E-BB3E-55920B6CBC97}">
      <dsp:nvSpPr>
        <dsp:cNvPr id="0" name=""/>
        <dsp:cNvSpPr/>
      </dsp:nvSpPr>
      <dsp:spPr>
        <a:xfrm>
          <a:off x="388785" y="2591902"/>
          <a:ext cx="706882" cy="706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073253-CC85-4B59-A16A-D7317A0D3C70}">
      <dsp:nvSpPr>
        <dsp:cNvPr id="0" name=""/>
        <dsp:cNvSpPr/>
      </dsp:nvSpPr>
      <dsp:spPr>
        <a:xfrm>
          <a:off x="1484453" y="2302723"/>
          <a:ext cx="4183856" cy="1285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21" tIns="136021" rIns="136021" bIns="136021" numCol="1" spcCol="1270" anchor="ctr" anchorCtr="0">
          <a:noAutofit/>
        </a:bodyPr>
        <a:lstStyle/>
        <a:p>
          <a:pPr marL="0" lvl="0" indent="0" algn="l" defTabSz="1111250">
            <a:lnSpc>
              <a:spcPct val="90000"/>
            </a:lnSpc>
            <a:spcBef>
              <a:spcPct val="0"/>
            </a:spcBef>
            <a:spcAft>
              <a:spcPct val="35000"/>
            </a:spcAft>
            <a:buNone/>
          </a:pPr>
          <a:r>
            <a:rPr lang="en-US" sz="2500" kern="1200"/>
            <a:t>For large, distributed, and highly scalable systems: </a:t>
          </a:r>
          <a:r>
            <a:rPr lang="en-US" sz="2500" b="1" kern="1200"/>
            <a:t>MongoDB</a:t>
          </a:r>
          <a:r>
            <a:rPr lang="en-US" sz="2500" kern="1200"/>
            <a:t>.</a:t>
          </a:r>
        </a:p>
      </dsp:txBody>
      <dsp:txXfrm>
        <a:off x="1484453" y="2302723"/>
        <a:ext cx="4183856" cy="1285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5608C-2198-4E28-A58D-B76D690BE62D}">
      <dsp:nvSpPr>
        <dsp:cNvPr id="0" name=""/>
        <dsp:cNvSpPr/>
      </dsp:nvSpPr>
      <dsp:spPr>
        <a:xfrm>
          <a:off x="0" y="961932"/>
          <a:ext cx="6036579" cy="13167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8506" tIns="395732" rIns="46850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Requires a predefined schema, which enforces data integrity.</a:t>
          </a:r>
        </a:p>
        <a:p>
          <a:pPr marL="171450" lvl="1" indent="-171450" algn="l" defTabSz="844550">
            <a:lnSpc>
              <a:spcPct val="90000"/>
            </a:lnSpc>
            <a:spcBef>
              <a:spcPct val="0"/>
            </a:spcBef>
            <a:spcAft>
              <a:spcPct val="15000"/>
            </a:spcAft>
            <a:buChar char="•"/>
          </a:pPr>
          <a:r>
            <a:rPr lang="en-US" sz="1900" kern="1200"/>
            <a:t>Less flexible if data structures frequently change.</a:t>
          </a:r>
        </a:p>
      </dsp:txBody>
      <dsp:txXfrm>
        <a:off x="0" y="961932"/>
        <a:ext cx="6036579" cy="1316700"/>
      </dsp:txXfrm>
    </dsp:sp>
    <dsp:sp modelId="{681025FC-BEB3-435D-A428-45AE2EBF6D33}">
      <dsp:nvSpPr>
        <dsp:cNvPr id="0" name=""/>
        <dsp:cNvSpPr/>
      </dsp:nvSpPr>
      <dsp:spPr>
        <a:xfrm>
          <a:off x="301828" y="681492"/>
          <a:ext cx="4225605"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18" tIns="0" rIns="159718" bIns="0" numCol="1" spcCol="1270" anchor="ctr" anchorCtr="0">
          <a:noAutofit/>
        </a:bodyPr>
        <a:lstStyle/>
        <a:p>
          <a:pPr marL="0" lvl="0" indent="0" algn="l" defTabSz="844550">
            <a:lnSpc>
              <a:spcPct val="90000"/>
            </a:lnSpc>
            <a:spcBef>
              <a:spcPct val="0"/>
            </a:spcBef>
            <a:spcAft>
              <a:spcPct val="35000"/>
            </a:spcAft>
            <a:buNone/>
          </a:pPr>
          <a:r>
            <a:rPr lang="en-US" sz="1900" b="1" kern="1200"/>
            <a:t>PostgreSQL:</a:t>
          </a:r>
          <a:endParaRPr lang="en-US" sz="1900" kern="1200"/>
        </a:p>
      </dsp:txBody>
      <dsp:txXfrm>
        <a:off x="329208" y="708872"/>
        <a:ext cx="4170845" cy="506120"/>
      </dsp:txXfrm>
    </dsp:sp>
    <dsp:sp modelId="{BE43A356-93AF-4766-A5CE-052F962F8233}">
      <dsp:nvSpPr>
        <dsp:cNvPr id="0" name=""/>
        <dsp:cNvSpPr/>
      </dsp:nvSpPr>
      <dsp:spPr>
        <a:xfrm>
          <a:off x="0" y="2661673"/>
          <a:ext cx="6036579" cy="1047375"/>
        </a:xfrm>
        <a:prstGeom prst="rect">
          <a:avLst/>
        </a:prstGeom>
        <a:solidFill>
          <a:schemeClr val="lt1">
            <a:alpha val="90000"/>
            <a:hueOff val="0"/>
            <a:satOff val="0"/>
            <a:lumOff val="0"/>
            <a:alphaOff val="0"/>
          </a:schemeClr>
        </a:solidFill>
        <a:ln w="12700" cap="flat" cmpd="sng" algn="ctr">
          <a:solidFill>
            <a:schemeClr val="accent5">
              <a:hueOff val="-10661560"/>
              <a:satOff val="6060"/>
              <a:lumOff val="-50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8506" tIns="395732" rIns="46850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Schema-less design allows flexibility in handling dynamic and unstructured data.</a:t>
          </a:r>
        </a:p>
      </dsp:txBody>
      <dsp:txXfrm>
        <a:off x="0" y="2661673"/>
        <a:ext cx="6036579" cy="1047375"/>
      </dsp:txXfrm>
    </dsp:sp>
    <dsp:sp modelId="{1F36960F-E5C4-47CF-BB0D-3DF693180265}">
      <dsp:nvSpPr>
        <dsp:cNvPr id="0" name=""/>
        <dsp:cNvSpPr/>
      </dsp:nvSpPr>
      <dsp:spPr>
        <a:xfrm>
          <a:off x="301828" y="2381233"/>
          <a:ext cx="4225605" cy="560880"/>
        </a:xfrm>
        <a:prstGeom prst="roundRect">
          <a:avLst/>
        </a:prstGeom>
        <a:solidFill>
          <a:schemeClr val="accent5">
            <a:hueOff val="-10661560"/>
            <a:satOff val="6060"/>
            <a:lumOff val="-5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18" tIns="0" rIns="159718" bIns="0" numCol="1" spcCol="1270" anchor="ctr" anchorCtr="0">
          <a:noAutofit/>
        </a:bodyPr>
        <a:lstStyle/>
        <a:p>
          <a:pPr marL="0" lvl="0" indent="0" algn="l" defTabSz="844550">
            <a:lnSpc>
              <a:spcPct val="90000"/>
            </a:lnSpc>
            <a:spcBef>
              <a:spcPct val="0"/>
            </a:spcBef>
            <a:spcAft>
              <a:spcPct val="35000"/>
            </a:spcAft>
            <a:buNone/>
          </a:pPr>
          <a:r>
            <a:rPr lang="en-US" sz="1900" b="1" kern="1200"/>
            <a:t>MongoDB:</a:t>
          </a:r>
          <a:endParaRPr lang="en-US" sz="1900" kern="1200"/>
        </a:p>
      </dsp:txBody>
      <dsp:txXfrm>
        <a:off x="329208" y="2408613"/>
        <a:ext cx="4170845" cy="506120"/>
      </dsp:txXfrm>
    </dsp:sp>
    <dsp:sp modelId="{F154ED49-B044-4AB2-8C0D-6DAF9C5F2D2D}">
      <dsp:nvSpPr>
        <dsp:cNvPr id="0" name=""/>
        <dsp:cNvSpPr/>
      </dsp:nvSpPr>
      <dsp:spPr>
        <a:xfrm>
          <a:off x="0" y="4092088"/>
          <a:ext cx="6036579" cy="478800"/>
        </a:xfrm>
        <a:prstGeom prst="rect">
          <a:avLst/>
        </a:prstGeom>
        <a:solidFill>
          <a:schemeClr val="lt1">
            <a:alpha val="90000"/>
            <a:hueOff val="0"/>
            <a:satOff val="0"/>
            <a:lumOff val="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dsp:style>
    </dsp:sp>
    <dsp:sp modelId="{1EA720AE-65EF-4FC6-873C-E7D7E92954A3}">
      <dsp:nvSpPr>
        <dsp:cNvPr id="0" name=""/>
        <dsp:cNvSpPr/>
      </dsp:nvSpPr>
      <dsp:spPr>
        <a:xfrm>
          <a:off x="301828" y="3811648"/>
          <a:ext cx="4225605" cy="560880"/>
        </a:xfrm>
        <a:prstGeom prst="roundRect">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18" tIns="0" rIns="159718" bIns="0" numCol="1" spcCol="1270" anchor="ctr" anchorCtr="0">
          <a:noAutofit/>
        </a:bodyPr>
        <a:lstStyle/>
        <a:p>
          <a:pPr marL="0" lvl="0" indent="0" algn="l" defTabSz="844550">
            <a:lnSpc>
              <a:spcPct val="90000"/>
            </a:lnSpc>
            <a:spcBef>
              <a:spcPct val="0"/>
            </a:spcBef>
            <a:spcAft>
              <a:spcPct val="35000"/>
            </a:spcAft>
            <a:buNone/>
          </a:pPr>
          <a:r>
            <a:rPr lang="en-US" sz="1900" kern="1200"/>
            <a:t>Ideal for scenarios like storing user reviews with varying fields or nested data</a:t>
          </a:r>
        </a:p>
      </dsp:txBody>
      <dsp:txXfrm>
        <a:off x="329208" y="3839028"/>
        <a:ext cx="4170845"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12/5/2024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0681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3687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3383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3472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12/5/2024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0848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69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3053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5225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3297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12/5/2024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3581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12/5/2024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4432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12/5/2024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84119074"/>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65" r:id="rId5"/>
    <p:sldLayoutId id="2147483771"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64" descr="A close-up of a blue and purple circle&#10;&#10;Description automatically generated">
            <a:extLst>
              <a:ext uri="{FF2B5EF4-FFF2-40B4-BE49-F238E27FC236}">
                <a16:creationId xmlns:a16="http://schemas.microsoft.com/office/drawing/2014/main" id="{1B2D68DA-F6FE-15DA-D7E3-5ABB2507D1EE}"/>
              </a:ext>
            </a:extLst>
          </p:cNvPr>
          <p:cNvPicPr>
            <a:picLocks noChangeAspect="1"/>
          </p:cNvPicPr>
          <p:nvPr/>
        </p:nvPicPr>
        <p:blipFill>
          <a:blip r:embed="rId2">
            <a:alphaModFix amt="90000"/>
          </a:blip>
          <a:srcRect b="15730"/>
          <a:stretch/>
        </p:blipFill>
        <p:spPr>
          <a:xfrm>
            <a:off x="1" y="10"/>
            <a:ext cx="12191999" cy="6857989"/>
          </a:xfrm>
          <a:prstGeom prst="rect">
            <a:avLst/>
          </a:prstGeom>
        </p:spPr>
      </p:pic>
      <p:sp>
        <p:nvSpPr>
          <p:cNvPr id="81" name="Rectangle 80">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txBody>
          <a:bodyPr/>
          <a:lstStyle/>
          <a:p>
            <a:endParaRPr lang="en-IN"/>
          </a:p>
        </p:txBody>
      </p:sp>
      <p:sp>
        <p:nvSpPr>
          <p:cNvPr id="83" name="Rectangle 82">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9A095B84-5170-D34E-3D4E-17958429D0FD}"/>
              </a:ext>
            </a:extLst>
          </p:cNvPr>
          <p:cNvSpPr>
            <a:spLocks noGrp="1"/>
          </p:cNvSpPr>
          <p:nvPr>
            <p:ph type="ctrTitle"/>
          </p:nvPr>
        </p:nvSpPr>
        <p:spPr>
          <a:xfrm>
            <a:off x="1629103" y="2244830"/>
            <a:ext cx="8933796" cy="2437232"/>
          </a:xfrm>
        </p:spPr>
        <p:txBody>
          <a:bodyPr>
            <a:normAutofit/>
          </a:bodyPr>
          <a:lstStyle/>
          <a:p>
            <a:r>
              <a:rPr lang="en-US" sz="4800" dirty="0"/>
              <a:t>ACID vs. BASE Properties Testing Using Ecommerce Platform Analysis </a:t>
            </a:r>
            <a:endParaRPr lang="en-IN" sz="4800" dirty="0"/>
          </a:p>
        </p:txBody>
      </p:sp>
      <p:sp>
        <p:nvSpPr>
          <p:cNvPr id="3" name="Subtitle 2">
            <a:extLst>
              <a:ext uri="{FF2B5EF4-FFF2-40B4-BE49-F238E27FC236}">
                <a16:creationId xmlns:a16="http://schemas.microsoft.com/office/drawing/2014/main" id="{7D9CEDB1-0984-5A0C-647F-41A6C94CBFBC}"/>
              </a:ext>
            </a:extLst>
          </p:cNvPr>
          <p:cNvSpPr>
            <a:spLocks noGrp="1"/>
          </p:cNvSpPr>
          <p:nvPr>
            <p:ph type="subTitle" idx="1"/>
          </p:nvPr>
        </p:nvSpPr>
        <p:spPr>
          <a:xfrm>
            <a:off x="1629101" y="4682062"/>
            <a:ext cx="8936846" cy="457201"/>
          </a:xfrm>
        </p:spPr>
        <p:txBody>
          <a:bodyPr>
            <a:normAutofit fontScale="25000" lnSpcReduction="20000"/>
          </a:bodyPr>
          <a:lstStyle/>
          <a:p>
            <a:r>
              <a:rPr lang="en-US" sz="3600" dirty="0"/>
              <a:t>BY – DEVARSH PATEL</a:t>
            </a:r>
          </a:p>
          <a:p>
            <a:r>
              <a:rPr lang="en-US" sz="3600" dirty="0"/>
              <a:t>HARSH RANPURA</a:t>
            </a:r>
          </a:p>
          <a:p>
            <a:r>
              <a:rPr lang="en-US" sz="3600" dirty="0"/>
              <a:t>KATHAN PATHAK</a:t>
            </a:r>
          </a:p>
          <a:p>
            <a:r>
              <a:rPr lang="en-US" sz="3600" dirty="0"/>
              <a:t>DEVANSHI PATEL</a:t>
            </a:r>
          </a:p>
          <a:p>
            <a:r>
              <a:rPr lang="en-US" sz="3600" dirty="0"/>
              <a:t>VRAJ PATEL</a:t>
            </a:r>
          </a:p>
          <a:p>
            <a:r>
              <a:rPr lang="en-US" sz="3600" dirty="0"/>
              <a:t>DIVY PATEL</a:t>
            </a:r>
          </a:p>
          <a:p>
            <a:endParaRPr lang="en-US" dirty="0"/>
          </a:p>
          <a:p>
            <a:endParaRPr lang="en-IN" dirty="0"/>
          </a:p>
        </p:txBody>
      </p:sp>
      <p:sp>
        <p:nvSpPr>
          <p:cNvPr id="85" name="Rectangle 84">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87" name="Straight Connector 86">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083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AF33A-2456-B585-C1FC-93190B5F3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052473-CA8A-A7AB-867B-90AEB7AFD074}"/>
              </a:ext>
            </a:extLst>
          </p:cNvPr>
          <p:cNvSpPr>
            <a:spLocks noGrp="1"/>
          </p:cNvSpPr>
          <p:nvPr>
            <p:ph type="title"/>
          </p:nvPr>
        </p:nvSpPr>
        <p:spPr>
          <a:xfrm>
            <a:off x="919514" y="108683"/>
            <a:ext cx="10058400" cy="1371600"/>
          </a:xfrm>
        </p:spPr>
        <p:txBody>
          <a:bodyPr/>
          <a:lstStyle/>
          <a:p>
            <a:r>
              <a:rPr lang="en-US" dirty="0"/>
              <a:t>Why Denormalization</a:t>
            </a:r>
            <a:endParaRPr lang="en-IN" dirty="0"/>
          </a:p>
        </p:txBody>
      </p:sp>
      <p:pic>
        <p:nvPicPr>
          <p:cNvPr id="8" name="Picture 7">
            <a:extLst>
              <a:ext uri="{FF2B5EF4-FFF2-40B4-BE49-F238E27FC236}">
                <a16:creationId xmlns:a16="http://schemas.microsoft.com/office/drawing/2014/main" id="{D493E899-F5B3-9A40-F02E-A64A3D803001}"/>
              </a:ext>
            </a:extLst>
          </p:cNvPr>
          <p:cNvPicPr>
            <a:picLocks noChangeAspect="1"/>
          </p:cNvPicPr>
          <p:nvPr/>
        </p:nvPicPr>
        <p:blipFill>
          <a:blip r:embed="rId2"/>
          <a:stretch>
            <a:fillRect/>
          </a:stretch>
        </p:blipFill>
        <p:spPr>
          <a:xfrm>
            <a:off x="459522" y="1364690"/>
            <a:ext cx="8065536" cy="4680169"/>
          </a:xfrm>
          <a:prstGeom prst="rect">
            <a:avLst/>
          </a:prstGeom>
        </p:spPr>
      </p:pic>
      <p:pic>
        <p:nvPicPr>
          <p:cNvPr id="3" name="Picture 2" descr="A screen shot of a computer code&#10;&#10;Description automatically generated">
            <a:extLst>
              <a:ext uri="{FF2B5EF4-FFF2-40B4-BE49-F238E27FC236}">
                <a16:creationId xmlns:a16="http://schemas.microsoft.com/office/drawing/2014/main" id="{605EF1CA-65F9-4386-EA3E-63EB90AD7E85}"/>
              </a:ext>
            </a:extLst>
          </p:cNvPr>
          <p:cNvPicPr>
            <a:picLocks noChangeAspect="1"/>
          </p:cNvPicPr>
          <p:nvPr/>
        </p:nvPicPr>
        <p:blipFill>
          <a:blip r:embed="rId3"/>
          <a:stretch>
            <a:fillRect/>
          </a:stretch>
        </p:blipFill>
        <p:spPr>
          <a:xfrm>
            <a:off x="8732707" y="678517"/>
            <a:ext cx="2784702" cy="5617955"/>
          </a:xfrm>
          <a:prstGeom prst="rect">
            <a:avLst/>
          </a:prstGeom>
        </p:spPr>
      </p:pic>
    </p:spTree>
    <p:extLst>
      <p:ext uri="{BB962C8B-B14F-4D97-AF65-F5344CB8AC3E}">
        <p14:creationId xmlns:p14="http://schemas.microsoft.com/office/powerpoint/2010/main" val="206277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6" name="Rectangle 1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18" name="Rectangle 1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eople standing in a street&#10;&#10;Description automatically generated">
            <a:extLst>
              <a:ext uri="{FF2B5EF4-FFF2-40B4-BE49-F238E27FC236}">
                <a16:creationId xmlns:a16="http://schemas.microsoft.com/office/drawing/2014/main" id="{C9E63EF5-CD19-4730-B409-DEE3F3F91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8" y="1045931"/>
            <a:ext cx="5130796" cy="2642359"/>
          </a:xfrm>
          <a:prstGeom prst="rect">
            <a:avLst/>
          </a:prstGeom>
        </p:spPr>
      </p:pic>
      <p:pic>
        <p:nvPicPr>
          <p:cNvPr id="5" name="Content Placeholder 4" descr="A collage of a person with his mouth open&#10;&#10;Description automatically generated">
            <a:extLst>
              <a:ext uri="{FF2B5EF4-FFF2-40B4-BE49-F238E27FC236}">
                <a16:creationId xmlns:a16="http://schemas.microsoft.com/office/drawing/2014/main" id="{E2EAF9C6-6810-0801-5187-75999F6944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17734" y="1296057"/>
            <a:ext cx="5130799" cy="2142108"/>
          </a:xfrm>
          <a:prstGeom prst="rect">
            <a:avLst/>
          </a:prstGeom>
        </p:spPr>
      </p:pic>
      <p:sp>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8467ED2D-445B-8ECA-173C-CA3427E46AC0}"/>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dirty="0">
                <a:solidFill>
                  <a:schemeClr val="tx1"/>
                </a:solidFill>
              </a:rPr>
              <a:t>MEME OF THE DAY</a:t>
            </a:r>
          </a:p>
        </p:txBody>
      </p:sp>
      <p:cxnSp>
        <p:nvCxnSpPr>
          <p:cNvPr id="33" name="Straight Connector 32">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99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96AC3333-40BC-093F-8964-771718CCA48A}"/>
              </a:ext>
            </a:extLst>
          </p:cNvPr>
          <p:cNvSpPr>
            <a:spLocks noGrp="1"/>
          </p:cNvSpPr>
          <p:nvPr>
            <p:ph type="title"/>
          </p:nvPr>
        </p:nvSpPr>
        <p:spPr>
          <a:xfrm>
            <a:off x="1066800" y="642594"/>
            <a:ext cx="10058400" cy="1371600"/>
          </a:xfrm>
        </p:spPr>
        <p:txBody>
          <a:bodyPr>
            <a:normAutofit/>
          </a:bodyPr>
          <a:lstStyle/>
          <a:p>
            <a:pPr algn="ctr"/>
            <a:r>
              <a:rPr lang="en-US" dirty="0"/>
              <a:t>Performance</a:t>
            </a:r>
            <a:endParaRPr lang="en-IN" dirty="0"/>
          </a:p>
        </p:txBody>
      </p:sp>
      <p:graphicFrame>
        <p:nvGraphicFramePr>
          <p:cNvPr id="5" name="Content Placeholder 2">
            <a:extLst>
              <a:ext uri="{FF2B5EF4-FFF2-40B4-BE49-F238E27FC236}">
                <a16:creationId xmlns:a16="http://schemas.microsoft.com/office/drawing/2014/main" id="{7758CDDE-ACC1-B2E2-7997-9BA123DC748F}"/>
              </a:ext>
            </a:extLst>
          </p:cNvPr>
          <p:cNvGraphicFramePr>
            <a:graphicFrameLocks noGrp="1"/>
          </p:cNvGraphicFramePr>
          <p:nvPr>
            <p:ph idx="1"/>
            <p:extLst>
              <p:ext uri="{D42A27DB-BD31-4B8C-83A1-F6EECF244321}">
                <p14:modId xmlns:p14="http://schemas.microsoft.com/office/powerpoint/2010/main" val="178081724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67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27146936-7205-82E6-AA6B-24B6A3EDE955}"/>
              </a:ext>
            </a:extLst>
          </p:cNvPr>
          <p:cNvSpPr>
            <a:spLocks noGrp="1"/>
          </p:cNvSpPr>
          <p:nvPr>
            <p:ph type="title"/>
          </p:nvPr>
        </p:nvSpPr>
        <p:spPr>
          <a:xfrm>
            <a:off x="1066800" y="642594"/>
            <a:ext cx="10058400" cy="1371600"/>
          </a:xfrm>
        </p:spPr>
        <p:txBody>
          <a:bodyPr>
            <a:normAutofit/>
          </a:bodyPr>
          <a:lstStyle/>
          <a:p>
            <a:pPr algn="ctr"/>
            <a:r>
              <a:rPr lang="en-US" b="1">
                <a:effectLst/>
                <a:latin typeface="Aptos" panose="020B0004020202020204" pitchFamily="34" charset="0"/>
                <a:ea typeface="Aptos" panose="020B0004020202020204" pitchFamily="34" charset="0"/>
                <a:cs typeface="Times New Roman" panose="02020603050405020304" pitchFamily="18" charset="0"/>
              </a:rPr>
              <a:t>Winner</a:t>
            </a:r>
            <a:endParaRPr lang="en-IN"/>
          </a:p>
        </p:txBody>
      </p:sp>
      <p:graphicFrame>
        <p:nvGraphicFramePr>
          <p:cNvPr id="5" name="Content Placeholder 2">
            <a:extLst>
              <a:ext uri="{FF2B5EF4-FFF2-40B4-BE49-F238E27FC236}">
                <a16:creationId xmlns:a16="http://schemas.microsoft.com/office/drawing/2014/main" id="{F709D04F-8313-BC44-1B17-83F610838C52}"/>
              </a:ext>
            </a:extLst>
          </p:cNvPr>
          <p:cNvGraphicFramePr>
            <a:graphicFrameLocks noGrp="1"/>
          </p:cNvGraphicFramePr>
          <p:nvPr>
            <p:ph idx="1"/>
            <p:extLst>
              <p:ext uri="{D42A27DB-BD31-4B8C-83A1-F6EECF244321}">
                <p14:modId xmlns:p14="http://schemas.microsoft.com/office/powerpoint/2010/main" val="187001639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123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2BE065FE-51BE-BB33-8736-3DD7CE213C20}"/>
              </a:ext>
            </a:extLst>
          </p:cNvPr>
          <p:cNvGraphicFramePr>
            <a:graphicFrameLocks noGrp="1"/>
          </p:cNvGraphicFramePr>
          <p:nvPr>
            <p:ph idx="1"/>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E129396-48A7-3321-7AEE-46FDEC75A9EB}"/>
              </a:ext>
            </a:extLst>
          </p:cNvPr>
          <p:cNvSpPr>
            <a:spLocks noGrp="1"/>
          </p:cNvSpPr>
          <p:nvPr>
            <p:ph type="title"/>
          </p:nvPr>
        </p:nvSpPr>
        <p:spPr>
          <a:xfrm>
            <a:off x="1066800" y="642594"/>
            <a:ext cx="10058400" cy="1371600"/>
          </a:xfrm>
        </p:spPr>
        <p:txBody>
          <a:bodyPr>
            <a:normAutofit/>
          </a:bodyPr>
          <a:lstStyle/>
          <a:p>
            <a:pPr algn="ctr"/>
            <a:r>
              <a:rPr lang="en-US" dirty="0"/>
              <a:t>Scalability</a:t>
            </a:r>
            <a:endParaRPr lang="en-IN" dirty="0"/>
          </a:p>
        </p:txBody>
      </p:sp>
    </p:spTree>
    <p:extLst>
      <p:ext uri="{BB962C8B-B14F-4D97-AF65-F5344CB8AC3E}">
        <p14:creationId xmlns:p14="http://schemas.microsoft.com/office/powerpoint/2010/main" val="289943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821B9-0CFF-4B38-BBA6-D630BD3AF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7E9EC-8EFE-FA5F-F70F-A74D82474427}"/>
              </a:ext>
            </a:extLst>
          </p:cNvPr>
          <p:cNvSpPr>
            <a:spLocks noGrp="1"/>
          </p:cNvSpPr>
          <p:nvPr>
            <p:ph type="title"/>
          </p:nvPr>
        </p:nvSpPr>
        <p:spPr>
          <a:xfrm>
            <a:off x="8660189" y="643464"/>
            <a:ext cx="2888344" cy="5571071"/>
          </a:xfrm>
        </p:spPr>
        <p:txBody>
          <a:bodyPr>
            <a:normAutofit/>
          </a:bodyPr>
          <a:lstStyle/>
          <a:p>
            <a:r>
              <a:rPr lang="en-US"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t>Winner:</a:t>
            </a:r>
            <a:br>
              <a:rPr lang="en-IN"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endParaRPr lang="en-IN">
              <a:solidFill>
                <a:schemeClr val="bg1"/>
              </a:solidFill>
            </a:endParaRPr>
          </a:p>
        </p:txBody>
      </p:sp>
      <p:sp>
        <p:nvSpPr>
          <p:cNvPr id="11" name="Rectangle 10">
            <a:extLst>
              <a:ext uri="{FF2B5EF4-FFF2-40B4-BE49-F238E27FC236}">
                <a16:creationId xmlns:a16="http://schemas.microsoft.com/office/drawing/2014/main" id="{C16394E5-E242-48C2-9BFF-BDCB27E4F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8EFCA7-18D5-4FA9-867D-374429893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15" name="Rectangle 14">
            <a:extLst>
              <a:ext uri="{FF2B5EF4-FFF2-40B4-BE49-F238E27FC236}">
                <a16:creationId xmlns:a16="http://schemas.microsoft.com/office/drawing/2014/main" id="{EB3182AD-CBBA-42F2-964B-8C8644688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50000"/>
                <a:lumOff val="50000"/>
              </a:schemeClr>
            </a:solidFill>
            <a:prstDash val="solid"/>
            <a:miter lim="800000"/>
          </a:ln>
          <a:effectLst/>
        </p:spPr>
        <p:txBody>
          <a:bodyPr/>
          <a:lstStyle/>
          <a:p>
            <a:endParaRPr lang="en-IN"/>
          </a:p>
        </p:txBody>
      </p:sp>
      <p:graphicFrame>
        <p:nvGraphicFramePr>
          <p:cNvPr id="14" name="Content Placeholder 2">
            <a:extLst>
              <a:ext uri="{FF2B5EF4-FFF2-40B4-BE49-F238E27FC236}">
                <a16:creationId xmlns:a16="http://schemas.microsoft.com/office/drawing/2014/main" id="{81747EB1-F6E8-31EB-7A91-2575BBD3FD3E}"/>
              </a:ext>
            </a:extLst>
          </p:cNvPr>
          <p:cNvGraphicFramePr>
            <a:graphicFrameLocks noGrp="1"/>
          </p:cNvGraphicFramePr>
          <p:nvPr>
            <p:ph idx="1"/>
            <p:extLst>
              <p:ext uri="{D42A27DB-BD31-4B8C-83A1-F6EECF244321}">
                <p14:modId xmlns:p14="http://schemas.microsoft.com/office/powerpoint/2010/main" val="2865000503"/>
              </p:ext>
            </p:extLst>
          </p:nvPr>
        </p:nvGraphicFramePr>
        <p:xfrm>
          <a:off x="1286615" y="1286931"/>
          <a:ext cx="5668310" cy="428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581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8ED0-C700-47B2-8D54-31F4BB36B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081"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40F7A-4BD9-4F50-A33B-8CB290C00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3" name="Rectangle 12">
            <a:extLst>
              <a:ext uri="{FF2B5EF4-FFF2-40B4-BE49-F238E27FC236}">
                <a16:creationId xmlns:a16="http://schemas.microsoft.com/office/drawing/2014/main" id="{BD2FDAD1-72F9-4134-9A38-92BDC75F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00A6867-E1D1-430C-3229-224E653EB92E}"/>
              </a:ext>
            </a:extLst>
          </p:cNvPr>
          <p:cNvSpPr>
            <a:spLocks noGrp="1"/>
          </p:cNvSpPr>
          <p:nvPr>
            <p:ph type="title"/>
          </p:nvPr>
        </p:nvSpPr>
        <p:spPr>
          <a:xfrm>
            <a:off x="7747000" y="965200"/>
            <a:ext cx="3454400" cy="4936067"/>
          </a:xfrm>
        </p:spPr>
        <p:txBody>
          <a:bodyPr>
            <a:normAutofit/>
          </a:bodyPr>
          <a:lstStyle/>
          <a:p>
            <a:pPr algn="ctr"/>
            <a:r>
              <a:rPr lang="en-US" sz="1800" b="1" kern="100" dirty="0">
                <a:effectLst/>
                <a:latin typeface="Aptos" panose="020B0004020202020204" pitchFamily="34" charset="0"/>
                <a:ea typeface="Aptos" panose="020B0004020202020204" pitchFamily="34" charset="0"/>
                <a:cs typeface="Times New Roman" panose="02020603050405020304" pitchFamily="18" charset="0"/>
              </a:rPr>
              <a:t>Winner: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MongoDB</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schema flexibility and handling diverse data formats.</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graphicFrame>
        <p:nvGraphicFramePr>
          <p:cNvPr id="5" name="Content Placeholder 2">
            <a:extLst>
              <a:ext uri="{FF2B5EF4-FFF2-40B4-BE49-F238E27FC236}">
                <a16:creationId xmlns:a16="http://schemas.microsoft.com/office/drawing/2014/main" id="{26D8CF07-CDF9-7F44-3B97-4A15E18A9A69}"/>
              </a:ext>
            </a:extLst>
          </p:cNvPr>
          <p:cNvGraphicFramePr>
            <a:graphicFrameLocks noGrp="1"/>
          </p:cNvGraphicFramePr>
          <p:nvPr>
            <p:ph idx="1"/>
            <p:extLst>
              <p:ext uri="{D42A27DB-BD31-4B8C-83A1-F6EECF244321}">
                <p14:modId xmlns:p14="http://schemas.microsoft.com/office/powerpoint/2010/main" val="3112483399"/>
              </p:ext>
            </p:extLst>
          </p:nvPr>
        </p:nvGraphicFramePr>
        <p:xfrm>
          <a:off x="793590" y="800946"/>
          <a:ext cx="6036579" cy="5252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1B992778-B14F-654D-0FE7-B39758A362A9}"/>
              </a:ext>
            </a:extLst>
          </p:cNvPr>
          <p:cNvSpPr txBox="1">
            <a:spLocks/>
          </p:cNvSpPr>
          <p:nvPr/>
        </p:nvSpPr>
        <p:spPr>
          <a:xfrm>
            <a:off x="146263" y="2187"/>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a:lstStyle>
          <a:p>
            <a:pPr algn="ctr"/>
            <a:r>
              <a:rPr lang="en-US" dirty="0"/>
              <a:t>Flexibility</a:t>
            </a:r>
          </a:p>
        </p:txBody>
      </p:sp>
    </p:spTree>
    <p:extLst>
      <p:ext uri="{BB962C8B-B14F-4D97-AF65-F5344CB8AC3E}">
        <p14:creationId xmlns:p14="http://schemas.microsoft.com/office/powerpoint/2010/main" val="148871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1BE4C-F10B-7991-E74A-278D93EA2CAA}"/>
              </a:ext>
            </a:extLst>
          </p:cNvPr>
          <p:cNvSpPr>
            <a:spLocks noGrp="1"/>
          </p:cNvSpPr>
          <p:nvPr>
            <p:ph idx="1"/>
          </p:nvPr>
        </p:nvSpPr>
        <p:spPr>
          <a:xfrm>
            <a:off x="1066800" y="2365782"/>
            <a:ext cx="10058400" cy="3849624"/>
          </a:xfrm>
        </p:spPr>
        <p:txBody>
          <a:bodyPr/>
          <a:lstStyle/>
          <a:p>
            <a:pPr marL="34290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PostgreSQL:</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Higher complexity for schema design and query optimization.</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Managing relational dependencies (foreign keys, constraints) requires more effort.</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MongoDB:</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Easier to set up and manage for document-based data.</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Query syntax is simpler for basic operations but can become complex for aggregation.</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Winner: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MongoDB</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simplicity, especially for non-relational use cases.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id="{3B587A86-783B-1FD6-B8EA-414C7C6F3EE5}"/>
              </a:ext>
            </a:extLst>
          </p:cNvPr>
          <p:cNvSpPr>
            <a:spLocks noGrp="1"/>
          </p:cNvSpPr>
          <p:nvPr>
            <p:ph type="title"/>
          </p:nvPr>
        </p:nvSpPr>
        <p:spPr>
          <a:xfrm>
            <a:off x="1066800" y="642594"/>
            <a:ext cx="10058400" cy="1371600"/>
          </a:xfrm>
        </p:spPr>
        <p:txBody>
          <a:bodyPr>
            <a:normAutofit/>
          </a:bodyPr>
          <a:lstStyle/>
          <a:p>
            <a:pPr algn="ctr"/>
            <a:r>
              <a:rPr lang="en-US" dirty="0"/>
              <a:t>Complexity</a:t>
            </a:r>
            <a:endParaRPr lang="en-IN" dirty="0"/>
          </a:p>
        </p:txBody>
      </p:sp>
    </p:spTree>
    <p:extLst>
      <p:ext uri="{BB962C8B-B14F-4D97-AF65-F5344CB8AC3E}">
        <p14:creationId xmlns:p14="http://schemas.microsoft.com/office/powerpoint/2010/main" val="2830166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3F067-665A-D850-2DCB-C29D87AFE247}"/>
              </a:ext>
            </a:extLst>
          </p:cNvPr>
          <p:cNvSpPr>
            <a:spLocks noGrp="1"/>
          </p:cNvSpPr>
          <p:nvPr>
            <p:ph idx="1"/>
          </p:nvPr>
        </p:nvSpPr>
        <p:spPr>
          <a:xfrm>
            <a:off x="696142" y="2083062"/>
            <a:ext cx="10058400" cy="3849624"/>
          </a:xfrm>
        </p:spPr>
        <p:txBody>
          <a:bodyPr>
            <a:normAutofit fontScale="85000" lnSpcReduction="20000"/>
          </a:bodyPr>
          <a:lstStyle/>
          <a:p>
            <a:pPr marL="34290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PostgreSQL:</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Rich query capabilities with support for advanced functions, triggers, and stored procedures.</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Strong transactional consistency and integrity.</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MongoDB:</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Advanced capabilities for working with JSON data and unstructured information.</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dirty="0">
                <a:effectLst/>
                <a:latin typeface="Aptos" panose="020B0004020202020204" pitchFamily="34" charset="0"/>
                <a:ea typeface="Aptos" panose="020B0004020202020204" pitchFamily="34" charset="0"/>
                <a:cs typeface="Times New Roman" panose="02020603050405020304" pitchFamily="18" charset="0"/>
              </a:rPr>
              <a:t>Eventual consistency can be a limitation for highly critical transactions</a:t>
            </a:r>
          </a:p>
          <a:p>
            <a:endParaRPr lang="en-US" sz="1600" dirty="0">
              <a:latin typeface="Aptos" panose="020B0004020202020204" pitchFamily="34" charset="0"/>
              <a:cs typeface="Times New Roman" panose="02020603050405020304" pitchFamily="18" charset="0"/>
            </a:endParaRPr>
          </a:p>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Winner: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complex transactional queries and strong consistency: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PostgreSQL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.(W)</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handling unstructured data and JSON-like formats: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MongoDB</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600" dirty="0"/>
          </a:p>
        </p:txBody>
      </p:sp>
      <p:sp>
        <p:nvSpPr>
          <p:cNvPr id="2" name="Title 1">
            <a:extLst>
              <a:ext uri="{FF2B5EF4-FFF2-40B4-BE49-F238E27FC236}">
                <a16:creationId xmlns:a16="http://schemas.microsoft.com/office/drawing/2014/main" id="{1A0EFD02-46FB-A058-F8CB-CC6ED1197342}"/>
              </a:ext>
            </a:extLst>
          </p:cNvPr>
          <p:cNvSpPr>
            <a:spLocks noGrp="1"/>
          </p:cNvSpPr>
          <p:nvPr>
            <p:ph type="title"/>
          </p:nvPr>
        </p:nvSpPr>
        <p:spPr>
          <a:xfrm>
            <a:off x="1066800" y="642594"/>
            <a:ext cx="10058400" cy="1371600"/>
          </a:xfrm>
        </p:spPr>
        <p:txBody>
          <a:bodyPr>
            <a:normAutofit/>
          </a:bodyPr>
          <a:lstStyle/>
          <a:p>
            <a:pPr algn="ctr"/>
            <a:r>
              <a:rPr lang="en-US" dirty="0"/>
              <a:t>Functionality</a:t>
            </a:r>
            <a:endParaRPr lang="en-IN" dirty="0"/>
          </a:p>
        </p:txBody>
      </p:sp>
    </p:spTree>
    <p:extLst>
      <p:ext uri="{BB962C8B-B14F-4D97-AF65-F5344CB8AC3E}">
        <p14:creationId xmlns:p14="http://schemas.microsoft.com/office/powerpoint/2010/main" val="3259989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BF3AF7-5637-6338-ED55-35060A21E6E1}"/>
              </a:ext>
            </a:extLst>
          </p:cNvPr>
          <p:cNvSpPr txBox="1"/>
          <p:nvPr/>
        </p:nvSpPr>
        <p:spPr>
          <a:xfrm>
            <a:off x="680174" y="1619570"/>
            <a:ext cx="10744712" cy="4819781"/>
          </a:xfrm>
          <a:prstGeom prst="rect">
            <a:avLst/>
          </a:prstGeom>
          <a:noFill/>
        </p:spPr>
        <p:txBody>
          <a:bodyPr wrap="square" rtlCol="0">
            <a:spAutoFit/>
          </a:bodyPr>
          <a:lstStyle/>
          <a:p>
            <a:r>
              <a:rPr lang="en-US" sz="1280" dirty="0"/>
              <a:t>WITH </a:t>
            </a:r>
            <a:r>
              <a:rPr lang="en-US" sz="1280" dirty="0" err="1"/>
              <a:t>SellerSales</a:t>
            </a:r>
            <a:r>
              <a:rPr lang="en-US" sz="1280" dirty="0"/>
              <a:t> AS (</a:t>
            </a:r>
          </a:p>
          <a:p>
            <a:r>
              <a:rPr lang="en-US" sz="1280" dirty="0"/>
              <a:t>    SELECT </a:t>
            </a:r>
          </a:p>
          <a:p>
            <a:r>
              <a:rPr lang="en-US" sz="1280" dirty="0"/>
              <a:t>        </a:t>
            </a:r>
            <a:r>
              <a:rPr lang="en-US" sz="1280" dirty="0" err="1"/>
              <a:t>s.seller_id</a:t>
            </a:r>
            <a:r>
              <a:rPr lang="en-US" sz="1280" dirty="0"/>
              <a:t>,</a:t>
            </a:r>
          </a:p>
          <a:p>
            <a:r>
              <a:rPr lang="en-US" sz="1280" dirty="0"/>
              <a:t>        COUNT(</a:t>
            </a:r>
            <a:r>
              <a:rPr lang="en-US" sz="1280" dirty="0" err="1"/>
              <a:t>oi.order_id</a:t>
            </a:r>
            <a:r>
              <a:rPr lang="en-US" sz="1280" dirty="0"/>
              <a:t>) AS </a:t>
            </a:r>
            <a:r>
              <a:rPr lang="en-US" sz="1280" dirty="0" err="1"/>
              <a:t>total_products_sold</a:t>
            </a:r>
            <a:r>
              <a:rPr lang="en-US" sz="1280" dirty="0"/>
              <a:t>,</a:t>
            </a:r>
          </a:p>
          <a:p>
            <a:r>
              <a:rPr lang="en-US" sz="1280" dirty="0"/>
              <a:t>        COUNT(</a:t>
            </a:r>
            <a:r>
              <a:rPr lang="en-US" sz="1280" dirty="0" err="1"/>
              <a:t>r.review_id</a:t>
            </a:r>
            <a:r>
              <a:rPr lang="en-US" sz="1280" dirty="0"/>
              <a:t>) FILTER (WHERE </a:t>
            </a:r>
            <a:r>
              <a:rPr lang="en-US" sz="1280" dirty="0" err="1"/>
              <a:t>r.review_score</a:t>
            </a:r>
            <a:r>
              <a:rPr lang="en-US" sz="1280" dirty="0"/>
              <a:t> &lt;= 2) AS </a:t>
            </a:r>
            <a:r>
              <a:rPr lang="en-US" sz="1280" dirty="0" err="1"/>
              <a:t>returned_products</a:t>
            </a:r>
            <a:endParaRPr lang="en-US" sz="1280" dirty="0"/>
          </a:p>
          <a:p>
            <a:r>
              <a:rPr lang="en-US" sz="1280" dirty="0"/>
              <a:t>    FROM </a:t>
            </a:r>
          </a:p>
          <a:p>
            <a:r>
              <a:rPr lang="en-US" sz="1280" dirty="0"/>
              <a:t>        sellers s</a:t>
            </a:r>
          </a:p>
          <a:p>
            <a:r>
              <a:rPr lang="en-US" sz="1280" dirty="0"/>
              <a:t>    INNER JOIN </a:t>
            </a:r>
          </a:p>
          <a:p>
            <a:r>
              <a:rPr lang="en-US" sz="1280" dirty="0"/>
              <a:t>        </a:t>
            </a:r>
            <a:r>
              <a:rPr lang="en-US" sz="1280" dirty="0" err="1"/>
              <a:t>order_items</a:t>
            </a:r>
            <a:r>
              <a:rPr lang="en-US" sz="1280" dirty="0"/>
              <a:t> oi ON </a:t>
            </a:r>
            <a:r>
              <a:rPr lang="en-US" sz="1280" dirty="0" err="1"/>
              <a:t>s.seller_id</a:t>
            </a:r>
            <a:r>
              <a:rPr lang="en-US" sz="1280" dirty="0"/>
              <a:t> = </a:t>
            </a:r>
            <a:r>
              <a:rPr lang="en-US" sz="1280" dirty="0" err="1"/>
              <a:t>oi.seller_id</a:t>
            </a:r>
            <a:endParaRPr lang="en-US" sz="1280" dirty="0"/>
          </a:p>
          <a:p>
            <a:r>
              <a:rPr lang="en-US" sz="1280" dirty="0"/>
              <a:t>    LEFT JOIN </a:t>
            </a:r>
          </a:p>
          <a:p>
            <a:r>
              <a:rPr lang="en-US" sz="1280" dirty="0"/>
              <a:t>        reviews r ON </a:t>
            </a:r>
            <a:r>
              <a:rPr lang="en-US" sz="1280" dirty="0" err="1"/>
              <a:t>oi.order_id</a:t>
            </a:r>
            <a:r>
              <a:rPr lang="en-US" sz="1280" dirty="0"/>
              <a:t> = </a:t>
            </a:r>
            <a:r>
              <a:rPr lang="en-US" sz="1280" dirty="0" err="1"/>
              <a:t>r.order_id</a:t>
            </a:r>
            <a:endParaRPr lang="en-US" sz="1280" dirty="0"/>
          </a:p>
          <a:p>
            <a:r>
              <a:rPr lang="en-US" sz="1280" dirty="0"/>
              <a:t>    GROUP BY </a:t>
            </a:r>
          </a:p>
          <a:p>
            <a:r>
              <a:rPr lang="en-US" sz="1280" dirty="0"/>
              <a:t>        </a:t>
            </a:r>
            <a:r>
              <a:rPr lang="en-US" sz="1280" dirty="0" err="1"/>
              <a:t>s.seller_id</a:t>
            </a:r>
            <a:endParaRPr lang="en-US" sz="1280" dirty="0"/>
          </a:p>
          <a:p>
            <a:r>
              <a:rPr lang="en-US" sz="1280" dirty="0"/>
              <a:t>)</a:t>
            </a:r>
          </a:p>
          <a:p>
            <a:r>
              <a:rPr lang="en-US" sz="1280" dirty="0"/>
              <a:t>SELECT </a:t>
            </a:r>
          </a:p>
          <a:p>
            <a:r>
              <a:rPr lang="en-US" sz="1280" dirty="0"/>
              <a:t>    </a:t>
            </a:r>
            <a:r>
              <a:rPr lang="en-US" sz="1280" dirty="0" err="1"/>
              <a:t>seller_id</a:t>
            </a:r>
            <a:r>
              <a:rPr lang="en-US" sz="1280" dirty="0"/>
              <a:t>,</a:t>
            </a:r>
          </a:p>
          <a:p>
            <a:r>
              <a:rPr lang="en-US" sz="1280" dirty="0"/>
              <a:t>    </a:t>
            </a:r>
            <a:r>
              <a:rPr lang="en-US" sz="1280" dirty="0" err="1"/>
              <a:t>total_products_sold</a:t>
            </a:r>
            <a:r>
              <a:rPr lang="en-US" sz="1280" dirty="0"/>
              <a:t>,</a:t>
            </a:r>
          </a:p>
          <a:p>
            <a:r>
              <a:rPr lang="en-US" sz="1280" dirty="0"/>
              <a:t>    </a:t>
            </a:r>
            <a:r>
              <a:rPr lang="en-US" sz="1280" dirty="0" err="1"/>
              <a:t>returned_products</a:t>
            </a:r>
            <a:r>
              <a:rPr lang="en-US" sz="1280" dirty="0"/>
              <a:t>,</a:t>
            </a:r>
          </a:p>
          <a:p>
            <a:r>
              <a:rPr lang="en-US" sz="1280" dirty="0"/>
              <a:t>    ROUND((</a:t>
            </a:r>
            <a:r>
              <a:rPr lang="en-US" sz="1280" dirty="0" err="1"/>
              <a:t>returned_products</a:t>
            </a:r>
            <a:r>
              <a:rPr lang="en-US" sz="1280" dirty="0"/>
              <a:t> * 100.0 / NULLIF(</a:t>
            </a:r>
            <a:r>
              <a:rPr lang="en-US" sz="1280" dirty="0" err="1"/>
              <a:t>total_products_sold</a:t>
            </a:r>
            <a:r>
              <a:rPr lang="en-US" sz="1280" dirty="0"/>
              <a:t>, 0)), 2) AS </a:t>
            </a:r>
            <a:r>
              <a:rPr lang="en-US" sz="1280" dirty="0" err="1"/>
              <a:t>return_percentage</a:t>
            </a:r>
            <a:endParaRPr lang="en-US" sz="1280" dirty="0"/>
          </a:p>
          <a:p>
            <a:r>
              <a:rPr lang="en-US" sz="1280" dirty="0"/>
              <a:t>FROM </a:t>
            </a:r>
          </a:p>
          <a:p>
            <a:r>
              <a:rPr lang="en-US" sz="1280" dirty="0"/>
              <a:t>    </a:t>
            </a:r>
            <a:r>
              <a:rPr lang="en-US" sz="1280" dirty="0" err="1"/>
              <a:t>SellerSales</a:t>
            </a:r>
            <a:endParaRPr lang="en-US" sz="1280" dirty="0"/>
          </a:p>
          <a:p>
            <a:r>
              <a:rPr lang="en-US" sz="1280" dirty="0"/>
              <a:t>ORDER BY </a:t>
            </a:r>
          </a:p>
          <a:p>
            <a:r>
              <a:rPr lang="en-US" sz="1280" dirty="0"/>
              <a:t>    </a:t>
            </a:r>
            <a:r>
              <a:rPr lang="en-US" sz="1280" dirty="0" err="1"/>
              <a:t>return_percentage</a:t>
            </a:r>
            <a:r>
              <a:rPr lang="en-US" sz="1280" dirty="0"/>
              <a:t> DESC;</a:t>
            </a:r>
          </a:p>
          <a:p>
            <a:endParaRPr lang="en-US" sz="1280" dirty="0"/>
          </a:p>
        </p:txBody>
      </p:sp>
      <p:sp>
        <p:nvSpPr>
          <p:cNvPr id="6" name="Title 5">
            <a:extLst>
              <a:ext uri="{FF2B5EF4-FFF2-40B4-BE49-F238E27FC236}">
                <a16:creationId xmlns:a16="http://schemas.microsoft.com/office/drawing/2014/main" id="{F4CC7394-1E57-A5AD-0359-2E90B203F6E5}"/>
              </a:ext>
            </a:extLst>
          </p:cNvPr>
          <p:cNvSpPr>
            <a:spLocks noGrp="1"/>
          </p:cNvSpPr>
          <p:nvPr>
            <p:ph type="title"/>
          </p:nvPr>
        </p:nvSpPr>
        <p:spPr>
          <a:xfrm>
            <a:off x="680174" y="495308"/>
            <a:ext cx="10058400" cy="1371600"/>
          </a:xfrm>
        </p:spPr>
        <p:txBody>
          <a:bodyPr>
            <a:normAutofit/>
          </a:bodyPr>
          <a:lstStyle/>
          <a:p>
            <a:r>
              <a:rPr lang="en-US" sz="2400" b="1" dirty="0"/>
              <a:t>Analyze the total number of products sold by sellers and calculate the percentage of their products returned by customers.</a:t>
            </a:r>
            <a:br>
              <a:rPr lang="en-US" sz="2400" b="1" dirty="0"/>
            </a:br>
            <a:endParaRPr lang="en-US" sz="2400" b="1" dirty="0"/>
          </a:p>
        </p:txBody>
      </p:sp>
    </p:spTree>
    <p:extLst>
      <p:ext uri="{BB962C8B-B14F-4D97-AF65-F5344CB8AC3E}">
        <p14:creationId xmlns:p14="http://schemas.microsoft.com/office/powerpoint/2010/main" val="48746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E3C1-63E4-BE0D-4EA9-7BC343BE90B5}"/>
              </a:ext>
            </a:extLst>
          </p:cNvPr>
          <p:cNvSpPr>
            <a:spLocks noGrp="1"/>
          </p:cNvSpPr>
          <p:nvPr>
            <p:ph type="title"/>
          </p:nvPr>
        </p:nvSpPr>
        <p:spPr>
          <a:xfrm>
            <a:off x="1066800" y="551154"/>
            <a:ext cx="10058400" cy="1371600"/>
          </a:xfrm>
        </p:spPr>
        <p:txBody>
          <a:bodyPr>
            <a:normAutofit/>
          </a:bodyPr>
          <a:lstStyle/>
          <a:p>
            <a:r>
              <a:rPr lang="en-IN" sz="3600" b="1" dirty="0"/>
              <a:t>Introduction - ACID vs. BASE Properties Testing Using E-commerce Platform Analysis</a:t>
            </a:r>
            <a:endParaRPr lang="en-IN" sz="3600" dirty="0"/>
          </a:p>
        </p:txBody>
      </p:sp>
      <p:sp>
        <p:nvSpPr>
          <p:cNvPr id="4" name="Rectangle 1">
            <a:extLst>
              <a:ext uri="{FF2B5EF4-FFF2-40B4-BE49-F238E27FC236}">
                <a16:creationId xmlns:a16="http://schemas.microsoft.com/office/drawing/2014/main" id="{32B2C8FF-48BE-B857-3FF3-66436CD9EDA7}"/>
              </a:ext>
            </a:extLst>
          </p:cNvPr>
          <p:cNvSpPr>
            <a:spLocks noGrp="1" noChangeArrowheads="1"/>
          </p:cNvSpPr>
          <p:nvPr>
            <p:ph idx="1"/>
          </p:nvPr>
        </p:nvSpPr>
        <p:spPr bwMode="auto">
          <a:xfrm>
            <a:off x="1066800" y="2596772"/>
            <a:ext cx="107106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Compare two database models—PostgreSQL (ACID) and MongoDB (BASE)—within the context of an e-commerce platform.</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a:t>
            </a:r>
            <a:r>
              <a:rPr kumimoji="0" lang="en-US" altLang="en-US" sz="1800" b="0" i="0" u="none" strike="noStrike" cap="none" normalizeH="0" baseline="0" dirty="0">
                <a:ln>
                  <a:noFill/>
                </a:ln>
                <a:solidFill>
                  <a:schemeClr val="tx1"/>
                </a:solidFill>
                <a:effectLst/>
                <a:latin typeface="Arial" panose="020B0604020202020204" pitchFamily="34" charset="0"/>
              </a:rPr>
              <a:t> Brazilian E-commerce (</a:t>
            </a:r>
            <a:r>
              <a:rPr kumimoji="0" lang="en-US" altLang="en-US" sz="1800" b="0" i="0" u="none" strike="noStrike" cap="none" normalizeH="0" baseline="0" dirty="0" err="1">
                <a:ln>
                  <a:noFill/>
                </a:ln>
                <a:solidFill>
                  <a:schemeClr val="tx1"/>
                </a:solidFill>
                <a:effectLst/>
                <a:latin typeface="Arial" panose="020B0604020202020204" pitchFamily="34" charset="0"/>
              </a:rPr>
              <a:t>Olist</a:t>
            </a:r>
            <a:r>
              <a:rPr kumimoji="0" lang="en-US" altLang="en-US" sz="1800" b="0" i="0" u="none" strike="noStrike" cap="none" normalizeH="0" baseline="0" dirty="0">
                <a:ln>
                  <a:noFill/>
                </a:ln>
                <a:solidFill>
                  <a:schemeClr val="tx1"/>
                </a:solidFill>
                <a:effectLst/>
                <a:latin typeface="Arial" panose="020B0604020202020204" pitchFamily="34" charset="0"/>
              </a:rPr>
              <a:t>) dataset, including orders, payments, reviews, and delivery data.</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Focus Areas:</a:t>
            </a:r>
            <a:r>
              <a:rPr kumimoji="0" lang="en-US" altLang="en-US" sz="1800" b="0" i="0" u="none" strike="noStrike" cap="none" normalizeH="0" baseline="0" dirty="0">
                <a:ln>
                  <a:noFill/>
                </a:ln>
                <a:solidFill>
                  <a:schemeClr val="tx1"/>
                </a:solidFill>
                <a:effectLst/>
                <a:latin typeface="Arial" panose="020B0604020202020204" pitchFamily="34" charset="0"/>
              </a:rPr>
              <a:t> Evaluate performance, scalability, consistency, flexibility, and speed in handling typical e-commerce operations like processing orders and managing customer reviews.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Goal:</a:t>
            </a:r>
            <a:r>
              <a:rPr kumimoji="0" lang="en-US" altLang="en-US" sz="1800" b="0" i="0" u="none" strike="noStrike" cap="none" normalizeH="0" baseline="0" dirty="0">
                <a:ln>
                  <a:noFill/>
                </a:ln>
                <a:solidFill>
                  <a:schemeClr val="tx1"/>
                </a:solidFill>
                <a:effectLst/>
                <a:latin typeface="Arial" panose="020B0604020202020204" pitchFamily="34" charset="0"/>
              </a:rPr>
              <a:t> Provide actionable insights on the strengths and weaknesses of relational (SQL) and NoSQL databases to help businesses make informed data management decisions. </a:t>
            </a:r>
          </a:p>
        </p:txBody>
      </p:sp>
    </p:spTree>
    <p:extLst>
      <p:ext uri="{BB962C8B-B14F-4D97-AF65-F5344CB8AC3E}">
        <p14:creationId xmlns:p14="http://schemas.microsoft.com/office/powerpoint/2010/main" val="415858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AF47F7-7B47-122E-C97F-B83DCBF3807A}"/>
              </a:ext>
            </a:extLst>
          </p:cNvPr>
          <p:cNvPicPr>
            <a:picLocks noChangeAspect="1"/>
          </p:cNvPicPr>
          <p:nvPr/>
        </p:nvPicPr>
        <p:blipFill>
          <a:blip r:embed="rId2"/>
          <a:stretch>
            <a:fillRect/>
          </a:stretch>
        </p:blipFill>
        <p:spPr>
          <a:xfrm>
            <a:off x="3247017" y="583387"/>
            <a:ext cx="4959235" cy="5691225"/>
          </a:xfrm>
          <a:prstGeom prst="rect">
            <a:avLst/>
          </a:prstGeom>
        </p:spPr>
      </p:pic>
    </p:spTree>
    <p:extLst>
      <p:ext uri="{BB962C8B-B14F-4D97-AF65-F5344CB8AC3E}">
        <p14:creationId xmlns:p14="http://schemas.microsoft.com/office/powerpoint/2010/main" val="257563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0F16-C620-7733-F962-CD335BC1ACA7}"/>
              </a:ext>
            </a:extLst>
          </p:cNvPr>
          <p:cNvSpPr>
            <a:spLocks noGrp="1"/>
          </p:cNvSpPr>
          <p:nvPr>
            <p:ph type="title"/>
          </p:nvPr>
        </p:nvSpPr>
        <p:spPr>
          <a:xfrm>
            <a:off x="457200" y="117660"/>
            <a:ext cx="10058400" cy="1371600"/>
          </a:xfrm>
        </p:spPr>
        <p:txBody>
          <a:bodyPr>
            <a:normAutofit/>
          </a:bodyPr>
          <a:lstStyle/>
          <a:p>
            <a:pPr marL="0" lvl="0" indent="0">
              <a:lnSpc>
                <a:spcPct val="115000"/>
              </a:lnSpc>
              <a:spcAft>
                <a:spcPts val="800"/>
              </a:spcAft>
              <a:buSzPts val="1000"/>
              <a:buNone/>
              <a:tabLst>
                <a:tab pos="457200" algn="l"/>
              </a:tabLst>
            </a:pPr>
            <a:r>
              <a:rPr lang="en-US" sz="2400" b="1" kern="100" dirty="0">
                <a:effectLst/>
                <a:ea typeface="Aptos" panose="020B0004020202020204" pitchFamily="34" charset="0"/>
                <a:cs typeface="Times New Roman" panose="02020603050405020304" pitchFamily="18" charset="0"/>
              </a:rPr>
              <a:t>Adjust pricing for products based on sales performance by region.</a:t>
            </a:r>
            <a:endParaRPr lang="en-IN" sz="2400" b="1" kern="100" dirty="0">
              <a:effectLst/>
              <a:ea typeface="Aptos" panose="020B00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AAAF77-D15D-FE39-99A9-CAB02AB7140C}"/>
              </a:ext>
            </a:extLst>
          </p:cNvPr>
          <p:cNvSpPr>
            <a:spLocks noGrp="1"/>
          </p:cNvSpPr>
          <p:nvPr>
            <p:ph idx="1"/>
          </p:nvPr>
        </p:nvSpPr>
        <p:spPr>
          <a:xfrm>
            <a:off x="584200" y="1402034"/>
            <a:ext cx="10058400" cy="3849624"/>
          </a:xfrm>
        </p:spPr>
        <p:txBody>
          <a:bodyPr>
            <a:noAutofit/>
          </a:bodyPr>
          <a:lstStyle/>
          <a:p>
            <a:pPr marL="0" lvl="0" indent="0">
              <a:lnSpc>
                <a:spcPct val="115000"/>
              </a:lnSpc>
              <a:spcAft>
                <a:spcPts val="800"/>
              </a:spcAft>
              <a:buSzPts val="1000"/>
              <a:buNone/>
              <a:tabLst>
                <a:tab pos="457200" algn="l"/>
              </a:tabLst>
            </a:pPr>
            <a:r>
              <a:rPr lang="en-US" sz="900" kern="100" dirty="0">
                <a:effectLst/>
                <a:latin typeface="Aptos" panose="020B0004020202020204" pitchFamily="34" charset="0"/>
                <a:ea typeface="Aptos" panose="020B0004020202020204" pitchFamily="34" charset="0"/>
                <a:cs typeface="Times New Roman" panose="02020603050405020304" pitchFamily="18" charset="0"/>
              </a:rPr>
              <a:t>SELECT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p.product_id</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g.geolocation_state</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AVG(</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oi.price</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avg_price</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CASE</a:t>
            </a:r>
            <a:endParaRPr lang="en-IN" sz="9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900" kern="100" dirty="0">
                <a:effectLst/>
                <a:latin typeface="Aptos" panose="020B0004020202020204" pitchFamily="34" charset="0"/>
                <a:ea typeface="Aptos" panose="020B0004020202020204" pitchFamily="34" charset="0"/>
                <a:cs typeface="Times New Roman" panose="02020603050405020304" pitchFamily="18" charset="0"/>
              </a:rPr>
              <a:t>  WHEN SUM(</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oi.price</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&gt; 10000 THEN 'Increase Price'</a:t>
            </a:r>
            <a:endParaRPr lang="en-IN" sz="9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900" kern="100" dirty="0">
                <a:effectLst/>
                <a:latin typeface="Aptos" panose="020B0004020202020204" pitchFamily="34" charset="0"/>
                <a:ea typeface="Aptos" panose="020B0004020202020204" pitchFamily="34" charset="0"/>
                <a:cs typeface="Times New Roman" panose="02020603050405020304" pitchFamily="18" charset="0"/>
              </a:rPr>
              <a:t>  WHEN SUM(</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oi.price</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&lt; 5000 THEN 'Decrease Price'</a:t>
            </a:r>
            <a:endParaRPr lang="en-IN" sz="9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900" kern="100" dirty="0">
                <a:effectLst/>
                <a:latin typeface="Aptos" panose="020B0004020202020204" pitchFamily="34" charset="0"/>
                <a:ea typeface="Aptos" panose="020B0004020202020204" pitchFamily="34" charset="0"/>
                <a:cs typeface="Times New Roman" panose="02020603050405020304" pitchFamily="18" charset="0"/>
              </a:rPr>
              <a:t>  ELSE 'Maintain Price'</a:t>
            </a:r>
            <a:endParaRPr lang="en-IN" sz="9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900" kern="100" dirty="0">
                <a:effectLst/>
                <a:latin typeface="Aptos" panose="020B0004020202020204" pitchFamily="34" charset="0"/>
                <a:ea typeface="Aptos" panose="020B0004020202020204" pitchFamily="34" charset="0"/>
                <a:cs typeface="Times New Roman" panose="02020603050405020304" pitchFamily="18" charset="0"/>
              </a:rPr>
              <a:t>END as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price_adjustment</a:t>
            </a:r>
            <a:endParaRPr lang="en-IN" sz="9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900" kern="100" dirty="0">
                <a:effectLst/>
                <a:latin typeface="Aptos" panose="020B0004020202020204" pitchFamily="34" charset="0"/>
                <a:ea typeface="Aptos" panose="020B0004020202020204" pitchFamily="34" charset="0"/>
                <a:cs typeface="Times New Roman" panose="02020603050405020304" pitchFamily="18" charset="0"/>
              </a:rPr>
              <a:t>FROM products p</a:t>
            </a:r>
            <a:endParaRPr lang="en-IN" sz="9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900" kern="100" dirty="0">
                <a:effectLst/>
                <a:latin typeface="Aptos" panose="020B0004020202020204" pitchFamily="34" charset="0"/>
                <a:ea typeface="Aptos" panose="020B0004020202020204" pitchFamily="34" charset="0"/>
                <a:cs typeface="Times New Roman" panose="02020603050405020304" pitchFamily="18" charset="0"/>
              </a:rPr>
              <a:t>JOIN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order_items</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oi ON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p.product_id</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oi.product_id</a:t>
            </a:r>
            <a:endParaRPr lang="en-IN" sz="9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900" kern="100" dirty="0">
                <a:effectLst/>
                <a:latin typeface="Aptos" panose="020B0004020202020204" pitchFamily="34" charset="0"/>
                <a:ea typeface="Aptos" panose="020B0004020202020204" pitchFamily="34" charset="0"/>
                <a:cs typeface="Times New Roman" panose="02020603050405020304" pitchFamily="18" charset="0"/>
              </a:rPr>
              <a:t>JOIN orders o ON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oi.order_id</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o.order_id</a:t>
            </a:r>
            <a:endParaRPr lang="en-IN" sz="9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900" kern="100" dirty="0">
                <a:effectLst/>
                <a:latin typeface="Aptos" panose="020B0004020202020204" pitchFamily="34" charset="0"/>
                <a:ea typeface="Aptos" panose="020B0004020202020204" pitchFamily="34" charset="0"/>
                <a:cs typeface="Times New Roman" panose="02020603050405020304" pitchFamily="18" charset="0"/>
              </a:rPr>
              <a:t>JOIN customers c ON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o.customer_id</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c.customer_id</a:t>
            </a:r>
            <a:endParaRPr lang="en-IN" sz="9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900" kern="100" dirty="0">
                <a:effectLst/>
                <a:latin typeface="Aptos" panose="020B0004020202020204" pitchFamily="34" charset="0"/>
                <a:ea typeface="Aptos" panose="020B0004020202020204" pitchFamily="34" charset="0"/>
                <a:cs typeface="Times New Roman" panose="02020603050405020304" pitchFamily="18" charset="0"/>
              </a:rPr>
              <a:t>JOIN geolocation g ON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c.customer_zip_code_prefix</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g.geolocation_zip_code_prefix</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US" sz="900" dirty="0">
                <a:effectLst/>
                <a:latin typeface="Aptos" panose="020B0004020202020204" pitchFamily="34" charset="0"/>
                <a:ea typeface="Aptos" panose="020B0004020202020204" pitchFamily="34" charset="0"/>
                <a:cs typeface="Times New Roman" panose="02020603050405020304" pitchFamily="18" charset="0"/>
              </a:rPr>
              <a:t>GROUP BY </a:t>
            </a:r>
            <a:r>
              <a:rPr lang="en-US" sz="900" dirty="0" err="1">
                <a:effectLst/>
                <a:latin typeface="Aptos" panose="020B0004020202020204" pitchFamily="34" charset="0"/>
                <a:ea typeface="Aptos" panose="020B0004020202020204" pitchFamily="34" charset="0"/>
                <a:cs typeface="Times New Roman" panose="02020603050405020304" pitchFamily="18" charset="0"/>
              </a:rPr>
              <a:t>p.product_id</a:t>
            </a:r>
            <a:r>
              <a:rPr lang="en-US" sz="900" dirty="0">
                <a:effectLst/>
                <a:latin typeface="Aptos" panose="020B0004020202020204" pitchFamily="34" charset="0"/>
                <a:ea typeface="Aptos" panose="020B0004020202020204" pitchFamily="34" charset="0"/>
                <a:cs typeface="Times New Roman" panose="02020603050405020304" pitchFamily="18" charset="0"/>
              </a:rPr>
              <a:t>, </a:t>
            </a:r>
            <a:r>
              <a:rPr lang="en-US" sz="900" dirty="0" err="1">
                <a:effectLst/>
                <a:latin typeface="Aptos" panose="020B0004020202020204" pitchFamily="34" charset="0"/>
                <a:ea typeface="Aptos" panose="020B0004020202020204" pitchFamily="34" charset="0"/>
                <a:cs typeface="Times New Roman" panose="02020603050405020304" pitchFamily="18" charset="0"/>
              </a:rPr>
              <a:t>g.geolocation_state</a:t>
            </a:r>
            <a:r>
              <a:rPr lang="en-US" sz="900" dirty="0">
                <a:effectLst/>
                <a:latin typeface="Aptos" panose="020B0004020202020204" pitchFamily="34" charset="0"/>
                <a:ea typeface="Aptos" panose="020B0004020202020204" pitchFamily="34" charset="0"/>
                <a:cs typeface="Times New Roman" panose="02020603050405020304" pitchFamily="18" charset="0"/>
              </a:rPr>
              <a:t>;</a:t>
            </a:r>
            <a:endParaRPr lang="en-IN" sz="900" dirty="0"/>
          </a:p>
        </p:txBody>
      </p:sp>
    </p:spTree>
    <p:extLst>
      <p:ext uri="{BB962C8B-B14F-4D97-AF65-F5344CB8AC3E}">
        <p14:creationId xmlns:p14="http://schemas.microsoft.com/office/powerpoint/2010/main" val="17974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8620F69E-8BA7-B7D2-5248-A90952859AC1}"/>
              </a:ext>
            </a:extLst>
          </p:cNvPr>
          <p:cNvPicPr>
            <a:picLocks noGrp="1" noChangeAspect="1"/>
          </p:cNvPicPr>
          <p:nvPr>
            <p:ph idx="1"/>
          </p:nvPr>
        </p:nvPicPr>
        <p:blipFill>
          <a:blip r:embed="rId2"/>
          <a:stretch>
            <a:fillRect/>
          </a:stretch>
        </p:blipFill>
        <p:spPr>
          <a:xfrm>
            <a:off x="3065814" y="1008498"/>
            <a:ext cx="6820752" cy="5200824"/>
          </a:xfrm>
          <a:prstGeom prst="rect">
            <a:avLst/>
          </a:prstGeom>
        </p:spPr>
      </p:pic>
    </p:spTree>
    <p:extLst>
      <p:ext uri="{BB962C8B-B14F-4D97-AF65-F5344CB8AC3E}">
        <p14:creationId xmlns:p14="http://schemas.microsoft.com/office/powerpoint/2010/main" val="2650875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C36E-4203-52CF-D724-022DE293B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8AC566-CB60-D8BE-1B0D-A605C67DB0BC}"/>
              </a:ext>
            </a:extLst>
          </p:cNvPr>
          <p:cNvSpPr>
            <a:spLocks noGrp="1"/>
          </p:cNvSpPr>
          <p:nvPr>
            <p:ph type="title"/>
          </p:nvPr>
        </p:nvSpPr>
        <p:spPr>
          <a:xfrm>
            <a:off x="1005431" y="96409"/>
            <a:ext cx="10058400" cy="1371600"/>
          </a:xfrm>
        </p:spPr>
        <p:txBody>
          <a:bodyPr/>
          <a:lstStyle/>
          <a:p>
            <a:r>
              <a:rPr lang="en-US" sz="2800" dirty="0">
                <a:effectLst/>
                <a:latin typeface="Cambria" panose="02040503050406030204" pitchFamily="18" charset="0"/>
                <a:ea typeface="MS Mincho" panose="02020609040205080304" pitchFamily="49" charset="-128"/>
                <a:cs typeface="Times New Roman" panose="02020603050405020304" pitchFamily="18" charset="0"/>
              </a:rPr>
              <a:t> Payment Success Rate (</a:t>
            </a:r>
            <a:r>
              <a:rPr lang="en-US" sz="2800" dirty="0" err="1">
                <a:effectLst/>
                <a:latin typeface="Cambria" panose="02040503050406030204" pitchFamily="18" charset="0"/>
                <a:ea typeface="MS Mincho" panose="02020609040205080304" pitchFamily="49" charset="-128"/>
                <a:cs typeface="Times New Roman" panose="02020603050405020304" pitchFamily="18" charset="0"/>
              </a:rPr>
              <a:t>Postgre</a:t>
            </a:r>
            <a:r>
              <a:rPr lang="en-US" sz="2800" dirty="0">
                <a:effectLst/>
                <a:latin typeface="Cambria" panose="02040503050406030204" pitchFamily="18" charset="0"/>
                <a:ea typeface="MS Mincho" panose="02020609040205080304" pitchFamily="49" charset="-128"/>
                <a:cs typeface="Times New Roman" panose="02020603050405020304" pitchFamily="18" charset="0"/>
              </a:rPr>
              <a:t>)</a:t>
            </a:r>
            <a:endParaRPr lang="en-IN" sz="2800" dirty="0"/>
          </a:p>
        </p:txBody>
      </p:sp>
      <p:sp>
        <p:nvSpPr>
          <p:cNvPr id="4" name="TextBox 3">
            <a:extLst>
              <a:ext uri="{FF2B5EF4-FFF2-40B4-BE49-F238E27FC236}">
                <a16:creationId xmlns:a16="http://schemas.microsoft.com/office/drawing/2014/main" id="{9B8ACDC7-5832-4636-2A7A-05EF6683A013}"/>
              </a:ext>
            </a:extLst>
          </p:cNvPr>
          <p:cNvSpPr txBox="1"/>
          <p:nvPr/>
        </p:nvSpPr>
        <p:spPr>
          <a:xfrm>
            <a:off x="812118" y="1468009"/>
            <a:ext cx="10567763" cy="1595886"/>
          </a:xfrm>
          <a:prstGeom prst="rect">
            <a:avLst/>
          </a:prstGeom>
          <a:noFill/>
        </p:spPr>
        <p:txBody>
          <a:bodyPr wrap="square" rtlCol="0">
            <a:spAutoFit/>
          </a:bodyPr>
          <a:lstStyle/>
          <a:p>
            <a:pPr marL="0" marR="0">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SELECT </a:t>
            </a:r>
          </a:p>
          <a:p>
            <a:pPr marL="0" marR="0">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ROUND((COUNT(*) FILTER (WHERE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order_status</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'delivered')::DECIMAL / COUNT(*) * 100), 2) AS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payment_success_rate</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FROM orders;</a:t>
            </a:r>
          </a:p>
        </p:txBody>
      </p:sp>
      <p:pic>
        <p:nvPicPr>
          <p:cNvPr id="3" name="Picture 2" descr="A screenshot of a computer&#10;&#10;Description automatically generated">
            <a:extLst>
              <a:ext uri="{FF2B5EF4-FFF2-40B4-BE49-F238E27FC236}">
                <a16:creationId xmlns:a16="http://schemas.microsoft.com/office/drawing/2014/main" id="{9D0134C5-C241-EB16-EC8D-8EE3EA8F5793}"/>
              </a:ext>
            </a:extLst>
          </p:cNvPr>
          <p:cNvPicPr>
            <a:picLocks noChangeAspect="1"/>
          </p:cNvPicPr>
          <p:nvPr/>
        </p:nvPicPr>
        <p:blipFill>
          <a:blip r:embed="rId2"/>
          <a:stretch>
            <a:fillRect/>
          </a:stretch>
        </p:blipFill>
        <p:spPr>
          <a:xfrm>
            <a:off x="1223965" y="3429000"/>
            <a:ext cx="5153660" cy="2638425"/>
          </a:xfrm>
          <a:prstGeom prst="rect">
            <a:avLst/>
          </a:prstGeom>
        </p:spPr>
      </p:pic>
    </p:spTree>
    <p:extLst>
      <p:ext uri="{BB962C8B-B14F-4D97-AF65-F5344CB8AC3E}">
        <p14:creationId xmlns:p14="http://schemas.microsoft.com/office/powerpoint/2010/main" val="3400840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DBA94-6F27-0344-626A-45E179C28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511C2-AABF-08B6-4D02-2B18D87548AF}"/>
              </a:ext>
            </a:extLst>
          </p:cNvPr>
          <p:cNvSpPr>
            <a:spLocks noGrp="1"/>
          </p:cNvSpPr>
          <p:nvPr>
            <p:ph type="title"/>
          </p:nvPr>
        </p:nvSpPr>
        <p:spPr>
          <a:xfrm>
            <a:off x="1005431" y="96409"/>
            <a:ext cx="10058400" cy="1371600"/>
          </a:xfrm>
        </p:spPr>
        <p:txBody>
          <a:bodyPr/>
          <a:lstStyle/>
          <a:p>
            <a:r>
              <a:rPr lang="en-US" sz="2800" dirty="0">
                <a:effectLst/>
                <a:latin typeface="Cambria" panose="02040503050406030204" pitchFamily="18" charset="0"/>
                <a:ea typeface="MS Mincho" panose="02020609040205080304" pitchFamily="49" charset="-128"/>
                <a:cs typeface="Times New Roman" panose="02020603050405020304" pitchFamily="18" charset="0"/>
              </a:rPr>
              <a:t> Payment Success Rate (MongoDB)</a:t>
            </a:r>
            <a:endParaRPr lang="en-IN" sz="2800" dirty="0"/>
          </a:p>
        </p:txBody>
      </p:sp>
      <p:sp>
        <p:nvSpPr>
          <p:cNvPr id="4" name="TextBox 3">
            <a:extLst>
              <a:ext uri="{FF2B5EF4-FFF2-40B4-BE49-F238E27FC236}">
                <a16:creationId xmlns:a16="http://schemas.microsoft.com/office/drawing/2014/main" id="{129104AB-1853-C2A7-88BB-C2A445074F9B}"/>
              </a:ext>
            </a:extLst>
          </p:cNvPr>
          <p:cNvSpPr txBox="1"/>
          <p:nvPr/>
        </p:nvSpPr>
        <p:spPr>
          <a:xfrm>
            <a:off x="865305" y="1024864"/>
            <a:ext cx="10567763" cy="5611793"/>
          </a:xfrm>
          <a:prstGeom prst="rect">
            <a:avLst/>
          </a:prstGeom>
          <a:noFill/>
        </p:spPr>
        <p:txBody>
          <a:bodyPr wrap="square" rtlCol="0">
            <a:spAutoFit/>
          </a:bodyPr>
          <a:lstStyle/>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db.orders_customers.aggregate([</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$group: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_id: null,</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totalOrders: { $sum: 1 }, // Total number of orders</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deliveredOrders: { $sum: { $cond: [{ $eq: ["$order_status", "delivered"] }, 1, 0] } } // Count of delivered orders</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$project: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_id: 0,</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paymentSuccessRate: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$multiply: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 $divide: ["$deliveredOrders", "$totalOrders"]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100</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800">
                <a:effectLst/>
                <a:latin typeface="Cambria" panose="02040503050406030204" pitchFamily="18" charset="0"/>
                <a:ea typeface="MS Mincho" panose="02020609040205080304" pitchFamily="49" charset="-128"/>
                <a:cs typeface="Times New Roman" panose="02020603050405020304" pitchFamily="18" charset="0"/>
              </a:rPr>
              <a:t>]);</a:t>
            </a:r>
          </a:p>
          <a:p>
            <a:endParaRPr lang="en-US" sz="800" dirty="0"/>
          </a:p>
        </p:txBody>
      </p:sp>
      <p:pic>
        <p:nvPicPr>
          <p:cNvPr id="5" name="Picture 4" descr="A screen shot of a number&#10;&#10;Description automatically generated">
            <a:extLst>
              <a:ext uri="{FF2B5EF4-FFF2-40B4-BE49-F238E27FC236}">
                <a16:creationId xmlns:a16="http://schemas.microsoft.com/office/drawing/2014/main" id="{FD44822A-CDA6-8B58-FA5D-B173A4C78627}"/>
              </a:ext>
            </a:extLst>
          </p:cNvPr>
          <p:cNvPicPr>
            <a:picLocks noChangeAspect="1"/>
          </p:cNvPicPr>
          <p:nvPr/>
        </p:nvPicPr>
        <p:blipFill>
          <a:blip r:embed="rId2"/>
          <a:stretch>
            <a:fillRect/>
          </a:stretch>
        </p:blipFill>
        <p:spPr>
          <a:xfrm>
            <a:off x="6451727" y="2945624"/>
            <a:ext cx="5287010" cy="1171575"/>
          </a:xfrm>
          <a:prstGeom prst="rect">
            <a:avLst/>
          </a:prstGeom>
        </p:spPr>
      </p:pic>
    </p:spTree>
    <p:extLst>
      <p:ext uri="{BB962C8B-B14F-4D97-AF65-F5344CB8AC3E}">
        <p14:creationId xmlns:p14="http://schemas.microsoft.com/office/powerpoint/2010/main" val="655207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D6520-3354-DF9E-12E3-E49E7005F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D41A1A-B14A-7F8E-1155-D3462A772700}"/>
              </a:ext>
            </a:extLst>
          </p:cNvPr>
          <p:cNvSpPr>
            <a:spLocks noGrp="1"/>
          </p:cNvSpPr>
          <p:nvPr>
            <p:ph type="title"/>
          </p:nvPr>
        </p:nvSpPr>
        <p:spPr>
          <a:xfrm>
            <a:off x="1005431" y="96409"/>
            <a:ext cx="10058400" cy="1371600"/>
          </a:xfrm>
        </p:spPr>
        <p:txBody>
          <a:bodyPr/>
          <a:lstStyle/>
          <a:p>
            <a:r>
              <a:rPr lang="en-US" sz="2800" dirty="0">
                <a:effectLst/>
                <a:latin typeface="Cambria" panose="02040503050406030204" pitchFamily="18" charset="0"/>
                <a:ea typeface="MS Mincho" panose="02020609040205080304" pitchFamily="49" charset="-128"/>
                <a:cs typeface="Times New Roman" panose="02020603050405020304" pitchFamily="18" charset="0"/>
              </a:rPr>
              <a:t>Review Sentiment Analysis (</a:t>
            </a:r>
            <a:r>
              <a:rPr lang="en-US" sz="2800" dirty="0" err="1">
                <a:effectLst/>
                <a:latin typeface="Cambria" panose="02040503050406030204" pitchFamily="18" charset="0"/>
                <a:ea typeface="MS Mincho" panose="02020609040205080304" pitchFamily="49" charset="-128"/>
                <a:cs typeface="Times New Roman" panose="02020603050405020304" pitchFamily="18" charset="0"/>
              </a:rPr>
              <a:t>Postgre</a:t>
            </a:r>
            <a:r>
              <a:rPr lang="en-US" sz="2800" dirty="0">
                <a:effectLst/>
                <a:latin typeface="Cambria" panose="02040503050406030204" pitchFamily="18" charset="0"/>
                <a:ea typeface="MS Mincho" panose="02020609040205080304" pitchFamily="49" charset="-128"/>
                <a:cs typeface="Times New Roman" panose="02020603050405020304" pitchFamily="18" charset="0"/>
              </a:rPr>
              <a:t>)</a:t>
            </a:r>
            <a:endParaRPr lang="en-IN" sz="2800" dirty="0"/>
          </a:p>
        </p:txBody>
      </p:sp>
      <p:sp>
        <p:nvSpPr>
          <p:cNvPr id="4" name="TextBox 3">
            <a:extLst>
              <a:ext uri="{FF2B5EF4-FFF2-40B4-BE49-F238E27FC236}">
                <a16:creationId xmlns:a16="http://schemas.microsoft.com/office/drawing/2014/main" id="{82A396C7-BA35-9229-6152-318E463DB0EA}"/>
              </a:ext>
            </a:extLst>
          </p:cNvPr>
          <p:cNvSpPr txBox="1"/>
          <p:nvPr/>
        </p:nvSpPr>
        <p:spPr>
          <a:xfrm>
            <a:off x="812118" y="1468009"/>
            <a:ext cx="10567763" cy="4714496"/>
          </a:xfrm>
          <a:prstGeom prst="rect">
            <a:avLst/>
          </a:prstGeom>
          <a:noFill/>
        </p:spPr>
        <p:txBody>
          <a:bodyPr wrap="square" rtlCol="0">
            <a:spAutoFit/>
          </a:bodyPr>
          <a:lstStyle/>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SELECT </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p.product_id</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p.product_category_name</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r.order_id</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r.review_score</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    CASE </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        WHEN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r.review_score</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 = 3 THEN 'Neutral'</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        WHEN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r.review_score</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 &gt; 3 THEN 'Positive'</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        ELSE 'Negative'</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    END AS sentiment</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FROM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public.reviews</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 r</a:t>
            </a: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JOIN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public.orders</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 o ON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r.order_id</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o.order_id</a:t>
            </a: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JOIN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public.order_items</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 oi ON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o.order_id</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oi.order_id</a:t>
            </a: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JOIN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public.products</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 p ON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oi.product_id</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200" dirty="0" err="1">
                <a:effectLst/>
                <a:latin typeface="Cambria" panose="02040503050406030204" pitchFamily="18" charset="0"/>
                <a:ea typeface="MS Mincho" panose="02020609040205080304" pitchFamily="49" charset="-128"/>
                <a:cs typeface="Times New Roman" panose="02020603050405020304" pitchFamily="18" charset="0"/>
              </a:rPr>
              <a:t>p.product_id</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a:t>
            </a:r>
          </a:p>
        </p:txBody>
      </p:sp>
    </p:spTree>
    <p:extLst>
      <p:ext uri="{BB962C8B-B14F-4D97-AF65-F5344CB8AC3E}">
        <p14:creationId xmlns:p14="http://schemas.microsoft.com/office/powerpoint/2010/main" val="3546411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8C48-E783-B427-7FBF-1196104C5973}"/>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332C201-BF0A-0B28-4CA4-086E24A8DE4E}"/>
              </a:ext>
            </a:extLst>
          </p:cNvPr>
          <p:cNvPicPr>
            <a:picLocks noChangeAspect="1"/>
          </p:cNvPicPr>
          <p:nvPr/>
        </p:nvPicPr>
        <p:blipFill>
          <a:blip r:embed="rId2"/>
          <a:stretch>
            <a:fillRect/>
          </a:stretch>
        </p:blipFill>
        <p:spPr>
          <a:xfrm>
            <a:off x="1063732" y="1546031"/>
            <a:ext cx="9247836" cy="4547923"/>
          </a:xfrm>
          <a:prstGeom prst="rect">
            <a:avLst/>
          </a:prstGeom>
        </p:spPr>
      </p:pic>
    </p:spTree>
    <p:extLst>
      <p:ext uri="{BB962C8B-B14F-4D97-AF65-F5344CB8AC3E}">
        <p14:creationId xmlns:p14="http://schemas.microsoft.com/office/powerpoint/2010/main" val="1737151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4608B-DBA5-51E2-525A-864BAB75FA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0C787F-F657-D143-455F-97FD77AFE274}"/>
              </a:ext>
            </a:extLst>
          </p:cNvPr>
          <p:cNvSpPr>
            <a:spLocks noGrp="1"/>
          </p:cNvSpPr>
          <p:nvPr>
            <p:ph type="title"/>
          </p:nvPr>
        </p:nvSpPr>
        <p:spPr>
          <a:xfrm>
            <a:off x="1005431" y="96409"/>
            <a:ext cx="10058400" cy="1371600"/>
          </a:xfrm>
        </p:spPr>
        <p:txBody>
          <a:bodyPr/>
          <a:lstStyle/>
          <a:p>
            <a:r>
              <a:rPr lang="en-US" sz="2800" dirty="0">
                <a:effectLst/>
                <a:latin typeface="Cambria" panose="02040503050406030204" pitchFamily="18" charset="0"/>
                <a:ea typeface="MS Mincho" panose="02020609040205080304" pitchFamily="49" charset="-128"/>
                <a:cs typeface="Times New Roman" panose="02020603050405020304" pitchFamily="18" charset="0"/>
              </a:rPr>
              <a:t>Review Sentiment Analysis (MongoDB)</a:t>
            </a:r>
            <a:endParaRPr lang="en-IN" sz="2800" dirty="0"/>
          </a:p>
        </p:txBody>
      </p:sp>
      <p:sp>
        <p:nvSpPr>
          <p:cNvPr id="4" name="TextBox 3">
            <a:extLst>
              <a:ext uri="{FF2B5EF4-FFF2-40B4-BE49-F238E27FC236}">
                <a16:creationId xmlns:a16="http://schemas.microsoft.com/office/drawing/2014/main" id="{80DCE8A1-561F-0A2F-77A1-3BBE21B7AB57}"/>
              </a:ext>
            </a:extLst>
          </p:cNvPr>
          <p:cNvSpPr txBox="1"/>
          <p:nvPr/>
        </p:nvSpPr>
        <p:spPr>
          <a:xfrm>
            <a:off x="812118" y="969978"/>
            <a:ext cx="10567763" cy="5500160"/>
          </a:xfrm>
          <a:prstGeom prst="rect">
            <a:avLst/>
          </a:prstGeom>
          <a:noFill/>
        </p:spPr>
        <p:txBody>
          <a:bodyPr wrap="square" rtlCol="0">
            <a:spAutoFit/>
          </a:bodyPr>
          <a:lstStyle/>
          <a:p>
            <a:pPr marL="0" marR="0">
              <a:lnSpc>
                <a:spcPct val="115000"/>
              </a:lnSpc>
              <a:spcAft>
                <a:spcPts val="1000"/>
              </a:spcAft>
            </a:pPr>
            <a:r>
              <a:rPr lang="en-US" sz="700" dirty="0" err="1">
                <a:effectLst/>
                <a:latin typeface="Cambria" panose="02040503050406030204" pitchFamily="18" charset="0"/>
                <a:ea typeface="MS Mincho" panose="02020609040205080304" pitchFamily="49" charset="-128"/>
                <a:cs typeface="Times New Roman" panose="02020603050405020304" pitchFamily="18" charset="0"/>
              </a:rPr>
              <a:t>db.reviews_orders.aggregate</a:t>
            </a:r>
            <a:r>
              <a:rPr lang="en-US" sz="700" dirty="0">
                <a:effectLst/>
                <a:latin typeface="Cambria" panose="02040503050406030204" pitchFamily="18" charset="0"/>
                <a:ea typeface="MS Mincho" panose="02020609040205080304" pitchFamily="49" charset="-128"/>
                <a:cs typeface="Times New Roman" panose="02020603050405020304" pitchFamily="18" charset="0"/>
              </a:rPr>
              <a:t>([</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$project: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r>
              <a:rPr lang="en-US" sz="700" dirty="0" err="1">
                <a:effectLst/>
                <a:latin typeface="Cambria" panose="02040503050406030204" pitchFamily="18" charset="0"/>
                <a:ea typeface="MS Mincho" panose="02020609040205080304" pitchFamily="49" charset="-128"/>
                <a:cs typeface="Times New Roman" panose="02020603050405020304" pitchFamily="18" charset="0"/>
              </a:rPr>
              <a:t>review_id</a:t>
            </a:r>
            <a:r>
              <a:rPr lang="en-US" sz="700" dirty="0">
                <a:effectLst/>
                <a:latin typeface="Cambria" panose="02040503050406030204" pitchFamily="18" charset="0"/>
                <a:ea typeface="MS Mincho" panose="02020609040205080304" pitchFamily="49" charset="-128"/>
                <a:cs typeface="Times New Roman" panose="02020603050405020304" pitchFamily="18" charset="0"/>
              </a:rPr>
              <a:t>: 1,</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r>
              <a:rPr lang="en-US" sz="700" dirty="0" err="1">
                <a:effectLst/>
                <a:latin typeface="Cambria" panose="02040503050406030204" pitchFamily="18" charset="0"/>
                <a:ea typeface="MS Mincho" panose="02020609040205080304" pitchFamily="49" charset="-128"/>
                <a:cs typeface="Times New Roman" panose="02020603050405020304" pitchFamily="18" charset="0"/>
              </a:rPr>
              <a:t>order_id</a:t>
            </a:r>
            <a:r>
              <a:rPr lang="en-US" sz="700" dirty="0">
                <a:effectLst/>
                <a:latin typeface="Cambria" panose="02040503050406030204" pitchFamily="18" charset="0"/>
                <a:ea typeface="MS Mincho" panose="02020609040205080304" pitchFamily="49" charset="-128"/>
                <a:cs typeface="Times New Roman" panose="02020603050405020304" pitchFamily="18" charset="0"/>
              </a:rPr>
              <a:t>: 1,</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r>
              <a:rPr lang="en-US" sz="700" dirty="0" err="1">
                <a:effectLst/>
                <a:latin typeface="Cambria" panose="02040503050406030204" pitchFamily="18" charset="0"/>
                <a:ea typeface="MS Mincho" panose="02020609040205080304" pitchFamily="49" charset="-128"/>
                <a:cs typeface="Times New Roman" panose="02020603050405020304" pitchFamily="18" charset="0"/>
              </a:rPr>
              <a:t>review_score</a:t>
            </a:r>
            <a:r>
              <a:rPr lang="en-US" sz="700" dirty="0">
                <a:effectLst/>
                <a:latin typeface="Cambria" panose="02040503050406030204" pitchFamily="18" charset="0"/>
                <a:ea typeface="MS Mincho" panose="02020609040205080304" pitchFamily="49" charset="-128"/>
                <a:cs typeface="Times New Roman" panose="02020603050405020304" pitchFamily="18" charset="0"/>
              </a:rPr>
              <a:t>: 1,</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sentiment: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r>
              <a:rPr lang="en-US" sz="700" dirty="0" err="1">
                <a:effectLst/>
                <a:latin typeface="Cambria" panose="02040503050406030204" pitchFamily="18" charset="0"/>
                <a:ea typeface="MS Mincho" panose="02020609040205080304" pitchFamily="49" charset="-128"/>
                <a:cs typeface="Times New Roman" panose="02020603050405020304" pitchFamily="18" charset="0"/>
              </a:rPr>
              <a:t>cond</a:t>
            </a: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 $eq: ["$</a:t>
            </a:r>
            <a:r>
              <a:rPr lang="en-US" sz="700" dirty="0" err="1">
                <a:effectLst/>
                <a:latin typeface="Cambria" panose="02040503050406030204" pitchFamily="18" charset="0"/>
                <a:ea typeface="MS Mincho" panose="02020609040205080304" pitchFamily="49" charset="-128"/>
                <a:cs typeface="Times New Roman" panose="02020603050405020304" pitchFamily="18" charset="0"/>
              </a:rPr>
              <a:t>review_score</a:t>
            </a:r>
            <a:r>
              <a:rPr lang="en-US" sz="700" dirty="0">
                <a:effectLst/>
                <a:latin typeface="Cambria" panose="02040503050406030204" pitchFamily="18" charset="0"/>
                <a:ea typeface="MS Mincho" panose="02020609040205080304" pitchFamily="49" charset="-128"/>
                <a:cs typeface="Times New Roman" panose="02020603050405020304" pitchFamily="18" charset="0"/>
              </a:rPr>
              <a:t>", 3] },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"Neutral",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r>
              <a:rPr lang="en-US" sz="700" dirty="0" err="1">
                <a:effectLst/>
                <a:latin typeface="Cambria" panose="02040503050406030204" pitchFamily="18" charset="0"/>
                <a:ea typeface="MS Mincho" panose="02020609040205080304" pitchFamily="49" charset="-128"/>
                <a:cs typeface="Times New Roman" panose="02020603050405020304" pitchFamily="18" charset="0"/>
              </a:rPr>
              <a:t>cond</a:t>
            </a: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700" dirty="0" err="1">
                <a:effectLst/>
                <a:latin typeface="Cambria" panose="02040503050406030204" pitchFamily="18" charset="0"/>
                <a:ea typeface="MS Mincho" panose="02020609040205080304" pitchFamily="49" charset="-128"/>
                <a:cs typeface="Times New Roman" panose="02020603050405020304" pitchFamily="18" charset="0"/>
              </a:rPr>
              <a:t>gt</a:t>
            </a: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r>
              <a:rPr lang="en-US" sz="700" dirty="0" err="1">
                <a:effectLst/>
                <a:latin typeface="Cambria" panose="02040503050406030204" pitchFamily="18" charset="0"/>
                <a:ea typeface="MS Mincho" panose="02020609040205080304" pitchFamily="49" charset="-128"/>
                <a:cs typeface="Times New Roman" panose="02020603050405020304" pitchFamily="18" charset="0"/>
              </a:rPr>
              <a:t>review_score</a:t>
            </a:r>
            <a:r>
              <a:rPr lang="en-US" sz="700" dirty="0">
                <a:effectLst/>
                <a:latin typeface="Cambria" panose="02040503050406030204" pitchFamily="18" charset="0"/>
                <a:ea typeface="MS Mincho" panose="02020609040205080304" pitchFamily="49" charset="-128"/>
                <a:cs typeface="Times New Roman" panose="02020603050405020304" pitchFamily="18" charset="0"/>
              </a:rPr>
              <a:t>", 3] },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"Positive",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"Negative"</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lnSpc>
                <a:spcPct val="115000"/>
              </a:lnSpc>
              <a:spcAft>
                <a:spcPts val="1000"/>
              </a:spcAft>
            </a:pPr>
            <a:r>
              <a:rPr lang="en-US" sz="700" dirty="0">
                <a:effectLst/>
                <a:latin typeface="Cambria" panose="02040503050406030204" pitchFamily="18" charset="0"/>
                <a:ea typeface="MS Mincho" panose="02020609040205080304" pitchFamily="49" charset="-128"/>
                <a:cs typeface="Times New Roman" panose="02020603050405020304" pitchFamily="18" charset="0"/>
              </a:rPr>
              <a:t>]);</a:t>
            </a:r>
          </a:p>
        </p:txBody>
      </p:sp>
      <p:pic>
        <p:nvPicPr>
          <p:cNvPr id="3" name="Picture 2" descr="A screenshot of a computer program&#10;&#10;Description automatically generated">
            <a:extLst>
              <a:ext uri="{FF2B5EF4-FFF2-40B4-BE49-F238E27FC236}">
                <a16:creationId xmlns:a16="http://schemas.microsoft.com/office/drawing/2014/main" id="{8FE81211-2715-7B18-1C9A-3604755C95A6}"/>
              </a:ext>
            </a:extLst>
          </p:cNvPr>
          <p:cNvPicPr>
            <a:picLocks noChangeAspect="1"/>
          </p:cNvPicPr>
          <p:nvPr/>
        </p:nvPicPr>
        <p:blipFill>
          <a:blip r:embed="rId2"/>
          <a:srcRect l="2099" b="4090"/>
          <a:stretch/>
        </p:blipFill>
        <p:spPr>
          <a:xfrm>
            <a:off x="8093565" y="554186"/>
            <a:ext cx="2970266" cy="5749627"/>
          </a:xfrm>
          <a:prstGeom prst="rect">
            <a:avLst/>
          </a:prstGeom>
        </p:spPr>
      </p:pic>
    </p:spTree>
    <p:extLst>
      <p:ext uri="{BB962C8B-B14F-4D97-AF65-F5344CB8AC3E}">
        <p14:creationId xmlns:p14="http://schemas.microsoft.com/office/powerpoint/2010/main" val="68016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FB0F-5508-2D28-6193-7083EEAF928E}"/>
              </a:ext>
            </a:extLst>
          </p:cNvPr>
          <p:cNvSpPr>
            <a:spLocks noGrp="1"/>
          </p:cNvSpPr>
          <p:nvPr>
            <p:ph type="title"/>
          </p:nvPr>
        </p:nvSpPr>
        <p:spPr/>
        <p:txBody>
          <a:bodyPr/>
          <a:lstStyle/>
          <a:p>
            <a:r>
              <a:rPr lang="en-US" sz="2800" dirty="0">
                <a:effectLst/>
                <a:latin typeface="Cambria" panose="02040503050406030204" pitchFamily="18" charset="0"/>
                <a:ea typeface="MS Mincho" panose="02020609040205080304" pitchFamily="49" charset="-128"/>
                <a:cs typeface="Times New Roman" panose="02020603050405020304" pitchFamily="18" charset="0"/>
              </a:rPr>
              <a:t>Order Processing (</a:t>
            </a:r>
            <a:r>
              <a:rPr lang="en-US" sz="2800" dirty="0" err="1">
                <a:effectLst/>
                <a:latin typeface="Cambria" panose="02040503050406030204" pitchFamily="18" charset="0"/>
                <a:ea typeface="MS Mincho" panose="02020609040205080304" pitchFamily="49" charset="-128"/>
                <a:cs typeface="Times New Roman" panose="02020603050405020304" pitchFamily="18" charset="0"/>
              </a:rPr>
              <a:t>Postgre</a:t>
            </a:r>
            <a:r>
              <a:rPr lang="en-US" sz="2800" dirty="0">
                <a:effectLst/>
                <a:latin typeface="Cambria" panose="02040503050406030204" pitchFamily="18" charset="0"/>
                <a:ea typeface="MS Mincho" panose="02020609040205080304" pitchFamily="49" charset="-128"/>
                <a:cs typeface="Times New Roman" panose="02020603050405020304" pitchFamily="18" charset="0"/>
              </a:rPr>
              <a:t>) </a:t>
            </a:r>
            <a:endParaRPr lang="en-IN" sz="2800" dirty="0"/>
          </a:p>
        </p:txBody>
      </p:sp>
      <p:sp>
        <p:nvSpPr>
          <p:cNvPr id="3" name="Content Placeholder 2">
            <a:extLst>
              <a:ext uri="{FF2B5EF4-FFF2-40B4-BE49-F238E27FC236}">
                <a16:creationId xmlns:a16="http://schemas.microsoft.com/office/drawing/2014/main" id="{3644437D-CF32-87DB-229A-77E158A58D3E}"/>
              </a:ext>
            </a:extLst>
          </p:cNvPr>
          <p:cNvSpPr>
            <a:spLocks noGrp="1"/>
          </p:cNvSpPr>
          <p:nvPr>
            <p:ph idx="1"/>
          </p:nvPr>
        </p:nvSpPr>
        <p:spPr/>
        <p:txBody>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1. Count of total orders processed per seller:</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indent="0">
              <a:buNone/>
            </a:pP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SELECT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s.seller_id</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COUNT(</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o.order_id</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AS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total_orders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FROM sellers 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JOIN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order_items</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oi ON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s.seller_id</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oi.seller_id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JOIN orders o ON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oi.order_id</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o.order_id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GROUP BY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s.seller_id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ORDER BY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total_orders</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DESC;</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2288978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EDAB0FFE-78B8-C586-7449-923B4AC381ED}"/>
              </a:ext>
            </a:extLst>
          </p:cNvPr>
          <p:cNvPicPr>
            <a:picLocks noGrp="1" noChangeAspect="1"/>
          </p:cNvPicPr>
          <p:nvPr>
            <p:ph idx="1"/>
          </p:nvPr>
        </p:nvPicPr>
        <p:blipFill>
          <a:blip r:embed="rId2"/>
          <a:stretch>
            <a:fillRect/>
          </a:stretch>
        </p:blipFill>
        <p:spPr>
          <a:xfrm>
            <a:off x="3752084" y="1504156"/>
            <a:ext cx="5459422" cy="4483323"/>
          </a:xfrm>
          <a:prstGeom prst="rect">
            <a:avLst/>
          </a:prstGeom>
        </p:spPr>
      </p:pic>
    </p:spTree>
    <p:extLst>
      <p:ext uri="{BB962C8B-B14F-4D97-AF65-F5344CB8AC3E}">
        <p14:creationId xmlns:p14="http://schemas.microsoft.com/office/powerpoint/2010/main" val="360188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EDA6-D9EA-B442-7308-8D8FA2CA3D2B}"/>
              </a:ext>
            </a:extLst>
          </p:cNvPr>
          <p:cNvSpPr>
            <a:spLocks noGrp="1"/>
          </p:cNvSpPr>
          <p:nvPr>
            <p:ph type="title"/>
          </p:nvPr>
        </p:nvSpPr>
        <p:spPr/>
        <p:txBody>
          <a:bodyPr/>
          <a:lstStyle/>
          <a:p>
            <a:r>
              <a:rPr lang="en-US" dirty="0"/>
              <a:t>ACID</a:t>
            </a:r>
            <a:endParaRPr lang="en-IN" dirty="0"/>
          </a:p>
        </p:txBody>
      </p:sp>
      <p:sp>
        <p:nvSpPr>
          <p:cNvPr id="3" name="Content Placeholder 2">
            <a:extLst>
              <a:ext uri="{FF2B5EF4-FFF2-40B4-BE49-F238E27FC236}">
                <a16:creationId xmlns:a16="http://schemas.microsoft.com/office/drawing/2014/main" id="{DAF469D2-8F77-98FB-1109-A362C7B9A2D0}"/>
              </a:ext>
            </a:extLst>
          </p:cNvPr>
          <p:cNvSpPr>
            <a:spLocks noGrp="1"/>
          </p:cNvSpPr>
          <p:nvPr>
            <p:ph idx="1"/>
          </p:nvPr>
        </p:nvSpPr>
        <p:spPr/>
        <p:txBody>
          <a:bodyPr>
            <a:normAutofit fontScale="85000" lnSpcReduction="20000"/>
          </a:bodyPr>
          <a:lstStyle/>
          <a:p>
            <a:pPr marL="0" indent="0">
              <a:buNone/>
            </a:pPr>
            <a:r>
              <a:rPr lang="en-US" dirty="0"/>
              <a:t>The </a:t>
            </a:r>
            <a:r>
              <a:rPr lang="en-US" b="1" dirty="0"/>
              <a:t>ACID</a:t>
            </a:r>
            <a:r>
              <a:rPr lang="en-US" dirty="0"/>
              <a:t> properties in databases are a set of principles that ensure reliable processing of database transactions. Each letter represents a key property that a transaction should maintain:</a:t>
            </a:r>
          </a:p>
          <a:p>
            <a:pPr>
              <a:buFont typeface="+mj-lt"/>
              <a:buAutoNum type="arabicPeriod"/>
            </a:pPr>
            <a:r>
              <a:rPr lang="en-US" b="1" dirty="0"/>
              <a:t>A</a:t>
            </a:r>
            <a:r>
              <a:rPr lang="en-US" dirty="0"/>
              <a:t> - </a:t>
            </a:r>
            <a:r>
              <a:rPr lang="en-US" b="1" dirty="0"/>
              <a:t>Atomicity</a:t>
            </a:r>
            <a:r>
              <a:rPr lang="en-US" dirty="0"/>
              <a:t>:</a:t>
            </a:r>
          </a:p>
          <a:p>
            <a:pPr marL="742950" lvl="1" indent="-285750">
              <a:buFont typeface="+mj-lt"/>
              <a:buAutoNum type="arabicPeriod"/>
            </a:pPr>
            <a:r>
              <a:rPr lang="en-US" dirty="0"/>
              <a:t>Ensures that a transaction is an indivisible unit of work.</a:t>
            </a:r>
          </a:p>
          <a:p>
            <a:pPr marL="742950" lvl="1" indent="-285750">
              <a:buFont typeface="+mj-lt"/>
              <a:buAutoNum type="arabicPeriod"/>
            </a:pPr>
            <a:r>
              <a:rPr lang="en-US" dirty="0"/>
              <a:t>Either all operations in the transaction are completed successfully, or none are applied. If any part of the transaction fails, the database is rolled back to its previous state.</a:t>
            </a:r>
          </a:p>
          <a:p>
            <a:pPr>
              <a:buFont typeface="+mj-lt"/>
              <a:buAutoNum type="arabicPeriod"/>
            </a:pPr>
            <a:r>
              <a:rPr lang="en-US" b="1" dirty="0"/>
              <a:t>C</a:t>
            </a:r>
            <a:r>
              <a:rPr lang="en-US" dirty="0"/>
              <a:t> - </a:t>
            </a:r>
            <a:r>
              <a:rPr lang="en-US" b="1" dirty="0"/>
              <a:t>Consistency</a:t>
            </a:r>
            <a:r>
              <a:rPr lang="en-US" dirty="0"/>
              <a:t>:</a:t>
            </a:r>
          </a:p>
          <a:p>
            <a:pPr marL="742950" lvl="1" indent="-285750">
              <a:buFont typeface="+mj-lt"/>
              <a:buAutoNum type="arabicPeriod"/>
            </a:pPr>
            <a:r>
              <a:rPr lang="en-US" dirty="0"/>
              <a:t>Ensures that a transaction brings the database from one valid state to another.</a:t>
            </a:r>
          </a:p>
          <a:p>
            <a:pPr marL="742950" lvl="1" indent="-285750">
              <a:buFont typeface="+mj-lt"/>
              <a:buAutoNum type="arabicPeriod"/>
            </a:pPr>
            <a:r>
              <a:rPr lang="en-US" dirty="0"/>
              <a:t>Any transaction must comply with all defined rules, constraints, and relationships in the database, preserving the database's integrity.</a:t>
            </a:r>
          </a:p>
          <a:p>
            <a:pPr>
              <a:buFont typeface="+mj-lt"/>
              <a:buAutoNum type="arabicPeriod"/>
            </a:pPr>
            <a:r>
              <a:rPr lang="en-US" b="1" dirty="0"/>
              <a:t>I</a:t>
            </a:r>
            <a:r>
              <a:rPr lang="en-US" dirty="0"/>
              <a:t> - </a:t>
            </a:r>
            <a:r>
              <a:rPr lang="en-US" b="1" dirty="0"/>
              <a:t>Isolation</a:t>
            </a:r>
            <a:r>
              <a:rPr lang="en-US" dirty="0"/>
              <a:t>:</a:t>
            </a:r>
          </a:p>
          <a:p>
            <a:pPr marL="742950" lvl="1" indent="-285750">
              <a:buFont typeface="+mj-lt"/>
              <a:buAutoNum type="arabicPeriod"/>
            </a:pPr>
            <a:r>
              <a:rPr lang="en-US" dirty="0"/>
              <a:t>Ensures that transactions are executed independently of one another.</a:t>
            </a:r>
          </a:p>
          <a:p>
            <a:pPr marL="742950" lvl="1" indent="-285750">
              <a:buFont typeface="+mj-lt"/>
              <a:buAutoNum type="arabicPeriod"/>
            </a:pPr>
            <a:r>
              <a:rPr lang="en-US" dirty="0"/>
              <a:t>. The </a:t>
            </a:r>
            <a:r>
              <a:rPr lang="en-US" dirty="0" err="1"/>
              <a:t>intermediatestates</a:t>
            </a:r>
            <a:r>
              <a:rPr lang="en-US" dirty="0"/>
              <a:t> of a transaction are not visible to other transactions until the transaction is completed, avoiding interference and ensuring correctness.</a:t>
            </a:r>
          </a:p>
          <a:p>
            <a:pPr>
              <a:buFont typeface="+mj-lt"/>
              <a:buAutoNum type="arabicPeriod"/>
            </a:pPr>
            <a:r>
              <a:rPr lang="en-US" b="1" dirty="0"/>
              <a:t>D</a:t>
            </a:r>
            <a:r>
              <a:rPr lang="en-US" dirty="0"/>
              <a:t> - </a:t>
            </a:r>
            <a:r>
              <a:rPr lang="en-US" b="1" dirty="0"/>
              <a:t>Durability</a:t>
            </a:r>
            <a:r>
              <a:rPr lang="en-US" dirty="0"/>
              <a:t>:</a:t>
            </a:r>
          </a:p>
          <a:p>
            <a:pPr marL="742950" lvl="1" indent="-285750">
              <a:buFont typeface="+mj-lt"/>
              <a:buAutoNum type="arabicPeriod"/>
            </a:pPr>
            <a:r>
              <a:rPr lang="en-US" dirty="0"/>
              <a:t>Ensures that once a transaction is committed, its effects are permanently stored in the database, even in the event of system crashes or failures.</a:t>
            </a:r>
          </a:p>
          <a:p>
            <a:pPr marL="0" indent="0">
              <a:buNone/>
            </a:pPr>
            <a:endParaRPr lang="en-IN" dirty="0"/>
          </a:p>
        </p:txBody>
      </p:sp>
    </p:spTree>
    <p:extLst>
      <p:ext uri="{BB962C8B-B14F-4D97-AF65-F5344CB8AC3E}">
        <p14:creationId xmlns:p14="http://schemas.microsoft.com/office/powerpoint/2010/main" val="2642629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486A3-AE5E-7306-7149-53227D872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C6265D-1034-8882-CF8C-7497FBFD7C5D}"/>
              </a:ext>
            </a:extLst>
          </p:cNvPr>
          <p:cNvSpPr>
            <a:spLocks noGrp="1"/>
          </p:cNvSpPr>
          <p:nvPr>
            <p:ph type="title"/>
          </p:nvPr>
        </p:nvSpPr>
        <p:spPr/>
        <p:txBody>
          <a:bodyPr/>
          <a:lstStyle/>
          <a:p>
            <a:r>
              <a:rPr lang="en-US" sz="2800" dirty="0">
                <a:effectLst/>
                <a:latin typeface="Cambria" panose="02040503050406030204" pitchFamily="18" charset="0"/>
                <a:ea typeface="MS Mincho" panose="02020609040205080304" pitchFamily="49" charset="-128"/>
                <a:cs typeface="Times New Roman" panose="02020603050405020304" pitchFamily="18" charset="0"/>
              </a:rPr>
              <a:t>Order Processing (MongoDB)</a:t>
            </a:r>
            <a:endParaRPr lang="en-IN" sz="2800" dirty="0"/>
          </a:p>
        </p:txBody>
      </p:sp>
      <p:sp>
        <p:nvSpPr>
          <p:cNvPr id="3" name="Content Placeholder 2">
            <a:extLst>
              <a:ext uri="{FF2B5EF4-FFF2-40B4-BE49-F238E27FC236}">
                <a16:creationId xmlns:a16="http://schemas.microsoft.com/office/drawing/2014/main" id="{3471E30F-2F97-B8CB-2986-F874853A029F}"/>
              </a:ext>
            </a:extLst>
          </p:cNvPr>
          <p:cNvSpPr>
            <a:spLocks noGrp="1"/>
          </p:cNvSpPr>
          <p:nvPr>
            <p:ph idx="1"/>
          </p:nvPr>
        </p:nvSpPr>
        <p:spPr/>
        <p:txBody>
          <a:bodyPr/>
          <a:lstStyle/>
          <a:p>
            <a:pPr marL="342900" marR="0" indent="-342900">
              <a:lnSpc>
                <a:spcPct val="115000"/>
              </a:lnSpc>
              <a:spcAft>
                <a:spcPts val="1000"/>
              </a:spcAft>
              <a:buAutoNum type="arabicPeriod"/>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Count of Orders Per Product Category:</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db.order_items_products.aggregate</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$group: { _id: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product_category_name</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totalOrders</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$sum: 1 } } },</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$sort: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totalOrders</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-1 } }</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IN" dirty="0"/>
          </a:p>
        </p:txBody>
      </p:sp>
    </p:spTree>
    <p:extLst>
      <p:ext uri="{BB962C8B-B14F-4D97-AF65-F5344CB8AC3E}">
        <p14:creationId xmlns:p14="http://schemas.microsoft.com/office/powerpoint/2010/main" val="1896510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A4D91-6DB2-00FC-65A3-7732BA0AA645}"/>
            </a:ext>
          </a:extLst>
        </p:cNvPr>
        <p:cNvGrpSpPr/>
        <p:nvPr/>
      </p:nvGrpSpPr>
      <p:grpSpPr>
        <a:xfrm>
          <a:off x="0" y="0"/>
          <a:ext cx="0" cy="0"/>
          <a:chOff x="0" y="0"/>
          <a:chExt cx="0" cy="0"/>
        </a:xfrm>
      </p:grpSpPr>
      <p:pic>
        <p:nvPicPr>
          <p:cNvPr id="5" name="Picture 4" descr="A screen shot of a computer code&#10;&#10;Description automatically generated">
            <a:extLst>
              <a:ext uri="{FF2B5EF4-FFF2-40B4-BE49-F238E27FC236}">
                <a16:creationId xmlns:a16="http://schemas.microsoft.com/office/drawing/2014/main" id="{53A89557-D0CB-2958-50DB-EE8ED3C9BA99}"/>
              </a:ext>
            </a:extLst>
          </p:cNvPr>
          <p:cNvPicPr>
            <a:picLocks noChangeAspect="1"/>
          </p:cNvPicPr>
          <p:nvPr/>
        </p:nvPicPr>
        <p:blipFill>
          <a:blip r:embed="rId2"/>
          <a:stretch>
            <a:fillRect/>
          </a:stretch>
        </p:blipFill>
        <p:spPr>
          <a:xfrm>
            <a:off x="4478917" y="566897"/>
            <a:ext cx="3234165" cy="5724206"/>
          </a:xfrm>
          <a:prstGeom prst="rect">
            <a:avLst/>
          </a:prstGeom>
        </p:spPr>
      </p:pic>
    </p:spTree>
    <p:extLst>
      <p:ext uri="{BB962C8B-B14F-4D97-AF65-F5344CB8AC3E}">
        <p14:creationId xmlns:p14="http://schemas.microsoft.com/office/powerpoint/2010/main" val="53726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7E33BA-37AA-645F-6F30-B127311D94D5}"/>
              </a:ext>
            </a:extLst>
          </p:cNvPr>
          <p:cNvSpPr txBox="1"/>
          <p:nvPr/>
        </p:nvSpPr>
        <p:spPr>
          <a:xfrm>
            <a:off x="3602464" y="2794492"/>
            <a:ext cx="4987071" cy="1107996"/>
          </a:xfrm>
          <a:prstGeom prst="rect">
            <a:avLst/>
          </a:prstGeom>
          <a:noFill/>
        </p:spPr>
        <p:txBody>
          <a:bodyPr wrap="none" rtlCol="0">
            <a:spAutoFit/>
          </a:bodyPr>
          <a:lstStyle/>
          <a:p>
            <a:r>
              <a:rPr lang="en-US" sz="6600" dirty="0"/>
              <a:t>THANKYOU</a:t>
            </a:r>
            <a:endParaRPr lang="en-IN" sz="6600" dirty="0"/>
          </a:p>
        </p:txBody>
      </p:sp>
    </p:spTree>
    <p:extLst>
      <p:ext uri="{BB962C8B-B14F-4D97-AF65-F5344CB8AC3E}">
        <p14:creationId xmlns:p14="http://schemas.microsoft.com/office/powerpoint/2010/main" val="6149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84532-24ED-D36C-D0F5-93CB075E35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AAED62-AF96-CAF4-BDB2-4DD9B6E41460}"/>
              </a:ext>
            </a:extLst>
          </p:cNvPr>
          <p:cNvSpPr>
            <a:spLocks noGrp="1"/>
          </p:cNvSpPr>
          <p:nvPr>
            <p:ph type="title"/>
          </p:nvPr>
        </p:nvSpPr>
        <p:spPr/>
        <p:txBody>
          <a:bodyPr/>
          <a:lstStyle/>
          <a:p>
            <a:r>
              <a:rPr lang="en-US" dirty="0"/>
              <a:t>BASE</a:t>
            </a:r>
            <a:endParaRPr lang="en-IN" dirty="0"/>
          </a:p>
        </p:txBody>
      </p:sp>
      <p:sp>
        <p:nvSpPr>
          <p:cNvPr id="3" name="Content Placeholder 2">
            <a:extLst>
              <a:ext uri="{FF2B5EF4-FFF2-40B4-BE49-F238E27FC236}">
                <a16:creationId xmlns:a16="http://schemas.microsoft.com/office/drawing/2014/main" id="{A3DE37F3-BCEA-2718-E792-299141FDA5EB}"/>
              </a:ext>
            </a:extLst>
          </p:cNvPr>
          <p:cNvSpPr>
            <a:spLocks noGrp="1"/>
          </p:cNvSpPr>
          <p:nvPr>
            <p:ph idx="1"/>
          </p:nvPr>
        </p:nvSpPr>
        <p:spPr/>
        <p:txBody>
          <a:bodyPr>
            <a:normAutofit lnSpcReduction="10000"/>
          </a:bodyPr>
          <a:lstStyle/>
          <a:p>
            <a:pPr marL="0" indent="0">
              <a:buNone/>
            </a:pPr>
            <a:r>
              <a:rPr lang="en-US" dirty="0"/>
              <a:t>The </a:t>
            </a:r>
            <a:r>
              <a:rPr lang="en-US" b="1" dirty="0"/>
              <a:t>BASE</a:t>
            </a:r>
            <a:r>
              <a:rPr lang="en-US" dirty="0"/>
              <a:t> properties describe a model often used by NoSQL databases to provide high availability and scalability in distributed systems. Unlike ACID, BASE sacrifices strict consistency in favor of eventual consistency and operational flexibility. It stands for :</a:t>
            </a:r>
          </a:p>
          <a:p>
            <a:pPr marL="0" indent="0">
              <a:buNone/>
            </a:pPr>
            <a:r>
              <a:rPr lang="en-US" b="1" dirty="0"/>
              <a:t>BA - Basically Available</a:t>
            </a:r>
            <a:r>
              <a:rPr lang="en-US" dirty="0"/>
              <a:t>:</a:t>
            </a:r>
          </a:p>
          <a:p>
            <a:pPr marL="742950" lvl="1" indent="-285750">
              <a:buFont typeface="+mj-lt"/>
              <a:buAutoNum type="arabicPeriod"/>
            </a:pPr>
            <a:r>
              <a:rPr lang="en-US" dirty="0"/>
              <a:t>Ensures the system is always available to respond to requests, even if some of the nodes are down.</a:t>
            </a:r>
          </a:p>
          <a:p>
            <a:pPr marL="742950" lvl="1" indent="-285750">
              <a:buFont typeface="+mj-lt"/>
              <a:buAutoNum type="arabicPeriod"/>
            </a:pPr>
            <a:r>
              <a:rPr lang="en-US" dirty="0"/>
              <a:t>Prioritizes system uptime over immediate consistency, making it ideal for distributed systems.</a:t>
            </a:r>
          </a:p>
          <a:p>
            <a:pPr marL="0" indent="0">
              <a:buNone/>
            </a:pPr>
            <a:r>
              <a:rPr lang="en-US" b="1" dirty="0"/>
              <a:t>S</a:t>
            </a:r>
            <a:r>
              <a:rPr lang="en-US" dirty="0"/>
              <a:t> </a:t>
            </a:r>
            <a:r>
              <a:rPr lang="en-US" b="1" dirty="0"/>
              <a:t>-</a:t>
            </a:r>
            <a:r>
              <a:rPr lang="en-US" dirty="0"/>
              <a:t> </a:t>
            </a:r>
            <a:r>
              <a:rPr lang="en-US" b="1" dirty="0"/>
              <a:t>Soft State</a:t>
            </a:r>
            <a:r>
              <a:rPr lang="en-US" dirty="0"/>
              <a:t>:</a:t>
            </a:r>
          </a:p>
          <a:p>
            <a:pPr marL="742950" lvl="1" indent="-285750">
              <a:buFont typeface="+mj-lt"/>
              <a:buAutoNum type="arabicPeriod"/>
            </a:pPr>
            <a:r>
              <a:rPr lang="en-US" dirty="0"/>
              <a:t>The state of the system might change over time, even without new input, due to eventual consistency.</a:t>
            </a:r>
          </a:p>
          <a:p>
            <a:pPr marL="742950" lvl="1" indent="-285750">
              <a:buFont typeface="+mj-lt"/>
              <a:buAutoNum type="arabicPeriod"/>
            </a:pPr>
            <a:r>
              <a:rPr lang="en-US" dirty="0"/>
              <a:t>Data is propagated across nodes asynchronously, leading to temporary inconsistencies.</a:t>
            </a:r>
            <a:endParaRPr lang="en-US" b="1" dirty="0"/>
          </a:p>
          <a:p>
            <a:pPr marL="0" indent="0">
              <a:buNone/>
            </a:pPr>
            <a:r>
              <a:rPr lang="en-US" b="1" dirty="0"/>
              <a:t>E</a:t>
            </a:r>
            <a:r>
              <a:rPr lang="en-US" dirty="0"/>
              <a:t> </a:t>
            </a:r>
            <a:r>
              <a:rPr lang="en-US" b="1" dirty="0"/>
              <a:t>-</a:t>
            </a:r>
            <a:r>
              <a:rPr lang="en-US" dirty="0"/>
              <a:t>  </a:t>
            </a:r>
            <a:r>
              <a:rPr lang="en-US" b="1" dirty="0"/>
              <a:t>Eventually</a:t>
            </a:r>
            <a:r>
              <a:rPr lang="en-US" dirty="0"/>
              <a:t> </a:t>
            </a:r>
            <a:r>
              <a:rPr lang="en-US" b="1" dirty="0"/>
              <a:t>Consistent</a:t>
            </a:r>
            <a:r>
              <a:rPr lang="en-US" dirty="0"/>
              <a:t>:</a:t>
            </a:r>
          </a:p>
          <a:p>
            <a:pPr marL="742950" lvl="1" indent="-285750">
              <a:buFont typeface="+mj-lt"/>
              <a:buAutoNum type="arabicPeriod"/>
            </a:pPr>
            <a:r>
              <a:rPr lang="en-US" dirty="0"/>
              <a:t>Guarantees that all nodes in the system will eventually reflect the same data, ensuring consistency in the long term.</a:t>
            </a:r>
          </a:p>
          <a:p>
            <a:pPr marL="742950" lvl="1" indent="-285750">
              <a:buFont typeface="+mj-lt"/>
              <a:buAutoNum type="arabicPeriod"/>
            </a:pPr>
            <a:r>
              <a:rPr lang="en-US" dirty="0"/>
              <a:t>Best suited for applications where real-time consistency is not critical, such as social media or content delivery.</a:t>
            </a:r>
          </a:p>
        </p:txBody>
      </p:sp>
    </p:spTree>
    <p:extLst>
      <p:ext uri="{BB962C8B-B14F-4D97-AF65-F5344CB8AC3E}">
        <p14:creationId xmlns:p14="http://schemas.microsoft.com/office/powerpoint/2010/main" val="388721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F8B8B-BE90-F8DA-7E7C-1C28E698EB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FE9D1-71D4-5898-9213-1053C4671454}"/>
              </a:ext>
            </a:extLst>
          </p:cNvPr>
          <p:cNvSpPr>
            <a:spLocks noGrp="1"/>
          </p:cNvSpPr>
          <p:nvPr>
            <p:ph type="title"/>
          </p:nvPr>
        </p:nvSpPr>
        <p:spPr/>
        <p:txBody>
          <a:bodyPr>
            <a:normAutofit fontScale="90000"/>
          </a:bodyPr>
          <a:lstStyle/>
          <a:p>
            <a:pPr marL="0" marR="0" indent="0">
              <a:lnSpc>
                <a:spcPct val="115000"/>
              </a:lnSpc>
              <a:spcAft>
                <a:spcPts val="800"/>
              </a:spcAft>
              <a:buNone/>
            </a:pPr>
            <a:r>
              <a:rPr lang="en-US" sz="4800" kern="100" dirty="0">
                <a:effectLst/>
                <a:latin typeface="Garamond (Headings)"/>
                <a:ea typeface="Aptos" panose="020B0004020202020204" pitchFamily="34" charset="0"/>
                <a:cs typeface="Times New Roman" panose="02020603050405020304" pitchFamily="18" charset="0"/>
              </a:rPr>
              <a:t>When to Use MongoDB and PostgreSQL</a:t>
            </a:r>
          </a:p>
        </p:txBody>
      </p:sp>
      <p:sp>
        <p:nvSpPr>
          <p:cNvPr id="3" name="Content Placeholder 2">
            <a:extLst>
              <a:ext uri="{FF2B5EF4-FFF2-40B4-BE49-F238E27FC236}">
                <a16:creationId xmlns:a16="http://schemas.microsoft.com/office/drawing/2014/main" id="{436FDBD9-366C-138C-89BF-67499109C1E3}"/>
              </a:ext>
            </a:extLst>
          </p:cNvPr>
          <p:cNvSpPr>
            <a:spLocks noGrp="1"/>
          </p:cNvSpPr>
          <p:nvPr>
            <p:ph idx="1"/>
          </p:nvPr>
        </p:nvSpPr>
        <p:spPr/>
        <p:txBody>
          <a:bodyPr>
            <a:normAutofit/>
          </a:bodyPr>
          <a:lstStyle/>
          <a:p>
            <a:pPr marL="0" marR="0" indent="0">
              <a:lnSpc>
                <a:spcPct val="115000"/>
              </a:lnSpc>
              <a:spcAft>
                <a:spcPts val="800"/>
              </a:spcAft>
              <a:buNone/>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When to Use ACID (PostgreSQL):</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Applications that require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strong consistency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data integrity, such as: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Financial systems (e.g., banking, trading platforms).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E-commerce platforms managing inventory and orders.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Healthcare applications requiring strict compliance.</a:t>
            </a:r>
          </a:p>
          <a:p>
            <a:pPr marL="0" marR="0" indent="0">
              <a:lnSpc>
                <a:spcPct val="115000"/>
              </a:lnSpc>
              <a:spcAft>
                <a:spcPts val="800"/>
              </a:spcAft>
              <a:buNone/>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When to Use BASE (MongoDB):</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Applications that prioritize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scalability and availability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over immediate consistency, such as: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Social media platforms (e.g., likes, comments).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Real-time analytics systems.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E-commerce platforms for non-critical features (e.g., reviews, recommendations).</a:t>
            </a:r>
          </a:p>
        </p:txBody>
      </p:sp>
    </p:spTree>
    <p:extLst>
      <p:ext uri="{BB962C8B-B14F-4D97-AF65-F5344CB8AC3E}">
        <p14:creationId xmlns:p14="http://schemas.microsoft.com/office/powerpoint/2010/main" val="102573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A5D35-B001-AEDC-9B87-6B5C5B0BF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4AAF9-BDE7-5A8A-51A3-22AB97C9E4F3}"/>
              </a:ext>
            </a:extLst>
          </p:cNvPr>
          <p:cNvSpPr>
            <a:spLocks noGrp="1"/>
          </p:cNvSpPr>
          <p:nvPr>
            <p:ph type="title"/>
          </p:nvPr>
        </p:nvSpPr>
        <p:spPr/>
        <p:txBody>
          <a:bodyPr>
            <a:normAutofit fontScale="90000"/>
          </a:bodyPr>
          <a:lstStyle/>
          <a:p>
            <a:pPr marL="0" marR="0" indent="0">
              <a:lnSpc>
                <a:spcPct val="115000"/>
              </a:lnSpc>
              <a:spcAft>
                <a:spcPts val="800"/>
              </a:spcAft>
              <a:buNone/>
            </a:pPr>
            <a:r>
              <a:rPr lang="en-US" sz="4800" kern="100" dirty="0">
                <a:effectLst/>
                <a:latin typeface="Garamond (Headings)"/>
                <a:ea typeface="Aptos" panose="020B0004020202020204" pitchFamily="34" charset="0"/>
                <a:cs typeface="Times New Roman" panose="02020603050405020304" pitchFamily="18" charset="0"/>
              </a:rPr>
              <a:t>When to Use MongoDB and PostgreSQL</a:t>
            </a:r>
          </a:p>
        </p:txBody>
      </p:sp>
      <p:sp>
        <p:nvSpPr>
          <p:cNvPr id="3" name="Content Placeholder 2">
            <a:extLst>
              <a:ext uri="{FF2B5EF4-FFF2-40B4-BE49-F238E27FC236}">
                <a16:creationId xmlns:a16="http://schemas.microsoft.com/office/drawing/2014/main" id="{214AD0A8-BC75-FB2C-DAAF-1DFA5D8DB7AC}"/>
              </a:ext>
            </a:extLst>
          </p:cNvPr>
          <p:cNvSpPr>
            <a:spLocks noGrp="1"/>
          </p:cNvSpPr>
          <p:nvPr>
            <p:ph idx="1"/>
          </p:nvPr>
        </p:nvSpPr>
        <p:spPr/>
        <p:txBody>
          <a:bodyPr>
            <a:norm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MongoDB</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Best for non-relational, schema-less data with fewer cross-references (e.g., customer reviews, logs, real-time analytics).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PostgreSQL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Best for structured, highly relational data requiring frequent JOINs or aggregations (e.g., orders, customers, payments).</a:t>
            </a:r>
          </a:p>
        </p:txBody>
      </p:sp>
    </p:spTree>
    <p:extLst>
      <p:ext uri="{BB962C8B-B14F-4D97-AF65-F5344CB8AC3E}">
        <p14:creationId xmlns:p14="http://schemas.microsoft.com/office/powerpoint/2010/main" val="138114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7F5B-10D8-BC0E-6EA4-55E3666E0B0F}"/>
              </a:ext>
            </a:extLst>
          </p:cNvPr>
          <p:cNvSpPr>
            <a:spLocks noGrp="1"/>
          </p:cNvSpPr>
          <p:nvPr>
            <p:ph type="title"/>
          </p:nvPr>
        </p:nvSpPr>
        <p:spPr/>
        <p:txBody>
          <a:bodyPr/>
          <a:lstStyle/>
          <a:p>
            <a:r>
              <a:rPr lang="en-US" dirty="0"/>
              <a:t>Why Denormalization</a:t>
            </a:r>
            <a:endParaRPr lang="en-IN" dirty="0"/>
          </a:p>
        </p:txBody>
      </p:sp>
      <p:sp>
        <p:nvSpPr>
          <p:cNvPr id="3" name="Content Placeholder 2">
            <a:extLst>
              <a:ext uri="{FF2B5EF4-FFF2-40B4-BE49-F238E27FC236}">
                <a16:creationId xmlns:a16="http://schemas.microsoft.com/office/drawing/2014/main" id="{ABD57DF9-2677-8D22-2E3E-B97CBCC2C0A6}"/>
              </a:ext>
            </a:extLst>
          </p:cNvPr>
          <p:cNvSpPr>
            <a:spLocks noGrp="1"/>
          </p:cNvSpPr>
          <p:nvPr>
            <p:ph idx="1"/>
          </p:nvPr>
        </p:nvSpPr>
        <p:spPr/>
        <p:txBody>
          <a:bodyPr>
            <a:normAutofit fontScale="77500" lnSpcReduction="20000"/>
          </a:bodyPr>
          <a:lstStyle/>
          <a:p>
            <a:pPr marL="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Lookup Performance in MongoDB</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No Native JOIN Support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MongoDB doesn't natively support JOINs the way relational databases like PostgreSQL do. The $lookup operator emulates JOINs by matching documents from one collection with another, which can be computationally expensive.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Inefficient for Large Datasets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$lookup operator requires scanning documents across both collections to find matches. With millions of rows, this becomes time-intensive, especially if indexes are not properly defined.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Data Model Design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If your data in MongoDB is spread across multiple collections (normalized), performing lookups becomes slow. MongoDB is optimized for a denormalized (embedded) data model.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No Query Optimizer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MongoDB lacks a robust query planner and optimizer compared to PostgreSQL. This means query execution may not be as efficient for complex lookups.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428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EAF10-6110-3211-9C7C-0838E3184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1EE8D-CF1E-43E1-A54D-07D35EF64DE0}"/>
              </a:ext>
            </a:extLst>
          </p:cNvPr>
          <p:cNvSpPr>
            <a:spLocks noGrp="1"/>
          </p:cNvSpPr>
          <p:nvPr>
            <p:ph type="title"/>
          </p:nvPr>
        </p:nvSpPr>
        <p:spPr>
          <a:xfrm>
            <a:off x="919514" y="108683"/>
            <a:ext cx="10058400" cy="1371600"/>
          </a:xfrm>
        </p:spPr>
        <p:txBody>
          <a:bodyPr/>
          <a:lstStyle/>
          <a:p>
            <a:r>
              <a:rPr lang="en-US" dirty="0"/>
              <a:t>Why Denormalization</a:t>
            </a:r>
            <a:endParaRPr lang="en-IN" dirty="0"/>
          </a:p>
        </p:txBody>
      </p:sp>
      <p:sp>
        <p:nvSpPr>
          <p:cNvPr id="4" name="TextBox 3">
            <a:extLst>
              <a:ext uri="{FF2B5EF4-FFF2-40B4-BE49-F238E27FC236}">
                <a16:creationId xmlns:a16="http://schemas.microsoft.com/office/drawing/2014/main" id="{4BDEDB12-10B9-15A3-E550-803F16B0F8F3}"/>
              </a:ext>
            </a:extLst>
          </p:cNvPr>
          <p:cNvSpPr txBox="1"/>
          <p:nvPr/>
        </p:nvSpPr>
        <p:spPr>
          <a:xfrm>
            <a:off x="532888" y="1425541"/>
            <a:ext cx="11126223" cy="5098832"/>
          </a:xfrm>
          <a:prstGeom prst="rect">
            <a:avLst/>
          </a:prstGeom>
          <a:noFill/>
        </p:spPr>
        <p:txBody>
          <a:bodyPr wrap="square" rtlCol="0">
            <a:spAutoFit/>
          </a:bodyPr>
          <a:lstStyle/>
          <a:p>
            <a:pPr marL="0" marR="0">
              <a:lnSpc>
                <a:spcPct val="115000"/>
              </a:lnSpc>
              <a:spcAft>
                <a:spcPts val="800"/>
              </a:spcAft>
            </a:pP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db.order_items.aggregate</a:t>
            </a:r>
            <a:r>
              <a:rPr lang="en-US" sz="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$lookup: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from: "sellers",</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localField</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seller_id</a:t>
            </a:r>
            <a:r>
              <a:rPr lang="en-US" sz="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foreignField</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seller_id</a:t>
            </a:r>
            <a:r>
              <a:rPr lang="en-US" sz="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seller_details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 $unwind: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seller_details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$group: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_id: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seller_id</a:t>
            </a:r>
            <a:r>
              <a:rPr lang="en-US" sz="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total_revenue</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 $sum: "$price"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seller_city</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 $first: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seller_details.seller_city</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 $sort: {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total_revenue</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-1 }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 $limit: 5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]).explain('</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executionStats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sz="800" dirty="0"/>
          </a:p>
        </p:txBody>
      </p:sp>
      <p:pic>
        <p:nvPicPr>
          <p:cNvPr id="6" name="Picture 5" descr="A screenshot of a computer program&#10;&#10;Description automatically generated">
            <a:extLst>
              <a:ext uri="{FF2B5EF4-FFF2-40B4-BE49-F238E27FC236}">
                <a16:creationId xmlns:a16="http://schemas.microsoft.com/office/drawing/2014/main" id="{063BD7BE-1E1A-4282-6F82-D67CD1BA0F21}"/>
              </a:ext>
            </a:extLst>
          </p:cNvPr>
          <p:cNvPicPr>
            <a:picLocks noChangeAspect="1"/>
          </p:cNvPicPr>
          <p:nvPr/>
        </p:nvPicPr>
        <p:blipFill>
          <a:blip r:embed="rId2"/>
          <a:srcRect t="1122"/>
          <a:stretch/>
        </p:blipFill>
        <p:spPr>
          <a:xfrm>
            <a:off x="7180208" y="469227"/>
            <a:ext cx="3551770" cy="5813574"/>
          </a:xfrm>
          <a:prstGeom prst="rect">
            <a:avLst/>
          </a:prstGeom>
        </p:spPr>
      </p:pic>
    </p:spTree>
    <p:extLst>
      <p:ext uri="{BB962C8B-B14F-4D97-AF65-F5344CB8AC3E}">
        <p14:creationId xmlns:p14="http://schemas.microsoft.com/office/powerpoint/2010/main" val="41641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CAA32-D5B5-6675-7C0F-2C2E408829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5D22F5-AF93-E809-0BEC-F71AAEABFB93}"/>
              </a:ext>
            </a:extLst>
          </p:cNvPr>
          <p:cNvSpPr>
            <a:spLocks noGrp="1"/>
          </p:cNvSpPr>
          <p:nvPr>
            <p:ph type="title"/>
          </p:nvPr>
        </p:nvSpPr>
        <p:spPr>
          <a:xfrm>
            <a:off x="919514" y="108683"/>
            <a:ext cx="10058400" cy="1371600"/>
          </a:xfrm>
        </p:spPr>
        <p:txBody>
          <a:bodyPr/>
          <a:lstStyle/>
          <a:p>
            <a:r>
              <a:rPr lang="en-US" dirty="0"/>
              <a:t>Why Denormalization</a:t>
            </a:r>
            <a:endParaRPr lang="en-IN" dirty="0"/>
          </a:p>
        </p:txBody>
      </p:sp>
      <p:sp>
        <p:nvSpPr>
          <p:cNvPr id="4" name="TextBox 3">
            <a:extLst>
              <a:ext uri="{FF2B5EF4-FFF2-40B4-BE49-F238E27FC236}">
                <a16:creationId xmlns:a16="http://schemas.microsoft.com/office/drawing/2014/main" id="{226B0142-BDB4-4018-9E87-722CCD82C6BB}"/>
              </a:ext>
            </a:extLst>
          </p:cNvPr>
          <p:cNvSpPr txBox="1"/>
          <p:nvPr/>
        </p:nvSpPr>
        <p:spPr>
          <a:xfrm>
            <a:off x="532888" y="1425541"/>
            <a:ext cx="11126223" cy="3645293"/>
          </a:xfrm>
          <a:prstGeom prst="rect">
            <a:avLst/>
          </a:prstGeom>
          <a:noFill/>
        </p:spPr>
        <p:txBody>
          <a:bodyPr wrap="square" rtlCol="0">
            <a:spAutoFit/>
          </a:bodyPr>
          <a:lstStyle/>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SELECT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oi.seller_id</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SUM(</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oi.price</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total_revenue</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s.seller_city</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FROM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order_items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oi</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JOIN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sellers s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ON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oi.seller_id</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s.seller_id</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GROUP BY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oi.seller_id</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s.seller_city</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ORDER BY </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total_revenue</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DESC</a:t>
            </a:r>
          </a:p>
          <a:p>
            <a:pPr marL="0" marR="0">
              <a:lnSpc>
                <a:spcPct val="115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LIMIT 5;</a:t>
            </a:r>
          </a:p>
        </p:txBody>
      </p:sp>
      <p:pic>
        <p:nvPicPr>
          <p:cNvPr id="6" name="Picture 5">
            <a:extLst>
              <a:ext uri="{FF2B5EF4-FFF2-40B4-BE49-F238E27FC236}">
                <a16:creationId xmlns:a16="http://schemas.microsoft.com/office/drawing/2014/main" id="{CA587D0E-57FF-DEF2-B712-70540B0E6356}"/>
              </a:ext>
            </a:extLst>
          </p:cNvPr>
          <p:cNvPicPr>
            <a:picLocks noChangeAspect="1"/>
          </p:cNvPicPr>
          <p:nvPr/>
        </p:nvPicPr>
        <p:blipFill>
          <a:blip r:embed="rId2"/>
          <a:stretch>
            <a:fillRect/>
          </a:stretch>
        </p:blipFill>
        <p:spPr>
          <a:xfrm>
            <a:off x="6706964" y="507829"/>
            <a:ext cx="4877183" cy="5842341"/>
          </a:xfrm>
          <a:prstGeom prst="rect">
            <a:avLst/>
          </a:prstGeom>
        </p:spPr>
      </p:pic>
    </p:spTree>
    <p:extLst>
      <p:ext uri="{BB962C8B-B14F-4D97-AF65-F5344CB8AC3E}">
        <p14:creationId xmlns:p14="http://schemas.microsoft.com/office/powerpoint/2010/main" val="1385009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9846</TotalTime>
  <Words>2334</Words>
  <Application>Microsoft Office PowerPoint</Application>
  <PresentationFormat>Widescreen</PresentationFormat>
  <Paragraphs>254</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Aptos</vt:lpstr>
      <vt:lpstr>Arial</vt:lpstr>
      <vt:lpstr>Cambria</vt:lpstr>
      <vt:lpstr>Courier New</vt:lpstr>
      <vt:lpstr>Garamond</vt:lpstr>
      <vt:lpstr>Garamond (Headings)</vt:lpstr>
      <vt:lpstr>Symbol</vt:lpstr>
      <vt:lpstr>SavonVTI</vt:lpstr>
      <vt:lpstr>ACID vs. BASE Properties Testing Using Ecommerce Platform Analysis </vt:lpstr>
      <vt:lpstr>Introduction - ACID vs. BASE Properties Testing Using E-commerce Platform Analysis</vt:lpstr>
      <vt:lpstr>ACID</vt:lpstr>
      <vt:lpstr>BASE</vt:lpstr>
      <vt:lpstr>When to Use MongoDB and PostgreSQL</vt:lpstr>
      <vt:lpstr>When to Use MongoDB and PostgreSQL</vt:lpstr>
      <vt:lpstr>Why Denormalization</vt:lpstr>
      <vt:lpstr>Why Denormalization</vt:lpstr>
      <vt:lpstr>Why Denormalization</vt:lpstr>
      <vt:lpstr>Why Denormalization</vt:lpstr>
      <vt:lpstr>MEME OF THE DAY</vt:lpstr>
      <vt:lpstr>Performance</vt:lpstr>
      <vt:lpstr>Winner</vt:lpstr>
      <vt:lpstr>Scalability</vt:lpstr>
      <vt:lpstr>Winner: </vt:lpstr>
      <vt:lpstr>Winner:  MongoDB for schema flexibility and handling diverse data formats. </vt:lpstr>
      <vt:lpstr>Complexity</vt:lpstr>
      <vt:lpstr>Functionality</vt:lpstr>
      <vt:lpstr>Analyze the total number of products sold by sellers and calculate the percentage of their products returned by customers. </vt:lpstr>
      <vt:lpstr>PowerPoint Presentation</vt:lpstr>
      <vt:lpstr>Adjust pricing for products based on sales performance by region.</vt:lpstr>
      <vt:lpstr>PowerPoint Presentation</vt:lpstr>
      <vt:lpstr> Payment Success Rate (Postgre)</vt:lpstr>
      <vt:lpstr> Payment Success Rate (MongoDB)</vt:lpstr>
      <vt:lpstr>Review Sentiment Analysis (Postgre)</vt:lpstr>
      <vt:lpstr>PowerPoint Presentation</vt:lpstr>
      <vt:lpstr>Review Sentiment Analysis (MongoDB)</vt:lpstr>
      <vt:lpstr>Order Processing (Postgre) </vt:lpstr>
      <vt:lpstr>PowerPoint Presentation</vt:lpstr>
      <vt:lpstr>Order Processing (MongoDB)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Devarsh Patel</dc:creator>
  <cp:lastModifiedBy>VRAJ PATEL</cp:lastModifiedBy>
  <cp:revision>23</cp:revision>
  <dcterms:created xsi:type="dcterms:W3CDTF">2024-11-26T17:22:52Z</dcterms:created>
  <dcterms:modified xsi:type="dcterms:W3CDTF">2024-12-06T00:38:03Z</dcterms:modified>
</cp:coreProperties>
</file>