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03F28-5D68-4C36-B313-3577AB0C75F2}" v="288" dt="2025-04-30T00:54:22.3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9" d="100"/>
          <a:sy n="89" d="100"/>
        </p:scale>
        <p:origin x="1152" y="5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4/30/2025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293338"/>
            <a:ext cx="9144000" cy="3274592"/>
          </a:xfrm>
        </p:spPr>
        <p:txBody>
          <a:bodyPr anchor="ctr">
            <a:normAutofit/>
          </a:bodyPr>
          <a:lstStyle/>
          <a:p>
            <a:r>
              <a:rPr lang="en-US" sz="6100">
                <a:ea typeface="+mj-lt"/>
                <a:cs typeface="+mj-lt"/>
              </a:rPr>
              <a:t>Cloud-Based Distributed Weather Forecasting System Using Real-Time Data</a:t>
            </a:r>
          </a:p>
        </p:txBody>
      </p:sp>
      <p:sp>
        <p:nvSpPr>
          <p:cNvPr id="3" name="Subtitle 2"/>
          <p:cNvSpPr>
            <a:spLocks noGrp="1"/>
          </p:cNvSpPr>
          <p:nvPr>
            <p:ph type="subTitle" idx="1"/>
          </p:nvPr>
        </p:nvSpPr>
        <p:spPr>
          <a:xfrm>
            <a:off x="1524000" y="5514052"/>
            <a:ext cx="9144000" cy="651910"/>
          </a:xfrm>
        </p:spPr>
        <p:txBody>
          <a:bodyPr vert="horz" lIns="91440" tIns="45720" rIns="91440" bIns="45720" rtlCol="0" anchor="ctr">
            <a:normAutofit/>
          </a:bodyPr>
          <a:lstStyle/>
          <a:p>
            <a:r>
              <a:rPr lang="en-US" sz="1500"/>
              <a:t>By:</a:t>
            </a:r>
          </a:p>
          <a:p>
            <a:r>
              <a:rPr lang="en-US" sz="1500"/>
              <a:t>Samir Sanyal, Vraj Parekh, Rajat Sawant and Dev Patel  </a:t>
            </a:r>
          </a:p>
        </p:txBody>
      </p:sp>
      <p:cxnSp>
        <p:nvCxnSpPr>
          <p:cNvPr id="48" name="Straight Connector 47">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BB78C9-728F-62BC-5606-E5DA7436E59F}"/>
              </a:ext>
            </a:extLst>
          </p:cNvPr>
          <p:cNvSpPr>
            <a:spLocks noGrp="1"/>
          </p:cNvSpPr>
          <p:nvPr>
            <p:ph type="title"/>
          </p:nvPr>
        </p:nvSpPr>
        <p:spPr>
          <a:xfrm>
            <a:off x="808638" y="386930"/>
            <a:ext cx="9236700" cy="1188950"/>
          </a:xfrm>
        </p:spPr>
        <p:txBody>
          <a:bodyPr anchor="b">
            <a:normAutofit/>
          </a:bodyPr>
          <a:lstStyle/>
          <a:p>
            <a:r>
              <a:rPr lang="en-US" sz="5400"/>
              <a:t>Conclusion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23B3F1-7B42-8BC3-169D-5B213D101F80}"/>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a:ea typeface="+mn-lt"/>
                <a:cs typeface="+mn-lt"/>
              </a:rPr>
              <a:t>We have successfully implemented the real-time data pipeline from NOAA to Kinesis, Lambda, and S3, and have created a cleaned and structured dataset ready for machine learning. The cost alerting system is operational, and our LSTM model has been trained and deployed to S3.</a:t>
            </a:r>
            <a:endParaRPr lang="en-US" sz="2400"/>
          </a:p>
        </p:txBody>
      </p:sp>
    </p:spTree>
    <p:extLst>
      <p:ext uri="{BB962C8B-B14F-4D97-AF65-F5344CB8AC3E}">
        <p14:creationId xmlns:p14="http://schemas.microsoft.com/office/powerpoint/2010/main" val="3454165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6F46FE-7346-CCF6-03E2-FA6430C90D94}"/>
              </a:ext>
            </a:extLst>
          </p:cNvPr>
          <p:cNvSpPr>
            <a:spLocks noGrp="1"/>
          </p:cNvSpPr>
          <p:nvPr>
            <p:ph type="title"/>
          </p:nvPr>
        </p:nvSpPr>
        <p:spPr>
          <a:xfrm>
            <a:off x="793662" y="386930"/>
            <a:ext cx="10066122" cy="1298448"/>
          </a:xfrm>
        </p:spPr>
        <p:txBody>
          <a:bodyPr anchor="b">
            <a:normAutofit/>
          </a:bodyPr>
          <a:lstStyle/>
          <a:p>
            <a:r>
              <a:rPr lang="en-US" sz="4800"/>
              <a:t>Introduction</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C12807-13A3-BC1C-69AE-7AD192B30A12}"/>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en-US" sz="1100">
                <a:ea typeface="+mn-lt"/>
                <a:cs typeface="+mn-lt"/>
              </a:rPr>
              <a:t>The goal of our project is to develop a scalable, real-time weather forecasting system that leverages cloud-based data ingestion, cleaning, machine learning, and alerting. </a:t>
            </a:r>
          </a:p>
          <a:p>
            <a:r>
              <a:rPr lang="en-US" sz="1100">
                <a:ea typeface="+mn-lt"/>
                <a:cs typeface="+mn-lt"/>
              </a:rPr>
              <a:t>Traditional batch-based forecasting systems, such as NOAA’s GFS, often suffer from high latency and limited scalability, especially during periods of extreme weather when timely data is most critical. </a:t>
            </a:r>
          </a:p>
          <a:p>
            <a:r>
              <a:rPr lang="en-US" sz="1100">
                <a:ea typeface="+mn-lt"/>
                <a:cs typeface="+mn-lt"/>
              </a:rPr>
              <a:t>Our system is designed to reduce forecast latency to under five minutes and to handle large spikes in data volume, providing more responsive and accurate forecasts.</a:t>
            </a:r>
            <a:endParaRPr lang="en-US" sz="1100"/>
          </a:p>
          <a:p>
            <a:r>
              <a:rPr lang="en-US" sz="1100">
                <a:ea typeface="+mn-lt"/>
                <a:cs typeface="+mn-lt"/>
              </a:rPr>
              <a:t>Our codebase includes scripts for downloading data from S3, preprocessing and scaling features, and defining a custom PyTorch dataset for sequence-to-sequence prediction.</a:t>
            </a:r>
          </a:p>
          <a:p>
            <a:r>
              <a:rPr lang="en-US" sz="1100">
                <a:ea typeface="+mn-lt"/>
                <a:cs typeface="+mn-lt"/>
              </a:rPr>
              <a:t> The LSTM model is implemented as an encoder-decoder architecture, and the training loop uses the Adam optimizer and mean squared error loss. After training, the model is saved and uploaded to S3 for deployment. </a:t>
            </a:r>
          </a:p>
          <a:p>
            <a:endParaRPr lang="en-US" sz="1100"/>
          </a:p>
        </p:txBody>
      </p:sp>
      <p:pic>
        <p:nvPicPr>
          <p:cNvPr id="4" name="Picture 3" descr="A diagram of software development&#10;&#10;AI-generated content may be incorrect.">
            <a:extLst>
              <a:ext uri="{FF2B5EF4-FFF2-40B4-BE49-F238E27FC236}">
                <a16:creationId xmlns:a16="http://schemas.microsoft.com/office/drawing/2014/main" id="{BB8BBDE7-594F-087A-4BEA-0C7A22D849A5}"/>
              </a:ext>
            </a:extLst>
          </p:cNvPr>
          <p:cNvPicPr>
            <a:picLocks noChangeAspect="1"/>
          </p:cNvPicPr>
          <p:nvPr/>
        </p:nvPicPr>
        <p:blipFill>
          <a:blip r:embed="rId2"/>
          <a:stretch>
            <a:fillRect/>
          </a:stretch>
        </p:blipFill>
        <p:spPr>
          <a:xfrm>
            <a:off x="5911532" y="2622472"/>
            <a:ext cx="5150277" cy="3437809"/>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92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0A8A47-C976-C221-717B-44602BE237CC}"/>
              </a:ext>
            </a:extLst>
          </p:cNvPr>
          <p:cNvSpPr>
            <a:spLocks noGrp="1"/>
          </p:cNvSpPr>
          <p:nvPr>
            <p:ph type="title"/>
          </p:nvPr>
        </p:nvSpPr>
        <p:spPr>
          <a:xfrm>
            <a:off x="808638" y="386930"/>
            <a:ext cx="9236700" cy="1188950"/>
          </a:xfrm>
        </p:spPr>
        <p:txBody>
          <a:bodyPr anchor="b">
            <a:normAutofit/>
          </a:bodyPr>
          <a:lstStyle/>
          <a:p>
            <a:r>
              <a:rPr lang="en-US" sz="5400"/>
              <a:t>Team &amp; Roles</a:t>
            </a:r>
          </a:p>
          <a:p>
            <a:endParaRPr lang="en-US" sz="5400"/>
          </a:p>
        </p:txBody>
      </p:sp>
      <p:grpSp>
        <p:nvGrpSpPr>
          <p:cNvPr id="14" name="Group 1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5" name="Rectangle 1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6">
            <a:extLst>
              <a:ext uri="{FF2B5EF4-FFF2-40B4-BE49-F238E27FC236}">
                <a16:creationId xmlns:a16="http://schemas.microsoft.com/office/drawing/2014/main" id="{B27071CF-A023-9E3C-CC25-C46F2456BC4D}"/>
              </a:ext>
            </a:extLst>
          </p:cNvPr>
          <p:cNvGraphicFramePr>
            <a:graphicFrameLocks noGrp="1"/>
          </p:cNvGraphicFramePr>
          <p:nvPr>
            <p:ph idx="1"/>
            <p:extLst>
              <p:ext uri="{D42A27DB-BD31-4B8C-83A1-F6EECF244321}">
                <p14:modId xmlns:p14="http://schemas.microsoft.com/office/powerpoint/2010/main" val="2433964717"/>
              </p:ext>
            </p:extLst>
          </p:nvPr>
        </p:nvGraphicFramePr>
        <p:xfrm>
          <a:off x="965971" y="2598710"/>
          <a:ext cx="9758059" cy="3438145"/>
        </p:xfrm>
        <a:graphic>
          <a:graphicData uri="http://schemas.openxmlformats.org/drawingml/2006/table">
            <a:tbl>
              <a:tblPr firstRow="1" bandRow="1">
                <a:tableStyleId>{5C22544A-7EE6-4342-B048-85BDC9FD1C3A}</a:tableStyleId>
              </a:tblPr>
              <a:tblGrid>
                <a:gridCol w="2929509">
                  <a:extLst>
                    <a:ext uri="{9D8B030D-6E8A-4147-A177-3AD203B41FA5}">
                      <a16:colId xmlns:a16="http://schemas.microsoft.com/office/drawing/2014/main" val="1455457482"/>
                    </a:ext>
                  </a:extLst>
                </a:gridCol>
                <a:gridCol w="6828550">
                  <a:extLst>
                    <a:ext uri="{9D8B030D-6E8A-4147-A177-3AD203B41FA5}">
                      <a16:colId xmlns:a16="http://schemas.microsoft.com/office/drawing/2014/main" val="1976908881"/>
                    </a:ext>
                  </a:extLst>
                </a:gridCol>
              </a:tblGrid>
              <a:tr h="444937">
                <a:tc>
                  <a:txBody>
                    <a:bodyPr/>
                    <a:lstStyle/>
                    <a:p>
                      <a:pPr lvl="0">
                        <a:buNone/>
                      </a:pPr>
                      <a:r>
                        <a:rPr lang="en-US" sz="2000" b="0" i="0" u="none" strike="noStrike" noProof="0">
                          <a:latin typeface="Aptos"/>
                        </a:rPr>
                        <a:t>Name</a:t>
                      </a:r>
                      <a:endParaRPr lang="en-US" sz="2000"/>
                    </a:p>
                  </a:txBody>
                  <a:tcPr marL="101122" marR="101122" marT="50561" marB="50561"/>
                </a:tc>
                <a:tc>
                  <a:txBody>
                    <a:bodyPr/>
                    <a:lstStyle/>
                    <a:p>
                      <a:pPr lvl="0">
                        <a:buNone/>
                      </a:pPr>
                      <a:r>
                        <a:rPr lang="en-US" sz="2000" b="0" i="0" u="none" strike="noStrike" noProof="0">
                          <a:latin typeface="Aptos"/>
                        </a:rPr>
                        <a:t>Role</a:t>
                      </a:r>
                      <a:endParaRPr lang="en-US" sz="2000"/>
                    </a:p>
                  </a:txBody>
                  <a:tcPr marL="101122" marR="101122" marT="50561" marB="50561"/>
                </a:tc>
                <a:extLst>
                  <a:ext uri="{0D108BD9-81ED-4DB2-BD59-A6C34878D82A}">
                    <a16:rowId xmlns:a16="http://schemas.microsoft.com/office/drawing/2014/main" val="3919232268"/>
                  </a:ext>
                </a:extLst>
              </a:tr>
              <a:tr h="748302">
                <a:tc>
                  <a:txBody>
                    <a:bodyPr/>
                    <a:lstStyle/>
                    <a:p>
                      <a:pPr lvl="0" algn="l">
                        <a:lnSpc>
                          <a:spcPct val="100000"/>
                        </a:lnSpc>
                        <a:spcBef>
                          <a:spcPts val="0"/>
                        </a:spcBef>
                        <a:spcAft>
                          <a:spcPts val="0"/>
                        </a:spcAft>
                        <a:buNone/>
                      </a:pPr>
                      <a:r>
                        <a:rPr lang="en-US" sz="2000" b="0" i="0" u="none" strike="noStrike" noProof="0">
                          <a:latin typeface="Aptos"/>
                        </a:rPr>
                        <a:t>Samir Sanyal </a:t>
                      </a:r>
                      <a:endParaRPr lang="en-US" sz="2000"/>
                    </a:p>
                    <a:p>
                      <a:pPr lvl="0">
                        <a:buNone/>
                      </a:pPr>
                      <a:endParaRPr lang="en-US" sz="2000"/>
                    </a:p>
                  </a:txBody>
                  <a:tcPr marL="101122" marR="101122" marT="50561" marB="50561"/>
                </a:tc>
                <a:tc>
                  <a:txBody>
                    <a:bodyPr/>
                    <a:lstStyle/>
                    <a:p>
                      <a:pPr lvl="0" algn="l">
                        <a:lnSpc>
                          <a:spcPct val="100000"/>
                        </a:lnSpc>
                        <a:spcBef>
                          <a:spcPts val="0"/>
                        </a:spcBef>
                        <a:spcAft>
                          <a:spcPts val="0"/>
                        </a:spcAft>
                        <a:buNone/>
                      </a:pPr>
                      <a:r>
                        <a:rPr lang="en-US" sz="2000" b="0" i="0" u="none" strike="noStrike" noProof="0">
                          <a:latin typeface="Aptos"/>
                        </a:rPr>
                        <a:t>AWS Infrastructure &amp; Data Ingestion</a:t>
                      </a:r>
                      <a:endParaRPr lang="en-US" sz="2000"/>
                    </a:p>
                    <a:p>
                      <a:pPr lvl="0">
                        <a:buNone/>
                      </a:pPr>
                      <a:endParaRPr lang="en-US" sz="2000"/>
                    </a:p>
                  </a:txBody>
                  <a:tcPr marL="101122" marR="101122" marT="50561" marB="50561"/>
                </a:tc>
                <a:extLst>
                  <a:ext uri="{0D108BD9-81ED-4DB2-BD59-A6C34878D82A}">
                    <a16:rowId xmlns:a16="http://schemas.microsoft.com/office/drawing/2014/main" val="2704755388"/>
                  </a:ext>
                </a:extLst>
              </a:tr>
              <a:tr h="748302">
                <a:tc>
                  <a:txBody>
                    <a:bodyPr/>
                    <a:lstStyle/>
                    <a:p>
                      <a:pPr lvl="0" algn="l">
                        <a:lnSpc>
                          <a:spcPct val="100000"/>
                        </a:lnSpc>
                        <a:spcBef>
                          <a:spcPts val="0"/>
                        </a:spcBef>
                        <a:spcAft>
                          <a:spcPts val="0"/>
                        </a:spcAft>
                        <a:buNone/>
                      </a:pPr>
                      <a:r>
                        <a:rPr lang="en-US" sz="2000" b="0" i="0" u="none" strike="noStrike" noProof="0">
                          <a:latin typeface="Aptos"/>
                        </a:rPr>
                        <a:t>Vraj Parekh </a:t>
                      </a:r>
                      <a:endParaRPr lang="en-US" sz="2000"/>
                    </a:p>
                    <a:p>
                      <a:pPr lvl="0">
                        <a:buNone/>
                      </a:pPr>
                      <a:endParaRPr lang="en-US" sz="2000"/>
                    </a:p>
                  </a:txBody>
                  <a:tcPr marL="101122" marR="101122" marT="50561" marB="50561"/>
                </a:tc>
                <a:tc>
                  <a:txBody>
                    <a:bodyPr/>
                    <a:lstStyle/>
                    <a:p>
                      <a:pPr lvl="0" algn="l">
                        <a:lnSpc>
                          <a:spcPct val="100000"/>
                        </a:lnSpc>
                        <a:spcBef>
                          <a:spcPts val="0"/>
                        </a:spcBef>
                        <a:spcAft>
                          <a:spcPts val="0"/>
                        </a:spcAft>
                        <a:buNone/>
                      </a:pPr>
                      <a:r>
                        <a:rPr lang="en-US" sz="2000" b="0" i="0" u="none" strike="noStrike" noProof="0">
                          <a:latin typeface="Aptos"/>
                        </a:rPr>
                        <a:t>Lambda &amp; S3 Integration</a:t>
                      </a:r>
                      <a:endParaRPr lang="en-US" sz="2000"/>
                    </a:p>
                    <a:p>
                      <a:pPr lvl="0">
                        <a:buNone/>
                      </a:pPr>
                      <a:endParaRPr lang="en-US" sz="2000"/>
                    </a:p>
                  </a:txBody>
                  <a:tcPr marL="101122" marR="101122" marT="50561" marB="50561"/>
                </a:tc>
                <a:extLst>
                  <a:ext uri="{0D108BD9-81ED-4DB2-BD59-A6C34878D82A}">
                    <a16:rowId xmlns:a16="http://schemas.microsoft.com/office/drawing/2014/main" val="1244362029"/>
                  </a:ext>
                </a:extLst>
              </a:tr>
              <a:tr h="748302">
                <a:tc>
                  <a:txBody>
                    <a:bodyPr/>
                    <a:lstStyle/>
                    <a:p>
                      <a:pPr lvl="0" algn="l">
                        <a:lnSpc>
                          <a:spcPct val="100000"/>
                        </a:lnSpc>
                        <a:spcBef>
                          <a:spcPts val="0"/>
                        </a:spcBef>
                        <a:spcAft>
                          <a:spcPts val="0"/>
                        </a:spcAft>
                        <a:buNone/>
                      </a:pPr>
                      <a:r>
                        <a:rPr lang="en-US" sz="2000" b="0" i="0" u="none" strike="noStrike" noProof="0">
                          <a:latin typeface="Aptos"/>
                        </a:rPr>
                        <a:t>Rajat Sawant </a:t>
                      </a:r>
                      <a:endParaRPr lang="en-US" sz="2000"/>
                    </a:p>
                    <a:p>
                      <a:pPr lvl="0">
                        <a:buNone/>
                      </a:pPr>
                      <a:endParaRPr lang="en-US" sz="2000"/>
                    </a:p>
                  </a:txBody>
                  <a:tcPr marL="101122" marR="101122" marT="50561" marB="50561"/>
                </a:tc>
                <a:tc>
                  <a:txBody>
                    <a:bodyPr/>
                    <a:lstStyle/>
                    <a:p>
                      <a:pPr lvl="0" algn="l">
                        <a:lnSpc>
                          <a:spcPct val="100000"/>
                        </a:lnSpc>
                        <a:spcBef>
                          <a:spcPts val="0"/>
                        </a:spcBef>
                        <a:spcAft>
                          <a:spcPts val="0"/>
                        </a:spcAft>
                        <a:buNone/>
                      </a:pPr>
                      <a:r>
                        <a:rPr lang="en-US" sz="2000" b="0" i="0" u="none" strike="noStrike" noProof="0">
                          <a:latin typeface="Aptos"/>
                        </a:rPr>
                        <a:t>Dataset Cleaning &amp; Storage</a:t>
                      </a:r>
                      <a:endParaRPr lang="en-US" sz="2000"/>
                    </a:p>
                    <a:p>
                      <a:pPr lvl="0">
                        <a:buNone/>
                      </a:pPr>
                      <a:endParaRPr lang="en-US" sz="2000"/>
                    </a:p>
                  </a:txBody>
                  <a:tcPr marL="101122" marR="101122" marT="50561" marB="50561"/>
                </a:tc>
                <a:extLst>
                  <a:ext uri="{0D108BD9-81ED-4DB2-BD59-A6C34878D82A}">
                    <a16:rowId xmlns:a16="http://schemas.microsoft.com/office/drawing/2014/main" val="2631046593"/>
                  </a:ext>
                </a:extLst>
              </a:tr>
              <a:tr h="748302">
                <a:tc>
                  <a:txBody>
                    <a:bodyPr/>
                    <a:lstStyle/>
                    <a:p>
                      <a:pPr lvl="0" algn="l">
                        <a:lnSpc>
                          <a:spcPct val="100000"/>
                        </a:lnSpc>
                        <a:spcBef>
                          <a:spcPts val="0"/>
                        </a:spcBef>
                        <a:spcAft>
                          <a:spcPts val="0"/>
                        </a:spcAft>
                        <a:buNone/>
                      </a:pPr>
                      <a:r>
                        <a:rPr lang="en-US" sz="2000" b="0" i="0" u="none" strike="noStrike" noProof="0">
                          <a:latin typeface="Aptos"/>
                        </a:rPr>
                        <a:t>Dev Patel </a:t>
                      </a:r>
                      <a:endParaRPr lang="en-US" sz="2000"/>
                    </a:p>
                    <a:p>
                      <a:pPr lvl="0">
                        <a:buNone/>
                      </a:pPr>
                      <a:endParaRPr lang="en-US" sz="2000"/>
                    </a:p>
                  </a:txBody>
                  <a:tcPr marL="101122" marR="101122" marT="50561" marB="50561"/>
                </a:tc>
                <a:tc>
                  <a:txBody>
                    <a:bodyPr/>
                    <a:lstStyle/>
                    <a:p>
                      <a:pPr lvl="0" algn="l">
                        <a:lnSpc>
                          <a:spcPct val="100000"/>
                        </a:lnSpc>
                        <a:spcBef>
                          <a:spcPts val="0"/>
                        </a:spcBef>
                        <a:spcAft>
                          <a:spcPts val="0"/>
                        </a:spcAft>
                        <a:buNone/>
                      </a:pPr>
                      <a:r>
                        <a:rPr lang="en-US" sz="2000" b="0" i="0" u="none" strike="noStrike" noProof="0">
                          <a:latin typeface="Aptos"/>
                        </a:rPr>
                        <a:t>SageMaker Model &amp; Visualization</a:t>
                      </a:r>
                      <a:endParaRPr lang="en-US" sz="2000"/>
                    </a:p>
                    <a:p>
                      <a:pPr lvl="0">
                        <a:buNone/>
                      </a:pPr>
                      <a:endParaRPr lang="en-US" sz="2000"/>
                    </a:p>
                  </a:txBody>
                  <a:tcPr marL="101122" marR="101122" marT="50561" marB="50561"/>
                </a:tc>
                <a:extLst>
                  <a:ext uri="{0D108BD9-81ED-4DB2-BD59-A6C34878D82A}">
                    <a16:rowId xmlns:a16="http://schemas.microsoft.com/office/drawing/2014/main" val="2483209871"/>
                  </a:ext>
                </a:extLst>
              </a:tr>
            </a:tbl>
          </a:graphicData>
        </a:graphic>
      </p:graphicFrame>
    </p:spTree>
    <p:extLst>
      <p:ext uri="{BB962C8B-B14F-4D97-AF65-F5344CB8AC3E}">
        <p14:creationId xmlns:p14="http://schemas.microsoft.com/office/powerpoint/2010/main" val="381024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D66F6B-5A71-D3B7-5DC2-6C09DD70AB1A}"/>
              </a:ext>
            </a:extLst>
          </p:cNvPr>
          <p:cNvSpPr>
            <a:spLocks noGrp="1"/>
          </p:cNvSpPr>
          <p:nvPr>
            <p:ph type="title"/>
          </p:nvPr>
        </p:nvSpPr>
        <p:spPr>
          <a:xfrm>
            <a:off x="793662" y="386930"/>
            <a:ext cx="10066122" cy="1298448"/>
          </a:xfrm>
        </p:spPr>
        <p:txBody>
          <a:bodyPr anchor="b">
            <a:normAutofit/>
          </a:bodyPr>
          <a:lstStyle/>
          <a:p>
            <a:r>
              <a:rPr lang="en-US" sz="4800"/>
              <a:t>Overview </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3B53BD-FA57-97CC-B8CF-45DDEB46D71F}"/>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en-US" sz="1300" dirty="0">
                <a:ea typeface="+mn-lt"/>
                <a:cs typeface="+mn-lt"/>
              </a:rPr>
              <a:t>The architecture of our system begins with a Python script that fetches weather data from the NOAA API. </a:t>
            </a:r>
          </a:p>
          <a:p>
            <a:r>
              <a:rPr lang="en-US" sz="1300" dirty="0">
                <a:ea typeface="+mn-lt"/>
                <a:cs typeface="+mn-lt"/>
              </a:rPr>
              <a:t>This data is streamed in real time using Amazon Kinesis, which allows for high-throughput data ingestion. </a:t>
            </a:r>
          </a:p>
          <a:p>
            <a:r>
              <a:rPr lang="en-US" sz="1300" dirty="0">
                <a:ea typeface="+mn-lt"/>
                <a:cs typeface="+mn-lt"/>
              </a:rPr>
              <a:t>AWS Lambda functions process the streamed data, validate it, and store it in Amazon S3, partitioned by date for easy retrieval. </a:t>
            </a:r>
          </a:p>
          <a:p>
            <a:r>
              <a:rPr lang="en-US" sz="1300" dirty="0">
                <a:ea typeface="+mn-lt"/>
                <a:cs typeface="+mn-lt"/>
              </a:rPr>
              <a:t>This cleaned data is used to train an LSTM (Long Short-Term Memory) forecasting model on Amazon </a:t>
            </a:r>
            <a:r>
              <a:rPr lang="en-US" sz="1300" dirty="0" err="1">
                <a:ea typeface="+mn-lt"/>
                <a:cs typeface="+mn-lt"/>
              </a:rPr>
              <a:t>SageMaker</a:t>
            </a:r>
            <a:r>
              <a:rPr lang="en-US" sz="1300" dirty="0">
                <a:ea typeface="+mn-lt"/>
                <a:cs typeface="+mn-lt"/>
              </a:rPr>
              <a:t>. </a:t>
            </a:r>
          </a:p>
          <a:p>
            <a:r>
              <a:rPr lang="en-US" sz="1300" dirty="0">
                <a:ea typeface="+mn-lt"/>
                <a:cs typeface="+mn-lt"/>
              </a:rPr>
              <a:t>The system also includes Lambda-triggered alerts for costs and weather events, and visualizations are provided through  </a:t>
            </a:r>
            <a:r>
              <a:rPr lang="en-US" sz="1300" dirty="0" err="1">
                <a:ea typeface="+mn-lt"/>
                <a:cs typeface="+mn-lt"/>
              </a:rPr>
              <a:t>Streamlit</a:t>
            </a:r>
            <a:r>
              <a:rPr lang="en-US" sz="1300" dirty="0">
                <a:ea typeface="+mn-lt"/>
                <a:cs typeface="+mn-lt"/>
              </a:rPr>
              <a:t> dashboards.</a:t>
            </a:r>
          </a:p>
          <a:p>
            <a:endParaRPr lang="en-US" sz="1300" dirty="0"/>
          </a:p>
        </p:txBody>
      </p:sp>
      <p:pic>
        <p:nvPicPr>
          <p:cNvPr id="4" name="Picture 3" descr="A diagram of a software process&#10;&#10;AI-generated content may be incorrect.">
            <a:extLst>
              <a:ext uri="{FF2B5EF4-FFF2-40B4-BE49-F238E27FC236}">
                <a16:creationId xmlns:a16="http://schemas.microsoft.com/office/drawing/2014/main" id="{D30F1755-D7CE-19D4-BE31-0CC871FD7D7C}"/>
              </a:ext>
            </a:extLst>
          </p:cNvPr>
          <p:cNvPicPr>
            <a:picLocks noChangeAspect="1"/>
          </p:cNvPicPr>
          <p:nvPr/>
        </p:nvPicPr>
        <p:blipFill>
          <a:blip r:embed="rId2"/>
          <a:stretch>
            <a:fillRect/>
          </a:stretch>
        </p:blipFill>
        <p:spPr>
          <a:xfrm>
            <a:off x="5911532" y="2957240"/>
            <a:ext cx="5150277" cy="2768273"/>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7207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DA64EA-C776-5C98-8662-7B4757303A1A}"/>
              </a:ext>
            </a:extLst>
          </p:cNvPr>
          <p:cNvSpPr>
            <a:spLocks noGrp="1"/>
          </p:cNvSpPr>
          <p:nvPr>
            <p:ph type="title"/>
          </p:nvPr>
        </p:nvSpPr>
        <p:spPr>
          <a:xfrm>
            <a:off x="808638" y="386930"/>
            <a:ext cx="9236700" cy="1188950"/>
          </a:xfrm>
        </p:spPr>
        <p:txBody>
          <a:bodyPr anchor="b">
            <a:normAutofit/>
          </a:bodyPr>
          <a:lstStyle/>
          <a:p>
            <a:br>
              <a:rPr lang="en-US" sz="3800"/>
            </a:br>
            <a:r>
              <a:rPr lang="en-US" sz="3800"/>
              <a:t>Data Pipeline</a:t>
            </a:r>
          </a:p>
          <a:p>
            <a:endParaRPr lang="en-US" sz="38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05758B-1953-4FC0-0577-5BFAEFBCF754}"/>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000" dirty="0">
                <a:ea typeface="+mn-lt"/>
                <a:cs typeface="+mn-lt"/>
              </a:rPr>
              <a:t>Our data pipeline is designed for reliability and scalability. </a:t>
            </a:r>
          </a:p>
          <a:p>
            <a:r>
              <a:rPr lang="en-US" sz="2000" dirty="0">
                <a:ea typeface="+mn-lt"/>
                <a:cs typeface="+mn-lt"/>
              </a:rPr>
              <a:t>A Python script continuously polls the NOAA API, handling retries in case of failures, and publishes the weather data as JSON records to Kinesis. </a:t>
            </a:r>
          </a:p>
          <a:p>
            <a:r>
              <a:rPr lang="en-US" sz="2000" dirty="0">
                <a:ea typeface="+mn-lt"/>
                <a:cs typeface="+mn-lt"/>
              </a:rPr>
              <a:t>Kinesis streams the data to Lambda, which batches and validates the records before storing them in S3. </a:t>
            </a:r>
          </a:p>
          <a:p>
            <a:r>
              <a:rPr lang="en-US" sz="2000" dirty="0">
                <a:ea typeface="+mn-lt"/>
                <a:cs typeface="+mn-lt"/>
              </a:rPr>
              <a:t>Then python script deployed on Lambda merges and cleans these JSON files into a single CSV file, selecting the most relevant weather features such as temperature, wind, and precipitation. </a:t>
            </a:r>
          </a:p>
          <a:p>
            <a:r>
              <a:rPr lang="en-US" sz="2000" dirty="0">
                <a:ea typeface="+mn-lt"/>
                <a:cs typeface="+mn-lt"/>
              </a:rPr>
              <a:t>The cleaned datasets are archived in S3, supporting both model training and future analysis.</a:t>
            </a:r>
          </a:p>
          <a:p>
            <a:endParaRPr lang="en-US" sz="2000" dirty="0"/>
          </a:p>
        </p:txBody>
      </p:sp>
    </p:spTree>
    <p:extLst>
      <p:ext uri="{BB962C8B-B14F-4D97-AF65-F5344CB8AC3E}">
        <p14:creationId xmlns:p14="http://schemas.microsoft.com/office/powerpoint/2010/main" val="4065949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CCAEAA-A97E-806C-6288-5E7F7B2729FB}"/>
              </a:ext>
            </a:extLst>
          </p:cNvPr>
          <p:cNvSpPr>
            <a:spLocks noGrp="1"/>
          </p:cNvSpPr>
          <p:nvPr>
            <p:ph type="title"/>
          </p:nvPr>
        </p:nvSpPr>
        <p:spPr>
          <a:xfrm>
            <a:off x="808638" y="386930"/>
            <a:ext cx="9236700" cy="1188950"/>
          </a:xfrm>
        </p:spPr>
        <p:txBody>
          <a:bodyPr anchor="b">
            <a:normAutofit/>
          </a:bodyPr>
          <a:lstStyle/>
          <a:p>
            <a:br>
              <a:rPr lang="en-US" sz="3800"/>
            </a:br>
            <a:r>
              <a:rPr lang="en-US" sz="3800"/>
              <a:t>Machine Learning Model</a:t>
            </a:r>
          </a:p>
          <a:p>
            <a:endParaRPr lang="en-US" sz="38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082EEF-04FF-20AE-BCDC-50AE98AF203C}"/>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000">
                <a:ea typeface="+mn-lt"/>
                <a:cs typeface="+mn-lt"/>
              </a:rPr>
              <a:t>The core of our forecasting system is an LSTM neural network, which is well-suited for time series prediction. </a:t>
            </a:r>
          </a:p>
          <a:p>
            <a:r>
              <a:rPr lang="en-US" sz="2000">
                <a:ea typeface="+mn-lt"/>
                <a:cs typeface="+mn-lt"/>
              </a:rPr>
              <a:t>The model takes as input 14 days of historical weather features and predicts conditions for the next seven days. </a:t>
            </a:r>
          </a:p>
          <a:p>
            <a:r>
              <a:rPr lang="en-US" sz="2000">
                <a:ea typeface="+mn-lt"/>
                <a:cs typeface="+mn-lt"/>
              </a:rPr>
              <a:t>Data preprocessing includes filling missing values and scaling features using a MinMaxScaler. </a:t>
            </a:r>
          </a:p>
          <a:p>
            <a:r>
              <a:rPr lang="en-US" sz="2000">
                <a:ea typeface="+mn-lt"/>
                <a:cs typeface="+mn-lt"/>
              </a:rPr>
              <a:t>We implemented a custom PyTorch dataset for sequence-to-sequence prediction, and the model itself is an encoder-decoder LSTM with either 64 or 128 hidden units. The model is trained using the Adam optimizer and mean squared error loss over 20 epochs. </a:t>
            </a:r>
          </a:p>
          <a:p>
            <a:r>
              <a:rPr lang="en-US" sz="2000">
                <a:ea typeface="+mn-lt"/>
                <a:cs typeface="+mn-lt"/>
              </a:rPr>
              <a:t>Once trained, the model is saved and uploaded to S3, ready for real-time inference.</a:t>
            </a:r>
            <a:endParaRPr lang="en-US" sz="2000"/>
          </a:p>
          <a:p>
            <a:endParaRPr lang="en-US" sz="2000"/>
          </a:p>
        </p:txBody>
      </p:sp>
    </p:spTree>
    <p:extLst>
      <p:ext uri="{BB962C8B-B14F-4D97-AF65-F5344CB8AC3E}">
        <p14:creationId xmlns:p14="http://schemas.microsoft.com/office/powerpoint/2010/main" val="3938281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28BF92-2E45-1677-CAB7-D2A27B075380}"/>
              </a:ext>
            </a:extLst>
          </p:cNvPr>
          <p:cNvSpPr>
            <a:spLocks noGrp="1"/>
          </p:cNvSpPr>
          <p:nvPr>
            <p:ph type="title"/>
          </p:nvPr>
        </p:nvSpPr>
        <p:spPr>
          <a:xfrm>
            <a:off x="808638" y="386930"/>
            <a:ext cx="9236700" cy="1188950"/>
          </a:xfrm>
        </p:spPr>
        <p:txBody>
          <a:bodyPr anchor="b">
            <a:normAutofit/>
          </a:bodyPr>
          <a:lstStyle/>
          <a:p>
            <a:r>
              <a:rPr lang="en-US" dirty="0">
                <a:ea typeface="+mj-lt"/>
                <a:cs typeface="+mj-lt"/>
              </a:rPr>
              <a:t>Alerting and Visualization</a:t>
            </a:r>
            <a:endParaRPr lang="en-US"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C5F904-60FD-69F0-40D9-F8B7BC3AAF28}"/>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400" dirty="0">
                <a:ea typeface="+mn-lt"/>
                <a:cs typeface="+mn-lt"/>
              </a:rPr>
              <a:t>To ensure proactive monitoring, our system includes both cost and weather alerts. </a:t>
            </a:r>
          </a:p>
          <a:p>
            <a:r>
              <a:rPr lang="en-US" sz="2400" dirty="0">
                <a:ea typeface="+mn-lt"/>
                <a:cs typeface="+mn-lt"/>
              </a:rPr>
              <a:t>AWS Budgets and SNS are used to notify the team if cloud costs exceed a set threshold, while Lambda functions trigger weather alerts for severe conditions such as low temperatures or high winds. </a:t>
            </a:r>
          </a:p>
          <a:p>
            <a:r>
              <a:rPr lang="en-US" sz="2400" dirty="0">
                <a:ea typeface="+mn-lt"/>
                <a:cs typeface="+mn-lt"/>
              </a:rPr>
              <a:t>For visualization, we use </a:t>
            </a:r>
            <a:r>
              <a:rPr lang="en-US" sz="2400" dirty="0" err="1">
                <a:ea typeface="+mn-lt"/>
                <a:cs typeface="+mn-lt"/>
              </a:rPr>
              <a:t>Streamlit</a:t>
            </a:r>
            <a:r>
              <a:rPr lang="en-US" sz="2400" dirty="0">
                <a:ea typeface="+mn-lt"/>
                <a:cs typeface="+mn-lt"/>
              </a:rPr>
              <a:t>  to display time series forecasts and alert histories, enabling users to filter and drill down into the data for deeper insights.</a:t>
            </a:r>
            <a:endParaRPr lang="en-US" sz="2400" dirty="0"/>
          </a:p>
        </p:txBody>
      </p:sp>
    </p:spTree>
    <p:extLst>
      <p:ext uri="{BB962C8B-B14F-4D97-AF65-F5344CB8AC3E}">
        <p14:creationId xmlns:p14="http://schemas.microsoft.com/office/powerpoint/2010/main" val="760517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BD4C78-A55C-EBC4-7559-805C7B20903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6AD4F57-9D08-CC26-71D4-AD2CEBE4A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C2BFEC-B4E2-EA1B-E95E-CBBEB1E9D449}"/>
              </a:ext>
            </a:extLst>
          </p:cNvPr>
          <p:cNvSpPr>
            <a:spLocks noGrp="1"/>
          </p:cNvSpPr>
          <p:nvPr>
            <p:ph type="title"/>
          </p:nvPr>
        </p:nvSpPr>
        <p:spPr>
          <a:xfrm>
            <a:off x="808638" y="386930"/>
            <a:ext cx="9236700" cy="1188950"/>
          </a:xfrm>
        </p:spPr>
        <p:txBody>
          <a:bodyPr anchor="b">
            <a:normAutofit/>
          </a:bodyPr>
          <a:lstStyle/>
          <a:p>
            <a:r>
              <a:rPr lang="en-US" dirty="0">
                <a:ea typeface="+mj-lt"/>
                <a:cs typeface="+mj-lt"/>
              </a:rPr>
              <a:t>Obstacles &amp; Mitigations</a:t>
            </a:r>
            <a:endParaRPr lang="en-US" dirty="0"/>
          </a:p>
        </p:txBody>
      </p:sp>
      <p:grpSp>
        <p:nvGrpSpPr>
          <p:cNvPr id="10" name="Group 9">
            <a:extLst>
              <a:ext uri="{FF2B5EF4-FFF2-40B4-BE49-F238E27FC236}">
                <a16:creationId xmlns:a16="http://schemas.microsoft.com/office/drawing/2014/main" id="{82828794-8F93-1A01-3B67-2987DB87A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74F2602A-55E9-C416-5E9A-C57DCFC3BA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C8BBEC-E2BB-038F-97C8-31060F03E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4C3F9C-0B47-128F-BACE-3CED9102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995622-BF4A-B996-9486-6251F542EE2C}"/>
              </a:ext>
            </a:extLst>
          </p:cNvPr>
          <p:cNvSpPr>
            <a:spLocks noGrp="1"/>
          </p:cNvSpPr>
          <p:nvPr>
            <p:ph idx="1"/>
          </p:nvPr>
        </p:nvSpPr>
        <p:spPr>
          <a:xfrm>
            <a:off x="793660" y="2599509"/>
            <a:ext cx="10143668" cy="3435531"/>
          </a:xfrm>
        </p:spPr>
        <p:txBody>
          <a:bodyPr vert="horz" lIns="91440" tIns="45720" rIns="91440" bIns="45720" rtlCol="0" anchor="ctr">
            <a:noAutofit/>
          </a:bodyPr>
          <a:lstStyle/>
          <a:p>
            <a:r>
              <a:rPr lang="en-US" sz="1600" dirty="0">
                <a:ea typeface="+mn-lt"/>
                <a:cs typeface="+mn-lt"/>
              </a:rPr>
              <a:t>Throughout the course of this project, we encountered a number of technical and operational challenges. </a:t>
            </a:r>
          </a:p>
          <a:p>
            <a:r>
              <a:rPr lang="en-US" sz="1600" dirty="0">
                <a:ea typeface="+mn-lt"/>
                <a:cs typeface="+mn-lt"/>
              </a:rPr>
              <a:t>One significant obstacle was managing API rate limits imposed by NOAA, which we addressed by implementing exponential backoff and robust retry logic in our data collection scripts. The limited availability of historical data posed another challenge, which we mitigated by supplementing our dataset with batch history and developing fallback models for periods with sparse data. </a:t>
            </a:r>
          </a:p>
          <a:p>
            <a:r>
              <a:rPr lang="en-US" sz="1600" dirty="0">
                <a:ea typeface="+mn-lt"/>
                <a:cs typeface="+mn-lt"/>
              </a:rPr>
              <a:t>Managing the costs associated with training machine learning models on Amazon </a:t>
            </a:r>
            <a:r>
              <a:rPr lang="en-US" sz="1600" dirty="0" err="1">
                <a:ea typeface="+mn-lt"/>
                <a:cs typeface="+mn-lt"/>
              </a:rPr>
              <a:t>SageMaker</a:t>
            </a:r>
            <a:r>
              <a:rPr lang="en-US" sz="1600" dirty="0">
                <a:ea typeface="+mn-lt"/>
                <a:cs typeface="+mn-lt"/>
              </a:rPr>
              <a:t> was also a concern, prompting us to utilize spot instances and local training environments whenever possible. </a:t>
            </a:r>
          </a:p>
          <a:p>
            <a:r>
              <a:rPr lang="en-US" sz="1600" dirty="0">
                <a:ea typeface="+mn-lt"/>
                <a:cs typeface="+mn-lt"/>
              </a:rPr>
              <a:t>Visualization proved challenging due to compatibility issues with Power BI, so we adopted Streamlit as a flexible and reliable alternative. Finally, to prevent cost overruns, we established active monitoring and auto-scaling policies, ensuring that the system remains both efficient and cost-effective.</a:t>
            </a:r>
          </a:p>
        </p:txBody>
      </p:sp>
    </p:spTree>
    <p:extLst>
      <p:ext uri="{BB962C8B-B14F-4D97-AF65-F5344CB8AC3E}">
        <p14:creationId xmlns:p14="http://schemas.microsoft.com/office/powerpoint/2010/main" val="251893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weather forecast dashboard&#10;&#10;AI-generated content may be incorrect.">
            <a:extLst>
              <a:ext uri="{FF2B5EF4-FFF2-40B4-BE49-F238E27FC236}">
                <a16:creationId xmlns:a16="http://schemas.microsoft.com/office/drawing/2014/main" id="{BC531BD5-AA84-12E4-48A1-25934772986F}"/>
              </a:ext>
            </a:extLst>
          </p:cNvPr>
          <p:cNvPicPr>
            <a:picLocks noChangeAspect="1"/>
          </p:cNvPicPr>
          <p:nvPr/>
        </p:nvPicPr>
        <p:blipFill>
          <a:blip r:embed="rId2"/>
          <a:srcRect l="588" t="5330" r="1699" b="254"/>
          <a:stretch/>
        </p:blipFill>
        <p:spPr>
          <a:xfrm>
            <a:off x="593002" y="623181"/>
            <a:ext cx="11276723" cy="5611673"/>
          </a:xfrm>
          <a:prstGeom prst="rect">
            <a:avLst/>
          </a:prstGeom>
        </p:spPr>
      </p:pic>
    </p:spTree>
    <p:extLst>
      <p:ext uri="{BB962C8B-B14F-4D97-AF65-F5344CB8AC3E}">
        <p14:creationId xmlns:p14="http://schemas.microsoft.com/office/powerpoint/2010/main" val="1925090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618</TotalTime>
  <Words>821</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Cloud-Based Distributed Weather Forecasting System Using Real-Time Data</vt:lpstr>
      <vt:lpstr>Introduction</vt:lpstr>
      <vt:lpstr>Team &amp; Roles </vt:lpstr>
      <vt:lpstr>Overview </vt:lpstr>
      <vt:lpstr> Data Pipeline </vt:lpstr>
      <vt:lpstr> Machine Learning Model </vt:lpstr>
      <vt:lpstr>Alerting and Visualization</vt:lpstr>
      <vt:lpstr>Obstacles &amp; Mitigations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samir sanyal</cp:lastModifiedBy>
  <cp:revision>157</cp:revision>
  <dcterms:created xsi:type="dcterms:W3CDTF">2025-04-29T21:44:39Z</dcterms:created>
  <dcterms:modified xsi:type="dcterms:W3CDTF">2025-05-01T02:43:08Z</dcterms:modified>
</cp:coreProperties>
</file>