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raj Shah" initials="VS" lastIdx="1" clrIdx="0">
    <p:extLst>
      <p:ext uri="{19B8F6BF-5375-455C-9EA6-DF929625EA0E}">
        <p15:presenceInfo xmlns:p15="http://schemas.microsoft.com/office/powerpoint/2012/main" userId="487fec41a726b3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30T06:11:52.97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2305114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24A1F-1877-4EE8-B6AE-B618017E3C74}"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042010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2232822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535547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2969444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2602008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045462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7556798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709412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142608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24A1F-1877-4EE8-B6AE-B618017E3C74}" type="datetimeFigureOut">
              <a:rPr lang="en-IN" smtClean="0"/>
              <a:t>30-05-2025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19273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24A1F-1877-4EE8-B6AE-B618017E3C74}"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46534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24A1F-1877-4EE8-B6AE-B618017E3C74}" type="datetimeFigureOut">
              <a:rPr lang="en-IN" smtClean="0"/>
              <a:t>30-05-2025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57029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024A1F-1877-4EE8-B6AE-B618017E3C74}" type="datetimeFigureOut">
              <a:rPr lang="en-IN" smtClean="0"/>
              <a:t>30-05-2025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3783527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24A1F-1877-4EE8-B6AE-B618017E3C74}" type="datetimeFigureOut">
              <a:rPr lang="en-IN" smtClean="0"/>
              <a:t>30-05-2025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1027174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24A1F-1877-4EE8-B6AE-B618017E3C74}" type="datetimeFigureOut">
              <a:rPr lang="en-IN" smtClean="0"/>
              <a:t>30-05-2025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170069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F024A1F-1877-4EE8-B6AE-B618017E3C74}" type="datetimeFigureOut">
              <a:rPr lang="en-IN" smtClean="0"/>
              <a:t>30-05-2025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F582A92-EEDC-4D61-B895-8CDBD987A49D}" type="slidenum">
              <a:rPr lang="en-IN" smtClean="0"/>
              <a:t>‹#›</a:t>
            </a:fld>
            <a:endParaRPr lang="en-IN"/>
          </a:p>
        </p:txBody>
      </p:sp>
    </p:spTree>
    <p:extLst>
      <p:ext uri="{BB962C8B-B14F-4D97-AF65-F5344CB8AC3E}">
        <p14:creationId xmlns:p14="http://schemas.microsoft.com/office/powerpoint/2010/main" val="93632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F024A1F-1877-4EE8-B6AE-B618017E3C74}" type="datetimeFigureOut">
              <a:rPr lang="en-IN" smtClean="0"/>
              <a:t>30-05-2025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F582A92-EEDC-4D61-B895-8CDBD987A49D}" type="slidenum">
              <a:rPr lang="en-IN" smtClean="0"/>
              <a:t>‹#›</a:t>
            </a:fld>
            <a:endParaRPr lang="en-IN"/>
          </a:p>
        </p:txBody>
      </p:sp>
    </p:spTree>
    <p:extLst>
      <p:ext uri="{BB962C8B-B14F-4D97-AF65-F5344CB8AC3E}">
        <p14:creationId xmlns:p14="http://schemas.microsoft.com/office/powerpoint/2010/main" val="2981879869"/>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4385-BB32-CFA6-6E88-F25732ABA85F}"/>
              </a:ext>
            </a:extLst>
          </p:cNvPr>
          <p:cNvSpPr>
            <a:spLocks noGrp="1"/>
          </p:cNvSpPr>
          <p:nvPr>
            <p:ph type="ctrTitle"/>
          </p:nvPr>
        </p:nvSpPr>
        <p:spPr>
          <a:xfrm>
            <a:off x="1" y="754145"/>
            <a:ext cx="12191999" cy="2130458"/>
          </a:xfrm>
        </p:spPr>
        <p:txBody>
          <a:bodyPr/>
          <a:lstStyle/>
          <a:p>
            <a:r>
              <a:rPr lang="en-IN" dirty="0"/>
              <a:t>Object oriented programming (oop)</a:t>
            </a:r>
          </a:p>
        </p:txBody>
      </p:sp>
      <p:sp>
        <p:nvSpPr>
          <p:cNvPr id="3" name="Subtitle 2">
            <a:extLst>
              <a:ext uri="{FF2B5EF4-FFF2-40B4-BE49-F238E27FC236}">
                <a16:creationId xmlns:a16="http://schemas.microsoft.com/office/drawing/2014/main" id="{F42E2D73-2EF8-75EA-367C-D22201FC30B3}"/>
              </a:ext>
            </a:extLst>
          </p:cNvPr>
          <p:cNvSpPr>
            <a:spLocks noGrp="1"/>
          </p:cNvSpPr>
          <p:nvPr>
            <p:ph type="subTitle" idx="1"/>
          </p:nvPr>
        </p:nvSpPr>
        <p:spPr>
          <a:xfrm>
            <a:off x="0" y="3429001"/>
            <a:ext cx="12191999" cy="3429000"/>
          </a:xfrm>
        </p:spPr>
        <p:txBody>
          <a:bodyPr>
            <a:normAutofit lnSpcReduction="10000"/>
          </a:bodyPr>
          <a:lstStyle/>
          <a:p>
            <a:r>
              <a:rPr lang="en-IN" dirty="0"/>
              <a:t>CORE CONCEPTS &amp; EXAMPLES</a:t>
            </a:r>
          </a:p>
          <a:p>
            <a:endParaRPr lang="en-IN" dirty="0"/>
          </a:p>
          <a:p>
            <a:endParaRPr lang="en-IN" dirty="0"/>
          </a:p>
          <a:p>
            <a:endParaRPr lang="en-IN" dirty="0"/>
          </a:p>
          <a:p>
            <a:endParaRPr lang="en-IN" dirty="0"/>
          </a:p>
          <a:p>
            <a:endParaRPr lang="en-IN" dirty="0"/>
          </a:p>
          <a:p>
            <a:endParaRPr lang="en-IN" dirty="0"/>
          </a:p>
          <a:p>
            <a:r>
              <a:rPr lang="en-IN" dirty="0"/>
              <a:t>                                                                                                                  PRESENTED BY : VRAJ SHAH</a:t>
            </a:r>
          </a:p>
        </p:txBody>
      </p:sp>
    </p:spTree>
    <p:extLst>
      <p:ext uri="{BB962C8B-B14F-4D97-AF65-F5344CB8AC3E}">
        <p14:creationId xmlns:p14="http://schemas.microsoft.com/office/powerpoint/2010/main" val="907999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CFA9-2E86-FEE1-B804-42882C7D499B}"/>
              </a:ext>
            </a:extLst>
          </p:cNvPr>
          <p:cNvSpPr>
            <a:spLocks noGrp="1"/>
          </p:cNvSpPr>
          <p:nvPr>
            <p:ph type="title"/>
          </p:nvPr>
        </p:nvSpPr>
        <p:spPr>
          <a:xfrm>
            <a:off x="1141413" y="0"/>
            <a:ext cx="9905998" cy="1905000"/>
          </a:xfrm>
        </p:spPr>
        <p:txBody>
          <a:bodyPr/>
          <a:lstStyle/>
          <a:p>
            <a:r>
              <a:rPr lang="en-IN" b="1" u="sng" dirty="0"/>
              <a:t>Single Inheritance:</a:t>
            </a:r>
          </a:p>
        </p:txBody>
      </p:sp>
      <p:sp>
        <p:nvSpPr>
          <p:cNvPr id="3" name="Content Placeholder 2">
            <a:extLst>
              <a:ext uri="{FF2B5EF4-FFF2-40B4-BE49-F238E27FC236}">
                <a16:creationId xmlns:a16="http://schemas.microsoft.com/office/drawing/2014/main" id="{8425A24D-0FB3-F8C5-F232-9F5C8E3A1594}"/>
              </a:ext>
            </a:extLst>
          </p:cNvPr>
          <p:cNvSpPr>
            <a:spLocks noGrp="1"/>
          </p:cNvSpPr>
          <p:nvPr>
            <p:ph idx="1"/>
          </p:nvPr>
        </p:nvSpPr>
        <p:spPr>
          <a:xfrm>
            <a:off x="1141413" y="2440756"/>
            <a:ext cx="9905998" cy="3124201"/>
          </a:xfrm>
        </p:spPr>
        <p:txBody>
          <a:bodyPr/>
          <a:lstStyle/>
          <a:p>
            <a:r>
              <a:rPr lang="en-US" dirty="0"/>
              <a:t>Single level inheritance enables a derived class to inherit characteristics from a single parent class.</a:t>
            </a:r>
          </a:p>
          <a:p>
            <a:pPr marL="0" indent="0">
              <a:buNone/>
            </a:pPr>
            <a:endParaRPr lang="en-IN" dirty="0"/>
          </a:p>
          <a:p>
            <a:endParaRPr lang="en-IN" dirty="0"/>
          </a:p>
        </p:txBody>
      </p:sp>
    </p:spTree>
    <p:extLst>
      <p:ext uri="{BB962C8B-B14F-4D97-AF65-F5344CB8AC3E}">
        <p14:creationId xmlns:p14="http://schemas.microsoft.com/office/powerpoint/2010/main" val="4099247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60153-CD7E-CE09-E548-ABDCAC95BFC1}"/>
              </a:ext>
            </a:extLst>
          </p:cNvPr>
          <p:cNvSpPr>
            <a:spLocks noGrp="1"/>
          </p:cNvSpPr>
          <p:nvPr>
            <p:ph type="title"/>
          </p:nvPr>
        </p:nvSpPr>
        <p:spPr>
          <a:xfrm>
            <a:off x="1141413" y="0"/>
            <a:ext cx="9905998" cy="1905000"/>
          </a:xfrm>
        </p:spPr>
        <p:txBody>
          <a:bodyPr/>
          <a:lstStyle/>
          <a:p>
            <a:r>
              <a:rPr lang="en-IN" b="1" u="sng" dirty="0"/>
              <a:t>Multilevel Inheritance: </a:t>
            </a:r>
          </a:p>
        </p:txBody>
      </p:sp>
      <p:sp>
        <p:nvSpPr>
          <p:cNvPr id="3" name="Content Placeholder 2">
            <a:extLst>
              <a:ext uri="{FF2B5EF4-FFF2-40B4-BE49-F238E27FC236}">
                <a16:creationId xmlns:a16="http://schemas.microsoft.com/office/drawing/2014/main" id="{F2F4BC2B-1158-1A27-7EAD-329025B0837C}"/>
              </a:ext>
            </a:extLst>
          </p:cNvPr>
          <p:cNvSpPr>
            <a:spLocks noGrp="1"/>
          </p:cNvSpPr>
          <p:nvPr>
            <p:ph idx="1"/>
          </p:nvPr>
        </p:nvSpPr>
        <p:spPr>
          <a:xfrm>
            <a:off x="1141413" y="2421902"/>
            <a:ext cx="9905998" cy="3124201"/>
          </a:xfrm>
        </p:spPr>
        <p:txBody>
          <a:bodyPr/>
          <a:lstStyle/>
          <a:p>
            <a:r>
              <a:rPr lang="en-US" dirty="0"/>
              <a:t>Multi-level inheritance enables a derived class to inherit properties from an immediate parent class which in turn inherits properties from his parent class.</a:t>
            </a:r>
          </a:p>
          <a:p>
            <a:endParaRPr lang="en-US" dirty="0"/>
          </a:p>
        </p:txBody>
      </p:sp>
    </p:spTree>
    <p:extLst>
      <p:ext uri="{BB962C8B-B14F-4D97-AF65-F5344CB8AC3E}">
        <p14:creationId xmlns:p14="http://schemas.microsoft.com/office/powerpoint/2010/main" val="2157009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BB84-E44C-59BE-E879-65E3ED95B32A}"/>
              </a:ext>
            </a:extLst>
          </p:cNvPr>
          <p:cNvSpPr>
            <a:spLocks noGrp="1"/>
          </p:cNvSpPr>
          <p:nvPr>
            <p:ph type="title"/>
          </p:nvPr>
        </p:nvSpPr>
        <p:spPr>
          <a:xfrm>
            <a:off x="1141413" y="0"/>
            <a:ext cx="9905998" cy="1905000"/>
          </a:xfrm>
        </p:spPr>
        <p:txBody>
          <a:bodyPr/>
          <a:lstStyle/>
          <a:p>
            <a:r>
              <a:rPr lang="en-IN" b="1" u="sng" dirty="0"/>
              <a:t>Hierarchical Inheritance: </a:t>
            </a:r>
          </a:p>
        </p:txBody>
      </p:sp>
      <p:sp>
        <p:nvSpPr>
          <p:cNvPr id="3" name="Content Placeholder 2">
            <a:extLst>
              <a:ext uri="{FF2B5EF4-FFF2-40B4-BE49-F238E27FC236}">
                <a16:creationId xmlns:a16="http://schemas.microsoft.com/office/drawing/2014/main" id="{6CC7CDB0-3A00-C37D-F7B6-82DE89CDAD9C}"/>
              </a:ext>
            </a:extLst>
          </p:cNvPr>
          <p:cNvSpPr>
            <a:spLocks noGrp="1"/>
          </p:cNvSpPr>
          <p:nvPr>
            <p:ph idx="1"/>
          </p:nvPr>
        </p:nvSpPr>
        <p:spPr>
          <a:xfrm>
            <a:off x="1141413" y="2167378"/>
            <a:ext cx="9905998" cy="3124201"/>
          </a:xfrm>
        </p:spPr>
        <p:txBody>
          <a:bodyPr/>
          <a:lstStyle/>
          <a:p>
            <a:r>
              <a:rPr lang="en-US" dirty="0"/>
              <a:t>Hierarchical level inheritance enables more than one derived class to inherit properties from a parent class.</a:t>
            </a:r>
            <a:endParaRPr lang="en-IN" dirty="0"/>
          </a:p>
        </p:txBody>
      </p:sp>
    </p:spTree>
    <p:extLst>
      <p:ext uri="{BB962C8B-B14F-4D97-AF65-F5344CB8AC3E}">
        <p14:creationId xmlns:p14="http://schemas.microsoft.com/office/powerpoint/2010/main" val="2482978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D1C98-7FAB-8A52-B459-D7F72FEF610E}"/>
              </a:ext>
            </a:extLst>
          </p:cNvPr>
          <p:cNvSpPr>
            <a:spLocks noGrp="1"/>
          </p:cNvSpPr>
          <p:nvPr>
            <p:ph type="title"/>
          </p:nvPr>
        </p:nvSpPr>
        <p:spPr>
          <a:xfrm>
            <a:off x="1141413" y="0"/>
            <a:ext cx="9905998" cy="1905000"/>
          </a:xfrm>
        </p:spPr>
        <p:txBody>
          <a:bodyPr/>
          <a:lstStyle/>
          <a:p>
            <a:r>
              <a:rPr lang="en-IN" b="1" u="sng" dirty="0"/>
              <a:t>Multiple Inheritance: </a:t>
            </a:r>
          </a:p>
        </p:txBody>
      </p:sp>
      <p:sp>
        <p:nvSpPr>
          <p:cNvPr id="3" name="Content Placeholder 2">
            <a:extLst>
              <a:ext uri="{FF2B5EF4-FFF2-40B4-BE49-F238E27FC236}">
                <a16:creationId xmlns:a16="http://schemas.microsoft.com/office/drawing/2014/main" id="{6B124B08-5AE0-8419-C6F9-8F0F41DF3370}"/>
              </a:ext>
            </a:extLst>
          </p:cNvPr>
          <p:cNvSpPr>
            <a:spLocks noGrp="1"/>
          </p:cNvSpPr>
          <p:nvPr>
            <p:ph idx="1"/>
          </p:nvPr>
        </p:nvSpPr>
        <p:spPr>
          <a:xfrm>
            <a:off x="1141413" y="2129672"/>
            <a:ext cx="9905998" cy="3124201"/>
          </a:xfrm>
        </p:spPr>
        <p:txBody>
          <a:bodyPr/>
          <a:lstStyle/>
          <a:p>
            <a:r>
              <a:rPr lang="en-US" dirty="0"/>
              <a:t>Multiple level inheritance enables one derived class to inherit properties from more than one base class.</a:t>
            </a:r>
            <a:endParaRPr lang="en-IN" dirty="0"/>
          </a:p>
        </p:txBody>
      </p:sp>
    </p:spTree>
    <p:extLst>
      <p:ext uri="{BB962C8B-B14F-4D97-AF65-F5344CB8AC3E}">
        <p14:creationId xmlns:p14="http://schemas.microsoft.com/office/powerpoint/2010/main" val="187826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E705-C4D4-BFCB-036F-611B07078D03}"/>
              </a:ext>
            </a:extLst>
          </p:cNvPr>
          <p:cNvSpPr>
            <a:spLocks noGrp="1"/>
          </p:cNvSpPr>
          <p:nvPr>
            <p:ph type="title"/>
          </p:nvPr>
        </p:nvSpPr>
        <p:spPr>
          <a:xfrm>
            <a:off x="1141413" y="0"/>
            <a:ext cx="9905998" cy="1905000"/>
          </a:xfrm>
        </p:spPr>
        <p:txBody>
          <a:bodyPr/>
          <a:lstStyle/>
          <a:p>
            <a:pPr algn="ctr"/>
            <a:r>
              <a:rPr lang="en-IN" b="1" u="sng" dirty="0"/>
              <a:t>Polymorphism: </a:t>
            </a:r>
          </a:p>
        </p:txBody>
      </p:sp>
      <p:sp>
        <p:nvSpPr>
          <p:cNvPr id="3" name="Content Placeholder 2">
            <a:extLst>
              <a:ext uri="{FF2B5EF4-FFF2-40B4-BE49-F238E27FC236}">
                <a16:creationId xmlns:a16="http://schemas.microsoft.com/office/drawing/2014/main" id="{04E0ECB8-A074-CA4F-C4DD-793FF7911EB8}"/>
              </a:ext>
            </a:extLst>
          </p:cNvPr>
          <p:cNvSpPr>
            <a:spLocks noGrp="1"/>
          </p:cNvSpPr>
          <p:nvPr>
            <p:ph idx="1"/>
          </p:nvPr>
        </p:nvSpPr>
        <p:spPr>
          <a:xfrm>
            <a:off x="1999252" y="2384195"/>
            <a:ext cx="8681317" cy="3124201"/>
          </a:xfrm>
        </p:spPr>
        <p:txBody>
          <a:bodyPr/>
          <a:lstStyle/>
          <a:p>
            <a:r>
              <a:rPr lang="en-US" dirty="0"/>
              <a:t>You all must have used GPS for navigating the route, Isn’t it amazing how many different routes you come across for the same destination depending on the traffic, from a programming point of view this is called ‘polymorphism’. It is one such OOP methodology where one task can be performed in several different ways. To put it in simple words, it is a property of an object which allows it to take multiple forms. </a:t>
            </a:r>
            <a:endParaRPr lang="en-IN" dirty="0"/>
          </a:p>
        </p:txBody>
      </p:sp>
    </p:spTree>
    <p:extLst>
      <p:ext uri="{BB962C8B-B14F-4D97-AF65-F5344CB8AC3E}">
        <p14:creationId xmlns:p14="http://schemas.microsoft.com/office/powerpoint/2010/main" val="657641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E6532-7F8C-E1F6-128F-C5E0317CCF21}"/>
              </a:ext>
            </a:extLst>
          </p:cNvPr>
          <p:cNvSpPr>
            <a:spLocks noGrp="1"/>
          </p:cNvSpPr>
          <p:nvPr>
            <p:ph type="title"/>
          </p:nvPr>
        </p:nvSpPr>
        <p:spPr>
          <a:xfrm>
            <a:off x="1141413" y="0"/>
            <a:ext cx="9905998" cy="1905000"/>
          </a:xfrm>
        </p:spPr>
        <p:txBody>
          <a:bodyPr/>
          <a:lstStyle/>
          <a:p>
            <a:pPr algn="ctr"/>
            <a:r>
              <a:rPr lang="en-US" b="1" u="sng" dirty="0"/>
              <a:t>Polymorphism is of two types: </a:t>
            </a:r>
            <a:endParaRPr lang="en-IN" b="1" u="sng" dirty="0"/>
          </a:p>
        </p:txBody>
      </p:sp>
      <p:sp>
        <p:nvSpPr>
          <p:cNvPr id="3" name="Content Placeholder 2">
            <a:extLst>
              <a:ext uri="{FF2B5EF4-FFF2-40B4-BE49-F238E27FC236}">
                <a16:creationId xmlns:a16="http://schemas.microsoft.com/office/drawing/2014/main" id="{0DB5AF90-892A-A6A8-6FCB-0B3CF8129057}"/>
              </a:ext>
            </a:extLst>
          </p:cNvPr>
          <p:cNvSpPr>
            <a:spLocks noGrp="1"/>
          </p:cNvSpPr>
          <p:nvPr>
            <p:ph idx="1"/>
          </p:nvPr>
        </p:nvSpPr>
        <p:spPr>
          <a:xfrm>
            <a:off x="1141413" y="2214513"/>
            <a:ext cx="9905998" cy="3124201"/>
          </a:xfrm>
        </p:spPr>
        <p:txBody>
          <a:bodyPr/>
          <a:lstStyle/>
          <a:p>
            <a:pPr marL="0" indent="0">
              <a:buNone/>
            </a:pPr>
            <a:r>
              <a:rPr lang="en-IN" dirty="0"/>
              <a:t>❑ Compile-time Polymorphism </a:t>
            </a:r>
          </a:p>
          <a:p>
            <a:pPr marL="0" indent="0">
              <a:buNone/>
            </a:pPr>
            <a:r>
              <a:rPr lang="en-IN" dirty="0"/>
              <a:t>❑ Run-time Polymorphism</a:t>
            </a:r>
          </a:p>
        </p:txBody>
      </p:sp>
    </p:spTree>
    <p:extLst>
      <p:ext uri="{BB962C8B-B14F-4D97-AF65-F5344CB8AC3E}">
        <p14:creationId xmlns:p14="http://schemas.microsoft.com/office/powerpoint/2010/main" val="409763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849B-C9D9-F876-FAD4-0177B59A0EBF}"/>
              </a:ext>
            </a:extLst>
          </p:cNvPr>
          <p:cNvSpPr>
            <a:spLocks noGrp="1"/>
          </p:cNvSpPr>
          <p:nvPr>
            <p:ph type="title"/>
          </p:nvPr>
        </p:nvSpPr>
        <p:spPr>
          <a:xfrm>
            <a:off x="1141413" y="0"/>
            <a:ext cx="9905998" cy="1905000"/>
          </a:xfrm>
        </p:spPr>
        <p:txBody>
          <a:bodyPr/>
          <a:lstStyle/>
          <a:p>
            <a:r>
              <a:rPr lang="en-IN" b="1" u="sng" dirty="0"/>
              <a:t>Compile-time Polymorphism: </a:t>
            </a:r>
          </a:p>
        </p:txBody>
      </p:sp>
      <p:sp>
        <p:nvSpPr>
          <p:cNvPr id="3" name="Content Placeholder 2">
            <a:extLst>
              <a:ext uri="{FF2B5EF4-FFF2-40B4-BE49-F238E27FC236}">
                <a16:creationId xmlns:a16="http://schemas.microsoft.com/office/drawing/2014/main" id="{B7A4D0C3-54E7-BAAC-CBFB-577ECDF2372E}"/>
              </a:ext>
            </a:extLst>
          </p:cNvPr>
          <p:cNvSpPr>
            <a:spLocks noGrp="1"/>
          </p:cNvSpPr>
          <p:nvPr>
            <p:ph idx="1"/>
          </p:nvPr>
        </p:nvSpPr>
        <p:spPr>
          <a:xfrm>
            <a:off x="1141413" y="2223939"/>
            <a:ext cx="9388327" cy="3124201"/>
          </a:xfrm>
        </p:spPr>
        <p:txBody>
          <a:bodyPr/>
          <a:lstStyle/>
          <a:p>
            <a:r>
              <a:rPr lang="en-US" dirty="0"/>
              <a:t>A compile-time polymorphism also called as static polymorphism which gets resolved during the compilation time of the program. One common example is “method overloading”</a:t>
            </a:r>
            <a:endParaRPr lang="en-IN" dirty="0"/>
          </a:p>
        </p:txBody>
      </p:sp>
    </p:spTree>
    <p:extLst>
      <p:ext uri="{BB962C8B-B14F-4D97-AF65-F5344CB8AC3E}">
        <p14:creationId xmlns:p14="http://schemas.microsoft.com/office/powerpoint/2010/main" val="1046997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BCA6-C005-4E19-E5A3-47443544CA25}"/>
              </a:ext>
            </a:extLst>
          </p:cNvPr>
          <p:cNvSpPr>
            <a:spLocks noGrp="1"/>
          </p:cNvSpPr>
          <p:nvPr>
            <p:ph type="title"/>
          </p:nvPr>
        </p:nvSpPr>
        <p:spPr>
          <a:xfrm>
            <a:off x="1141413" y="0"/>
            <a:ext cx="9905998" cy="1905000"/>
          </a:xfrm>
        </p:spPr>
        <p:txBody>
          <a:bodyPr/>
          <a:lstStyle/>
          <a:p>
            <a:r>
              <a:rPr lang="en-IN" b="1" u="sng" dirty="0"/>
              <a:t>Run-time Polymorphism: </a:t>
            </a:r>
          </a:p>
        </p:txBody>
      </p:sp>
      <p:sp>
        <p:nvSpPr>
          <p:cNvPr id="3" name="Content Placeholder 2">
            <a:extLst>
              <a:ext uri="{FF2B5EF4-FFF2-40B4-BE49-F238E27FC236}">
                <a16:creationId xmlns:a16="http://schemas.microsoft.com/office/drawing/2014/main" id="{BF2675AB-C8CC-5BB3-D89D-CC98C57ED231}"/>
              </a:ext>
            </a:extLst>
          </p:cNvPr>
          <p:cNvSpPr>
            <a:spLocks noGrp="1"/>
          </p:cNvSpPr>
          <p:nvPr>
            <p:ph idx="1"/>
          </p:nvPr>
        </p:nvSpPr>
        <p:spPr>
          <a:xfrm>
            <a:off x="1141413" y="2129671"/>
            <a:ext cx="10114191" cy="3124201"/>
          </a:xfrm>
        </p:spPr>
        <p:txBody>
          <a:bodyPr/>
          <a:lstStyle/>
          <a:p>
            <a:r>
              <a:rPr lang="en-US" dirty="0"/>
              <a:t>A run-time Polymorphism is also, called as dynamic polymorphism where it gets resolved into the run time. One common example of Run-time polymorphism is “method overriding”.</a:t>
            </a:r>
            <a:endParaRPr lang="en-IN" dirty="0"/>
          </a:p>
        </p:txBody>
      </p:sp>
    </p:spTree>
    <p:extLst>
      <p:ext uri="{BB962C8B-B14F-4D97-AF65-F5344CB8AC3E}">
        <p14:creationId xmlns:p14="http://schemas.microsoft.com/office/powerpoint/2010/main" val="453529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DEB86-E930-7045-3300-448EC5A8EE15}"/>
              </a:ext>
            </a:extLst>
          </p:cNvPr>
          <p:cNvSpPr>
            <a:spLocks noGrp="1"/>
          </p:cNvSpPr>
          <p:nvPr>
            <p:ph type="title"/>
          </p:nvPr>
        </p:nvSpPr>
        <p:spPr>
          <a:xfrm>
            <a:off x="1141413" y="0"/>
            <a:ext cx="9905998" cy="1905000"/>
          </a:xfrm>
        </p:spPr>
        <p:txBody>
          <a:bodyPr/>
          <a:lstStyle/>
          <a:p>
            <a:pPr algn="ctr"/>
            <a:r>
              <a:rPr lang="en-IN" b="1" u="sng" dirty="0"/>
              <a:t>encapsulation: </a:t>
            </a:r>
            <a:endParaRPr lang="en-IN" dirty="0"/>
          </a:p>
        </p:txBody>
      </p:sp>
      <p:sp>
        <p:nvSpPr>
          <p:cNvPr id="3" name="Content Placeholder 2">
            <a:extLst>
              <a:ext uri="{FF2B5EF4-FFF2-40B4-BE49-F238E27FC236}">
                <a16:creationId xmlns:a16="http://schemas.microsoft.com/office/drawing/2014/main" id="{5CEA2068-DFC3-A361-A596-16CDB5444D6B}"/>
              </a:ext>
            </a:extLst>
          </p:cNvPr>
          <p:cNvSpPr>
            <a:spLocks noGrp="1"/>
          </p:cNvSpPr>
          <p:nvPr>
            <p:ph idx="1"/>
          </p:nvPr>
        </p:nvSpPr>
        <p:spPr>
          <a:xfrm>
            <a:off x="1141413" y="1905000"/>
            <a:ext cx="9905998" cy="3124201"/>
          </a:xfrm>
        </p:spPr>
        <p:txBody>
          <a:bodyPr/>
          <a:lstStyle/>
          <a:p>
            <a:r>
              <a:rPr lang="en-US" dirty="0"/>
              <a:t>Encapsulation is one of the core concepts of Object-Oriented Programming (OOP). It refers to the bundling of data (attributes) and methods (functions) that operate on that data into a single unit, i.e., a class. It also involves restricting direct access to some of the object’s components, which helps to protect the internal state of an object.</a:t>
            </a:r>
            <a:endParaRPr lang="en-IN" dirty="0"/>
          </a:p>
        </p:txBody>
      </p:sp>
    </p:spTree>
    <p:extLst>
      <p:ext uri="{BB962C8B-B14F-4D97-AF65-F5344CB8AC3E}">
        <p14:creationId xmlns:p14="http://schemas.microsoft.com/office/powerpoint/2010/main" val="4239438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FF32A-68B9-1608-0F56-C893560E4AFF}"/>
              </a:ext>
            </a:extLst>
          </p:cNvPr>
          <p:cNvSpPr>
            <a:spLocks noGrp="1"/>
          </p:cNvSpPr>
          <p:nvPr>
            <p:ph type="title"/>
          </p:nvPr>
        </p:nvSpPr>
        <p:spPr>
          <a:xfrm>
            <a:off x="1141413" y="0"/>
            <a:ext cx="9905998" cy="1905000"/>
          </a:xfrm>
        </p:spPr>
        <p:txBody>
          <a:bodyPr/>
          <a:lstStyle/>
          <a:p>
            <a:pPr algn="ctr"/>
            <a:r>
              <a:rPr lang="en-IN" b="1" u="sng" dirty="0"/>
              <a:t>Abstraction: </a:t>
            </a:r>
          </a:p>
        </p:txBody>
      </p:sp>
      <p:sp>
        <p:nvSpPr>
          <p:cNvPr id="3" name="Content Placeholder 2">
            <a:extLst>
              <a:ext uri="{FF2B5EF4-FFF2-40B4-BE49-F238E27FC236}">
                <a16:creationId xmlns:a16="http://schemas.microsoft.com/office/drawing/2014/main" id="{06EEC2F9-F151-679E-FF1F-FA0A679031E6}"/>
              </a:ext>
            </a:extLst>
          </p:cNvPr>
          <p:cNvSpPr>
            <a:spLocks noGrp="1"/>
          </p:cNvSpPr>
          <p:nvPr>
            <p:ph idx="1"/>
          </p:nvPr>
        </p:nvSpPr>
        <p:spPr>
          <a:xfrm>
            <a:off x="1141413" y="2280500"/>
            <a:ext cx="10010496" cy="3124201"/>
          </a:xfrm>
        </p:spPr>
        <p:txBody>
          <a:bodyPr/>
          <a:lstStyle/>
          <a:p>
            <a:r>
              <a:rPr lang="en-US" dirty="0"/>
              <a:t>Suppose you booked a movie ticket from bookmyshow using net banking or any other process. You don’t know the procedure of how the pin is generated or how the verification is done. This is called ‘abstraction’ from the programming aspect, it basically means you only show the implementation details of a particular process and hide the details from the user.</a:t>
            </a:r>
            <a:endParaRPr lang="en-IN" dirty="0"/>
          </a:p>
        </p:txBody>
      </p:sp>
    </p:spTree>
    <p:extLst>
      <p:ext uri="{BB962C8B-B14F-4D97-AF65-F5344CB8AC3E}">
        <p14:creationId xmlns:p14="http://schemas.microsoft.com/office/powerpoint/2010/main" val="3642346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A28F-A85A-8189-B1CD-795998BF97B1}"/>
              </a:ext>
            </a:extLst>
          </p:cNvPr>
          <p:cNvSpPr>
            <a:spLocks noGrp="1"/>
          </p:cNvSpPr>
          <p:nvPr>
            <p:ph type="title"/>
          </p:nvPr>
        </p:nvSpPr>
        <p:spPr>
          <a:xfrm>
            <a:off x="0" y="0"/>
            <a:ext cx="9905998" cy="1905000"/>
          </a:xfrm>
        </p:spPr>
        <p:txBody>
          <a:bodyPr/>
          <a:lstStyle/>
          <a:p>
            <a:r>
              <a:rPr lang="en-IN" b="1" u="sng" dirty="0"/>
              <a:t>Index :</a:t>
            </a:r>
          </a:p>
        </p:txBody>
      </p:sp>
      <p:sp>
        <p:nvSpPr>
          <p:cNvPr id="3" name="Content Placeholder 2">
            <a:extLst>
              <a:ext uri="{FF2B5EF4-FFF2-40B4-BE49-F238E27FC236}">
                <a16:creationId xmlns:a16="http://schemas.microsoft.com/office/drawing/2014/main" id="{B059D38D-8EC7-4C99-5E05-6E861D72267E}"/>
              </a:ext>
            </a:extLst>
          </p:cNvPr>
          <p:cNvSpPr>
            <a:spLocks noGrp="1"/>
          </p:cNvSpPr>
          <p:nvPr>
            <p:ph idx="1"/>
          </p:nvPr>
        </p:nvSpPr>
        <p:spPr>
          <a:xfrm>
            <a:off x="0" y="1272619"/>
            <a:ext cx="12191999" cy="5585381"/>
          </a:xfrm>
        </p:spPr>
        <p:txBody>
          <a:bodyPr>
            <a:normAutofit/>
          </a:bodyPr>
          <a:lstStyle/>
          <a:p>
            <a:pPr marL="0" indent="0">
              <a:buNone/>
            </a:pPr>
            <a:r>
              <a:rPr lang="en-US" dirty="0"/>
              <a:t>1. Introduction to Object Oriented Programming in Python.</a:t>
            </a:r>
          </a:p>
          <a:p>
            <a:pPr marL="0" indent="0">
              <a:buNone/>
            </a:pPr>
            <a:r>
              <a:rPr lang="en-US" dirty="0"/>
              <a:t>2. What are Classes and Objects</a:t>
            </a:r>
            <a:r>
              <a:rPr lang="en-US" dirty="0">
                <a:effectLst>
                  <a:glow rad="38100">
                    <a:schemeClr val="bg1">
                      <a:lumMod val="50000"/>
                      <a:lumOff val="50000"/>
                      <a:alpha val="20000"/>
                    </a:schemeClr>
                  </a:glow>
                </a:effectLst>
              </a:rPr>
              <a:t>?</a:t>
            </a:r>
            <a:r>
              <a:rPr lang="en-US" dirty="0"/>
              <a:t> </a:t>
            </a:r>
          </a:p>
          <a:p>
            <a:pPr marL="0" indent="0">
              <a:buNone/>
            </a:pPr>
            <a:r>
              <a:rPr lang="en-US" dirty="0"/>
              <a:t>3. Object-Oriented Programming methodologies: </a:t>
            </a:r>
          </a:p>
          <a:p>
            <a:pPr marL="0" indent="0">
              <a:buNone/>
            </a:pPr>
            <a:r>
              <a:rPr lang="en-US" dirty="0"/>
              <a:t>	• Inheritance </a:t>
            </a:r>
          </a:p>
          <a:p>
            <a:pPr marL="0" indent="0">
              <a:buNone/>
            </a:pPr>
            <a:r>
              <a:rPr lang="en-US" dirty="0"/>
              <a:t>	• Polymorphism </a:t>
            </a:r>
          </a:p>
          <a:p>
            <a:pPr marL="0" indent="0">
              <a:buNone/>
            </a:pPr>
            <a:r>
              <a:rPr lang="en-US" dirty="0"/>
              <a:t>	• Encapsulation </a:t>
            </a:r>
          </a:p>
          <a:p>
            <a:pPr marL="0" indent="0">
              <a:buNone/>
            </a:pPr>
            <a:r>
              <a:rPr lang="en-US" dirty="0"/>
              <a:t>	• Abstraction </a:t>
            </a:r>
            <a:endParaRPr lang="en-IN" dirty="0"/>
          </a:p>
        </p:txBody>
      </p:sp>
    </p:spTree>
    <p:extLst>
      <p:ext uri="{BB962C8B-B14F-4D97-AF65-F5344CB8AC3E}">
        <p14:creationId xmlns:p14="http://schemas.microsoft.com/office/powerpoint/2010/main" val="133036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D2AA9-87EF-2AE3-095D-A9F7779F0261}"/>
              </a:ext>
            </a:extLst>
          </p:cNvPr>
          <p:cNvSpPr>
            <a:spLocks noGrp="1"/>
          </p:cNvSpPr>
          <p:nvPr>
            <p:ph type="title"/>
          </p:nvPr>
        </p:nvSpPr>
        <p:spPr>
          <a:xfrm>
            <a:off x="1141413" y="0"/>
            <a:ext cx="9905998" cy="1905000"/>
          </a:xfrm>
        </p:spPr>
        <p:txBody>
          <a:bodyPr/>
          <a:lstStyle/>
          <a:p>
            <a:pPr algn="ctr"/>
            <a:r>
              <a:rPr lang="en-US" b="1" u="sng" dirty="0"/>
              <a:t>1. Introduction to Object Oriented Programming in Python :</a:t>
            </a:r>
            <a:endParaRPr lang="en-IN" b="1" u="sng" dirty="0"/>
          </a:p>
        </p:txBody>
      </p:sp>
      <p:sp>
        <p:nvSpPr>
          <p:cNvPr id="3" name="Content Placeholder 2">
            <a:extLst>
              <a:ext uri="{FF2B5EF4-FFF2-40B4-BE49-F238E27FC236}">
                <a16:creationId xmlns:a16="http://schemas.microsoft.com/office/drawing/2014/main" id="{BEF63DB7-E654-E726-751D-D91A4A7580B2}"/>
              </a:ext>
            </a:extLst>
          </p:cNvPr>
          <p:cNvSpPr>
            <a:spLocks noGrp="1"/>
          </p:cNvSpPr>
          <p:nvPr>
            <p:ph idx="1"/>
          </p:nvPr>
        </p:nvSpPr>
        <p:spPr>
          <a:xfrm>
            <a:off x="1329547" y="1999268"/>
            <a:ext cx="9529729" cy="3124201"/>
          </a:xfrm>
        </p:spPr>
        <p:txBody>
          <a:bodyPr/>
          <a:lstStyle/>
          <a:p>
            <a:r>
              <a:rPr lang="en-US" dirty="0"/>
              <a:t>Object Oriented Programming is a way of computer programming using the idea of “objects” to represents data and methods. It is also, an approach used for creating neat and reusable code instead of a redundant one.</a:t>
            </a:r>
            <a:endParaRPr lang="en-IN" dirty="0"/>
          </a:p>
        </p:txBody>
      </p:sp>
    </p:spTree>
    <p:extLst>
      <p:ext uri="{BB962C8B-B14F-4D97-AF65-F5344CB8AC3E}">
        <p14:creationId xmlns:p14="http://schemas.microsoft.com/office/powerpoint/2010/main" val="81470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F888-D99E-155F-9960-632DFA4788E6}"/>
              </a:ext>
            </a:extLst>
          </p:cNvPr>
          <p:cNvSpPr>
            <a:spLocks noGrp="1"/>
          </p:cNvSpPr>
          <p:nvPr>
            <p:ph type="title"/>
          </p:nvPr>
        </p:nvSpPr>
        <p:spPr>
          <a:xfrm>
            <a:off x="1141413" y="0"/>
            <a:ext cx="9905998" cy="1905000"/>
          </a:xfrm>
        </p:spPr>
        <p:txBody>
          <a:bodyPr/>
          <a:lstStyle/>
          <a:p>
            <a:pPr algn="ctr"/>
            <a:r>
              <a:rPr lang="en-US" b="1" u="sng" dirty="0">
                <a:effectLst>
                  <a:glow rad="38100">
                    <a:schemeClr val="bg1">
                      <a:lumMod val="65000"/>
                      <a:lumOff val="35000"/>
                      <a:alpha val="40000"/>
                    </a:schemeClr>
                  </a:glow>
                  <a:outerShdw blurRad="38100" dist="38100" dir="2700000" algn="tl">
                    <a:srgbClr val="000000">
                      <a:alpha val="43137"/>
                    </a:srgbClr>
                  </a:outerShdw>
                </a:effectLst>
              </a:rPr>
              <a:t>2. What are Classes and Objects?</a:t>
            </a:r>
            <a:endParaRPr lang="en-IN" b="1" u="sng" dirty="0">
              <a:effectLst>
                <a:glow rad="38100">
                  <a:schemeClr val="bg1">
                    <a:lumMod val="65000"/>
                    <a:lumOff val="35000"/>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BDABD567-1109-A2AC-AC9E-6AA02F863D29}"/>
              </a:ext>
            </a:extLst>
          </p:cNvPr>
          <p:cNvSpPr>
            <a:spLocks noGrp="1"/>
          </p:cNvSpPr>
          <p:nvPr>
            <p:ph idx="1"/>
          </p:nvPr>
        </p:nvSpPr>
        <p:spPr>
          <a:xfrm>
            <a:off x="1141413" y="1997696"/>
            <a:ext cx="9905998" cy="3124201"/>
          </a:xfrm>
        </p:spPr>
        <p:txBody>
          <a:bodyPr/>
          <a:lstStyle/>
          <a:p>
            <a:r>
              <a:rPr lang="en-US" dirty="0"/>
              <a:t>A class is a collection of objects or you can say it is a blueprint of objects defining the common attributes and behavior. Now the question arises, how do you do that? Class is defined under a “Class” Keyword. </a:t>
            </a:r>
          </a:p>
          <a:p>
            <a:endParaRPr lang="en-US" dirty="0"/>
          </a:p>
          <a:p>
            <a:r>
              <a:rPr lang="en-US" dirty="0"/>
              <a:t>Example:</a:t>
            </a:r>
          </a:p>
          <a:p>
            <a:endParaRPr lang="en-IN" dirty="0"/>
          </a:p>
        </p:txBody>
      </p:sp>
      <p:pic>
        <p:nvPicPr>
          <p:cNvPr id="6" name="Picture 5">
            <a:extLst>
              <a:ext uri="{FF2B5EF4-FFF2-40B4-BE49-F238E27FC236}">
                <a16:creationId xmlns:a16="http://schemas.microsoft.com/office/drawing/2014/main" id="{A1510D3B-DC6C-1D7D-5BC7-116FD5AC4E16}"/>
              </a:ext>
            </a:extLst>
          </p:cNvPr>
          <p:cNvPicPr>
            <a:picLocks noChangeAspect="1"/>
          </p:cNvPicPr>
          <p:nvPr/>
        </p:nvPicPr>
        <p:blipFill>
          <a:blip r:embed="rId2"/>
          <a:stretch>
            <a:fillRect/>
          </a:stretch>
        </p:blipFill>
        <p:spPr>
          <a:xfrm>
            <a:off x="1461498" y="4435507"/>
            <a:ext cx="7553325" cy="419100"/>
          </a:xfrm>
          <a:prstGeom prst="rect">
            <a:avLst/>
          </a:prstGeom>
        </p:spPr>
      </p:pic>
    </p:spTree>
    <p:extLst>
      <p:ext uri="{BB962C8B-B14F-4D97-AF65-F5344CB8AC3E}">
        <p14:creationId xmlns:p14="http://schemas.microsoft.com/office/powerpoint/2010/main" val="30630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1EFC-EE1F-1CD2-6F09-68D1E96D131D}"/>
              </a:ext>
            </a:extLst>
          </p:cNvPr>
          <p:cNvSpPr>
            <a:spLocks noGrp="1"/>
          </p:cNvSpPr>
          <p:nvPr>
            <p:ph type="title"/>
          </p:nvPr>
        </p:nvSpPr>
        <p:spPr>
          <a:xfrm>
            <a:off x="1141413" y="0"/>
            <a:ext cx="9905998" cy="1905000"/>
          </a:xfrm>
        </p:spPr>
        <p:txBody>
          <a:bodyPr/>
          <a:lstStyle/>
          <a:p>
            <a:pPr algn="ctr"/>
            <a:r>
              <a:rPr lang="en-US" b="1" u="sng" dirty="0"/>
              <a:t>Creating an Object and Class in python: </a:t>
            </a:r>
            <a:endParaRPr lang="en-IN" b="1" u="sng" dirty="0"/>
          </a:p>
        </p:txBody>
      </p:sp>
      <p:sp>
        <p:nvSpPr>
          <p:cNvPr id="3" name="Content Placeholder 2">
            <a:extLst>
              <a:ext uri="{FF2B5EF4-FFF2-40B4-BE49-F238E27FC236}">
                <a16:creationId xmlns:a16="http://schemas.microsoft.com/office/drawing/2014/main" id="{7164CE89-6A4C-F529-CFD9-259918AB4631}"/>
              </a:ext>
            </a:extLst>
          </p:cNvPr>
          <p:cNvSpPr>
            <a:spLocks noGrp="1"/>
          </p:cNvSpPr>
          <p:nvPr>
            <p:ph idx="1"/>
          </p:nvPr>
        </p:nvSpPr>
        <p:spPr>
          <a:xfrm>
            <a:off x="1141413" y="1791092"/>
            <a:ext cx="9905998" cy="1124932"/>
          </a:xfrm>
        </p:spPr>
        <p:txBody>
          <a:bodyPr/>
          <a:lstStyle/>
          <a:p>
            <a:r>
              <a:rPr lang="en-IN" dirty="0"/>
              <a:t>Example:</a:t>
            </a:r>
          </a:p>
          <a:p>
            <a:endParaRPr lang="en-IN" dirty="0"/>
          </a:p>
        </p:txBody>
      </p:sp>
      <p:pic>
        <p:nvPicPr>
          <p:cNvPr id="5" name="Picture 4">
            <a:extLst>
              <a:ext uri="{FF2B5EF4-FFF2-40B4-BE49-F238E27FC236}">
                <a16:creationId xmlns:a16="http://schemas.microsoft.com/office/drawing/2014/main" id="{9B2DBC0C-E3B2-EA3C-FBD5-13F5506D04A1}"/>
              </a:ext>
            </a:extLst>
          </p:cNvPr>
          <p:cNvPicPr>
            <a:picLocks noChangeAspect="1"/>
          </p:cNvPicPr>
          <p:nvPr/>
        </p:nvPicPr>
        <p:blipFill>
          <a:blip r:embed="rId2"/>
          <a:stretch>
            <a:fillRect/>
          </a:stretch>
        </p:blipFill>
        <p:spPr>
          <a:xfrm>
            <a:off x="1461105" y="2727539"/>
            <a:ext cx="7629525" cy="2428875"/>
          </a:xfrm>
          <a:prstGeom prst="rect">
            <a:avLst/>
          </a:prstGeom>
        </p:spPr>
      </p:pic>
    </p:spTree>
    <p:extLst>
      <p:ext uri="{BB962C8B-B14F-4D97-AF65-F5344CB8AC3E}">
        <p14:creationId xmlns:p14="http://schemas.microsoft.com/office/powerpoint/2010/main" val="347851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4087-1232-85B9-8705-339C977FF0C9}"/>
              </a:ext>
            </a:extLst>
          </p:cNvPr>
          <p:cNvSpPr>
            <a:spLocks noGrp="1"/>
          </p:cNvSpPr>
          <p:nvPr>
            <p:ph type="title"/>
          </p:nvPr>
        </p:nvSpPr>
        <p:spPr>
          <a:xfrm>
            <a:off x="0" y="0"/>
            <a:ext cx="12192000" cy="1905000"/>
          </a:xfrm>
        </p:spPr>
        <p:txBody>
          <a:bodyPr/>
          <a:lstStyle/>
          <a:p>
            <a:pPr algn="ctr"/>
            <a:r>
              <a:rPr lang="en-IN" b="1" u="sng" dirty="0"/>
              <a:t>3. Object-Oriented Programming methodologies:</a:t>
            </a:r>
          </a:p>
        </p:txBody>
      </p:sp>
      <p:sp>
        <p:nvSpPr>
          <p:cNvPr id="3" name="Content Placeholder 2">
            <a:extLst>
              <a:ext uri="{FF2B5EF4-FFF2-40B4-BE49-F238E27FC236}">
                <a16:creationId xmlns:a16="http://schemas.microsoft.com/office/drawing/2014/main" id="{1ACC771A-001F-1B36-5D56-B6739504CE08}"/>
              </a:ext>
            </a:extLst>
          </p:cNvPr>
          <p:cNvSpPr>
            <a:spLocks noGrp="1"/>
          </p:cNvSpPr>
          <p:nvPr>
            <p:ph idx="1"/>
          </p:nvPr>
        </p:nvSpPr>
        <p:spPr>
          <a:xfrm>
            <a:off x="1143001" y="2007122"/>
            <a:ext cx="9905998" cy="3124201"/>
          </a:xfrm>
        </p:spPr>
        <p:txBody>
          <a:bodyPr/>
          <a:lstStyle/>
          <a:p>
            <a:pPr marL="0" indent="0">
              <a:buNone/>
            </a:pPr>
            <a:r>
              <a:rPr lang="en-IN" dirty="0"/>
              <a:t>❑ Inheritance </a:t>
            </a:r>
          </a:p>
          <a:p>
            <a:pPr marL="0" indent="0">
              <a:buNone/>
            </a:pPr>
            <a:r>
              <a:rPr lang="en-IN" dirty="0"/>
              <a:t>❑ Polymorphism </a:t>
            </a:r>
          </a:p>
          <a:p>
            <a:pPr marL="0" indent="0">
              <a:buNone/>
            </a:pPr>
            <a:r>
              <a:rPr lang="en-IN" dirty="0"/>
              <a:t>❑ Encapsulation </a:t>
            </a:r>
          </a:p>
          <a:p>
            <a:pPr marL="0" indent="0">
              <a:buNone/>
            </a:pPr>
            <a:r>
              <a:rPr lang="en-IN" dirty="0"/>
              <a:t>❑ Abstraction</a:t>
            </a:r>
          </a:p>
        </p:txBody>
      </p:sp>
    </p:spTree>
    <p:extLst>
      <p:ext uri="{BB962C8B-B14F-4D97-AF65-F5344CB8AC3E}">
        <p14:creationId xmlns:p14="http://schemas.microsoft.com/office/powerpoint/2010/main" val="79311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027-9879-EF11-C5E0-C8DFBF864B1C}"/>
              </a:ext>
            </a:extLst>
          </p:cNvPr>
          <p:cNvSpPr>
            <a:spLocks noGrp="1"/>
          </p:cNvSpPr>
          <p:nvPr>
            <p:ph type="title"/>
          </p:nvPr>
        </p:nvSpPr>
        <p:spPr>
          <a:xfrm>
            <a:off x="1141413" y="0"/>
            <a:ext cx="9905998" cy="1905000"/>
          </a:xfrm>
        </p:spPr>
        <p:txBody>
          <a:bodyPr/>
          <a:lstStyle/>
          <a:p>
            <a:pPr algn="ctr"/>
            <a:r>
              <a:rPr lang="en-IN" b="1" u="sng" dirty="0"/>
              <a:t>Inheritance: </a:t>
            </a:r>
          </a:p>
        </p:txBody>
      </p:sp>
      <p:sp>
        <p:nvSpPr>
          <p:cNvPr id="3" name="Content Placeholder 2">
            <a:extLst>
              <a:ext uri="{FF2B5EF4-FFF2-40B4-BE49-F238E27FC236}">
                <a16:creationId xmlns:a16="http://schemas.microsoft.com/office/drawing/2014/main" id="{DEAAE687-B5A1-5C91-09BF-DC24B4894C86}"/>
              </a:ext>
            </a:extLst>
          </p:cNvPr>
          <p:cNvSpPr>
            <a:spLocks noGrp="1"/>
          </p:cNvSpPr>
          <p:nvPr>
            <p:ph idx="1"/>
          </p:nvPr>
        </p:nvSpPr>
        <p:spPr>
          <a:xfrm>
            <a:off x="1805601" y="1735318"/>
            <a:ext cx="8577622" cy="4458093"/>
          </a:xfrm>
        </p:spPr>
        <p:txBody>
          <a:bodyPr/>
          <a:lstStyle/>
          <a:p>
            <a:r>
              <a:rPr lang="en-US" dirty="0"/>
              <a:t>Ever heard of this dialogue from relatives “you look exactly like your father/mother” the reason behind this is called ‘inheritance’. From the Programming aspect, It generally means “inheriting or transfer of characteristics from parent to child class without any modification”. The new class is called the derived/child class and the one from which it is derived is called a parent/base class.</a:t>
            </a:r>
            <a:endParaRPr lang="en-IN" dirty="0"/>
          </a:p>
        </p:txBody>
      </p:sp>
    </p:spTree>
    <p:extLst>
      <p:ext uri="{BB962C8B-B14F-4D97-AF65-F5344CB8AC3E}">
        <p14:creationId xmlns:p14="http://schemas.microsoft.com/office/powerpoint/2010/main" val="4180377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6A23A-A843-4DE5-C6E4-8D406F4E433C}"/>
              </a:ext>
            </a:extLst>
          </p:cNvPr>
          <p:cNvSpPr>
            <a:spLocks noGrp="1"/>
          </p:cNvSpPr>
          <p:nvPr>
            <p:ph type="title"/>
          </p:nvPr>
        </p:nvSpPr>
        <p:spPr>
          <a:xfrm>
            <a:off x="1141413" y="0"/>
            <a:ext cx="9905998" cy="1905000"/>
          </a:xfrm>
        </p:spPr>
        <p:txBody>
          <a:bodyPr/>
          <a:lstStyle/>
          <a:p>
            <a:pPr algn="ctr"/>
            <a:r>
              <a:rPr lang="en-IN" b="1" u="sng" dirty="0"/>
              <a:t>Types of inheritance :</a:t>
            </a:r>
          </a:p>
        </p:txBody>
      </p:sp>
      <p:sp>
        <p:nvSpPr>
          <p:cNvPr id="3" name="Content Placeholder 2">
            <a:extLst>
              <a:ext uri="{FF2B5EF4-FFF2-40B4-BE49-F238E27FC236}">
                <a16:creationId xmlns:a16="http://schemas.microsoft.com/office/drawing/2014/main" id="{B918AE01-2339-7D7D-5660-FD47DB033457}"/>
              </a:ext>
            </a:extLst>
          </p:cNvPr>
          <p:cNvSpPr>
            <a:spLocks noGrp="1"/>
          </p:cNvSpPr>
          <p:nvPr>
            <p:ph idx="1"/>
          </p:nvPr>
        </p:nvSpPr>
        <p:spPr>
          <a:xfrm>
            <a:off x="1141413" y="2299354"/>
            <a:ext cx="9905998" cy="3124201"/>
          </a:xfrm>
        </p:spPr>
        <p:txBody>
          <a:bodyPr/>
          <a:lstStyle/>
          <a:p>
            <a:pPr marL="0" indent="0">
              <a:buNone/>
            </a:pPr>
            <a:r>
              <a:rPr lang="en-IN" dirty="0"/>
              <a:t>❑ Single inheritance </a:t>
            </a:r>
          </a:p>
          <a:p>
            <a:pPr marL="0" indent="0">
              <a:buNone/>
            </a:pPr>
            <a:r>
              <a:rPr lang="en-IN" dirty="0"/>
              <a:t>❑ Multilevel inheritance </a:t>
            </a:r>
          </a:p>
          <a:p>
            <a:pPr marL="0" indent="0">
              <a:buNone/>
            </a:pPr>
            <a:r>
              <a:rPr lang="en-IN" dirty="0"/>
              <a:t>❑ Hierarchical inheritance </a:t>
            </a:r>
          </a:p>
          <a:p>
            <a:pPr marL="0" indent="0">
              <a:buNone/>
            </a:pPr>
            <a:r>
              <a:rPr lang="en-IN" dirty="0"/>
              <a:t>❑ Multiple inheritance</a:t>
            </a:r>
          </a:p>
          <a:p>
            <a:endParaRPr lang="en-IN" dirty="0"/>
          </a:p>
        </p:txBody>
      </p:sp>
    </p:spTree>
    <p:extLst>
      <p:ext uri="{BB962C8B-B14F-4D97-AF65-F5344CB8AC3E}">
        <p14:creationId xmlns:p14="http://schemas.microsoft.com/office/powerpoint/2010/main" val="365046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525B3D-C080-DDA1-4FA4-7C04E7EDA843}"/>
              </a:ext>
            </a:extLst>
          </p:cNvPr>
          <p:cNvPicPr>
            <a:picLocks noGrp="1" noChangeAspect="1"/>
          </p:cNvPicPr>
          <p:nvPr>
            <p:ph idx="1"/>
          </p:nvPr>
        </p:nvPicPr>
        <p:blipFill>
          <a:blip r:embed="rId2"/>
          <a:stretch>
            <a:fillRect/>
          </a:stretch>
        </p:blipFill>
        <p:spPr>
          <a:xfrm>
            <a:off x="666359" y="905071"/>
            <a:ext cx="10859281" cy="5047857"/>
          </a:xfrm>
        </p:spPr>
      </p:pic>
    </p:spTree>
    <p:extLst>
      <p:ext uri="{BB962C8B-B14F-4D97-AF65-F5344CB8AC3E}">
        <p14:creationId xmlns:p14="http://schemas.microsoft.com/office/powerpoint/2010/main" val="35728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1438</TotalTime>
  <Words>660</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Mesh</vt:lpstr>
      <vt:lpstr>Object oriented programming (oop)</vt:lpstr>
      <vt:lpstr>Index :</vt:lpstr>
      <vt:lpstr>1. Introduction to Object Oriented Programming in Python :</vt:lpstr>
      <vt:lpstr>2. What are Classes and Objects?</vt:lpstr>
      <vt:lpstr>Creating an Object and Class in python: </vt:lpstr>
      <vt:lpstr>3. Object-Oriented Programming methodologies:</vt:lpstr>
      <vt:lpstr>Inheritance: </vt:lpstr>
      <vt:lpstr>Types of inheritance :</vt:lpstr>
      <vt:lpstr>PowerPoint Presentation</vt:lpstr>
      <vt:lpstr>Single Inheritance:</vt:lpstr>
      <vt:lpstr>Multilevel Inheritance: </vt:lpstr>
      <vt:lpstr>Hierarchical Inheritance: </vt:lpstr>
      <vt:lpstr>Multiple Inheritance: </vt:lpstr>
      <vt:lpstr>Polymorphism: </vt:lpstr>
      <vt:lpstr>Polymorphism is of two types: </vt:lpstr>
      <vt:lpstr>Compile-time Polymorphism: </vt:lpstr>
      <vt:lpstr>Run-time Polymorphism: </vt:lpstr>
      <vt:lpstr>encapsulation: </vt:lpstr>
      <vt:lpstr>Abstraction: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Vraj Shah</dc:creator>
  <cp:lastModifiedBy>Vraj Shah</cp:lastModifiedBy>
  <cp:revision>2</cp:revision>
  <dcterms:created xsi:type="dcterms:W3CDTF">2025-05-30T00:37:14Z</dcterms:created>
  <dcterms:modified xsi:type="dcterms:W3CDTF">2025-05-31T00:35:28Z</dcterms:modified>
</cp:coreProperties>
</file>