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0" r:id="rId2"/>
    <p:sldId id="259" r:id="rId3"/>
    <p:sldId id="262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E159A2-9911-4048-AED4-72A81C4ADF31}">
          <p14:sldIdLst>
            <p14:sldId id="260"/>
            <p14:sldId id="259"/>
            <p14:sldId id="262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raj Patel" initials="VP" lastIdx="1" clrIdx="0">
    <p:extLst>
      <p:ext uri="{19B8F6BF-5375-455C-9EA6-DF929625EA0E}">
        <p15:presenceInfo xmlns:p15="http://schemas.microsoft.com/office/powerpoint/2012/main" userId="8b8a79587d70c8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FF"/>
    <a:srgbClr val="FF6600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9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5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3CCB2D-05DC-47D2-84C1-61219915B20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5AD7E-61D7-4610-81DD-F7EC41E723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57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TP/Status#server_error_responses" TargetMode="External"/><Relationship Id="rId13" Type="http://schemas.openxmlformats.org/officeDocument/2006/relationships/hyperlink" Target="https://icons8.com/icons/set/list-style-image" TargetMode="External"/><Relationship Id="rId3" Type="http://schemas.openxmlformats.org/officeDocument/2006/relationships/hyperlink" Target="https://developer.mozilla.org/en-US/docs/Web/HTTP/Status" TargetMode="External"/><Relationship Id="rId7" Type="http://schemas.openxmlformats.org/officeDocument/2006/relationships/hyperlink" Target="https://developer.mozilla.org/en-US/docs/Web/HTTP/Status#client_error_responses" TargetMode="External"/><Relationship Id="rId12" Type="http://schemas.openxmlformats.org/officeDocument/2006/relationships/hyperlink" Target="https://iconscout.com/" TargetMode="External"/><Relationship Id="rId2" Type="http://schemas.openxmlformats.org/officeDocument/2006/relationships/hyperlink" Target="https://unsplash.com/" TargetMode="External"/><Relationship Id="rId16" Type="http://schemas.openxmlformats.org/officeDocument/2006/relationships/hyperlink" Target="https://dev.to/webdeasy/top-20-css-buttons-animations-f4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en-US/docs/Web/HTTP/Status#redirection_messages" TargetMode="External"/><Relationship Id="rId11" Type="http://schemas.openxmlformats.org/officeDocument/2006/relationships/hyperlink" Target="https://cdnjs.com/libraries/font-awesome" TargetMode="External"/><Relationship Id="rId5" Type="http://schemas.openxmlformats.org/officeDocument/2006/relationships/hyperlink" Target="https://developer.mozilla.org/en-US/docs/Web/HTTP/Status#successful_responses" TargetMode="External"/><Relationship Id="rId15" Type="http://schemas.openxmlformats.org/officeDocument/2006/relationships/hyperlink" Target="https://www.w3schools.com/colors/colors_picker.asp" TargetMode="External"/><Relationship Id="rId10" Type="http://schemas.openxmlformats.org/officeDocument/2006/relationships/hyperlink" Target="https://fontawesome.com/" TargetMode="External"/><Relationship Id="rId4" Type="http://schemas.openxmlformats.org/officeDocument/2006/relationships/hyperlink" Target="https://developer.mozilla.org/en-US/docs/Web/HTTP/Status#information_responses" TargetMode="External"/><Relationship Id="rId9" Type="http://schemas.openxmlformats.org/officeDocument/2006/relationships/hyperlink" Target="https://howandwow.info/confirm-form-resubmission/" TargetMode="External"/><Relationship Id="rId14" Type="http://schemas.openxmlformats.org/officeDocument/2006/relationships/hyperlink" Target="https://flatuicolors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08OaGpH1PA&amp;feature=youtu.be" TargetMode="External"/><Relationship Id="rId13" Type="http://schemas.openxmlformats.org/officeDocument/2006/relationships/hyperlink" Target="https://zepel.io/blog/5-git-workflows-to-improve-development/?utm_source=zepelblog&amp;utm_medium=text&amp;utm_campaign=13-git-commands" TargetMode="External"/><Relationship Id="rId3" Type="http://schemas.openxmlformats.org/officeDocument/2006/relationships/hyperlink" Target="https://blur.imageonline.co/" TargetMode="External"/><Relationship Id="rId7" Type="http://schemas.openxmlformats.org/officeDocument/2006/relationships/hyperlink" Target="https://getcssscan.com/css-box-shadow-examples?ref=beautifulbuttons-bottom" TargetMode="External"/><Relationship Id="rId12" Type="http://schemas.openxmlformats.org/officeDocument/2006/relationships/hyperlink" Target="https://www.youtube.com/watch?v=MAoAY1wYJuE" TargetMode="External"/><Relationship Id="rId2" Type="http://schemas.openxmlformats.org/officeDocument/2006/relationships/hyperlink" Target="https://pixabay.com/" TargetMode="External"/><Relationship Id="rId16" Type="http://schemas.openxmlformats.org/officeDocument/2006/relationships/hyperlink" Target="https://www.youtube.com/watch?v=zUeG6VgdKS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smatic.com/box-shadow" TargetMode="External"/><Relationship Id="rId11" Type="http://schemas.openxmlformats.org/officeDocument/2006/relationships/hyperlink" Target="https://www.youtube.com/watch?v=2aASWhBVKVs" TargetMode="External"/><Relationship Id="rId5" Type="http://schemas.openxmlformats.org/officeDocument/2006/relationships/hyperlink" Target="https://imagecompressor.11zon.com/en/compress-jpg/" TargetMode="External"/><Relationship Id="rId15" Type="http://schemas.openxmlformats.org/officeDocument/2006/relationships/hyperlink" Target="https://www.w3schools.com/jsref/dom_obj_audio.asp" TargetMode="External"/><Relationship Id="rId10" Type="http://schemas.openxmlformats.org/officeDocument/2006/relationships/hyperlink" Target="https://www.passwordrandom.com/password-database?password=dnJhag==" TargetMode="External"/><Relationship Id="rId4" Type="http://schemas.openxmlformats.org/officeDocument/2006/relationships/hyperlink" Target="https://jsonplaceholder.typicode.com/users" TargetMode="External"/><Relationship Id="rId9" Type="http://schemas.openxmlformats.org/officeDocument/2006/relationships/hyperlink" Target="https://www.cssscript.com/" TargetMode="External"/><Relationship Id="rId14" Type="http://schemas.openxmlformats.org/officeDocument/2006/relationships/hyperlink" Target="https://www.autodesk.com/education/edu-software/overview?sorting=featured&amp;filters=individ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cFvNF8ncGQ" TargetMode="External"/><Relationship Id="rId2" Type="http://schemas.openxmlformats.org/officeDocument/2006/relationships/hyperlink" Target="https://www.youtube.com/watch?v=uxOnTwUNxl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efunky.com/create/" TargetMode="External"/><Relationship Id="rId5" Type="http://schemas.openxmlformats.org/officeDocument/2006/relationships/hyperlink" Target="https://www.remove.bg/" TargetMode="External"/><Relationship Id="rId4" Type="http://schemas.openxmlformats.org/officeDocument/2006/relationships/hyperlink" Target="https://www.freepik.com/search?format=search&amp;query=doctor+weyo+women&amp;type=photo&amp;referer=detail&amp;page=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-PmnpCTZ64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BD9CA-4419-42C5-A18A-C43C8137444C}"/>
              </a:ext>
            </a:extLst>
          </p:cNvPr>
          <p:cNvSpPr txBox="1"/>
          <p:nvPr/>
        </p:nvSpPr>
        <p:spPr>
          <a:xfrm>
            <a:off x="0" y="1"/>
            <a:ext cx="12192000" cy="669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Good Pictures: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https://unsplash.com/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Web-page status Code 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https://developer.mozilla.org/en-US/docs/Web/HTTP/Status</a:t>
            </a:r>
            <a:endParaRPr lang="en-US" dirty="0">
              <a:latin typeface="Consolas" panose="020B0609020204030204" pitchFamily="49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u="sng" dirty="0">
                <a:solidFill>
                  <a:srgbClr val="005282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Informational responses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(100–199)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Successful responses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(200–299)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Redirects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(300–399)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5282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Client errors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(400–499)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u="sng" dirty="0">
                <a:solidFill>
                  <a:srgbClr val="005282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Server errors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(500–599)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Form Resubmission error Solution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https://howandwow.info/confirm-form-resubmission/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Icons : </a:t>
            </a:r>
            <a:r>
              <a:rPr lang="en-US" dirty="0">
                <a:latin typeface="Consolas" panose="020B0609020204030204" pitchFamily="49" charset="0"/>
                <a:hlinkClick r:id="rId10"/>
              </a:rPr>
              <a:t>https://fontawesome.com/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Give Icon permission : </a:t>
            </a:r>
            <a:r>
              <a:rPr lang="en-US" dirty="0">
                <a:latin typeface="Consolas" panose="020B0609020204030204" pitchFamily="49" charset="0"/>
                <a:hlinkClick r:id="rId11"/>
              </a:rPr>
              <a:t>https://cdnjs.com/libraries/font-awesome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3d,2d and All Types Icons and Illustrations : </a:t>
            </a:r>
            <a:r>
              <a:rPr lang="en-US" dirty="0">
                <a:latin typeface="Consolas" panose="020B0609020204030204" pitchFamily="49" charset="0"/>
                <a:hlinkClick r:id="rId12"/>
              </a:rPr>
              <a:t>https://iconscout.com/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Set Icon As a Image : </a:t>
            </a:r>
            <a:r>
              <a:rPr lang="en-US" dirty="0">
                <a:latin typeface="Consolas" panose="020B0609020204030204" pitchFamily="49" charset="0"/>
                <a:hlinkClick r:id="rId13"/>
              </a:rPr>
              <a:t>https://icons8.com/icons/set/list-style-image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Colors for a CSS : </a:t>
            </a:r>
            <a:r>
              <a:rPr lang="en-US" dirty="0">
                <a:latin typeface="Consolas" panose="020B0609020204030204" pitchFamily="49" charset="0"/>
                <a:hlinkClick r:id="rId14"/>
              </a:rPr>
              <a:t>https://flatuicolors.com/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Color Picker : </a:t>
            </a:r>
            <a:r>
              <a:rPr lang="en-US" dirty="0">
                <a:latin typeface="Consolas" panose="020B0609020204030204" pitchFamily="49" charset="0"/>
                <a:hlinkClick r:id="rId15"/>
              </a:rPr>
              <a:t>https://www.w3schools.com/colors/colors_picker.asp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For Templates : </a:t>
            </a:r>
            <a:r>
              <a:rPr lang="en-US" dirty="0">
                <a:latin typeface="Consolas" panose="020B0609020204030204" pitchFamily="49" charset="0"/>
                <a:hlinkClick r:id="rId12"/>
              </a:rPr>
              <a:t>https://iconscout.com/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For Button CSS Animation : </a:t>
            </a:r>
            <a:r>
              <a:rPr lang="en-US" dirty="0">
                <a:latin typeface="Consolas" panose="020B0609020204030204" pitchFamily="49" charset="0"/>
                <a:hlinkClick r:id="rId16"/>
              </a:rPr>
              <a:t>https://dev.to/webdeasy/top-20-css-buttons-animations-f41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2C774-B6EE-4300-9AF3-5275AF974C20}"/>
              </a:ext>
            </a:extLst>
          </p:cNvPr>
          <p:cNvSpPr txBox="1"/>
          <p:nvPr/>
        </p:nvSpPr>
        <p:spPr>
          <a:xfrm>
            <a:off x="0" y="0"/>
            <a:ext cx="12192000" cy="670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For HD Image :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https://pixabay.com/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Blur Image Online : </a:t>
            </a:r>
            <a:r>
              <a:rPr lang="en-US" sz="1600" dirty="0">
                <a:latin typeface="Consolas" panose="020B0609020204030204" pitchFamily="49" charset="0"/>
                <a:hlinkClick r:id="rId3"/>
              </a:rPr>
              <a:t>https://blur.imageonline.co/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API Codes : </a:t>
            </a:r>
            <a:r>
              <a:rPr lang="en-US" sz="1600" dirty="0">
                <a:latin typeface="Consolas" panose="020B0609020204030204" pitchFamily="49" charset="0"/>
                <a:hlinkClick r:id="rId4"/>
              </a:rPr>
              <a:t>https://jsonplaceholder.typicode.com/users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Compress Image Size : </a:t>
            </a:r>
            <a:r>
              <a:rPr lang="en-US" sz="1600" dirty="0">
                <a:latin typeface="Consolas" panose="020B0609020204030204" pitchFamily="49" charset="0"/>
                <a:hlinkClick r:id="rId5"/>
              </a:rPr>
              <a:t>https://imagecompressor.11zon.com/en/compress-jpg/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Box –Shadow : </a:t>
            </a:r>
            <a:r>
              <a:rPr lang="en-US" sz="1600" dirty="0">
                <a:latin typeface="Consolas" panose="020B0609020204030204" pitchFamily="49" charset="0"/>
                <a:hlinkClick r:id="rId6"/>
              </a:rPr>
              <a:t>https://www.cssmatic.com/box-shadow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Box – shadow inspiration: </a:t>
            </a:r>
            <a:r>
              <a:rPr lang="en-US" sz="1600" dirty="0">
                <a:latin typeface="Consolas" panose="020B0609020204030204" pitchFamily="49" charset="0"/>
                <a:hlinkClick r:id="rId7"/>
              </a:rPr>
              <a:t>https://getcssscan.com/css-box-shadow-examples?ref=beautifulbuttons-bottom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Search Logic Using ajax() : </a:t>
            </a:r>
            <a:r>
              <a:rPr lang="en-US" sz="1600" dirty="0">
                <a:latin typeface="Consolas" panose="020B0609020204030204" pitchFamily="49" charset="0"/>
                <a:hlinkClick r:id="rId8"/>
              </a:rPr>
              <a:t>https://www.youtube.com/watch?v=208OaGpH1PA&amp;feature=youtu.be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  <a:hlinkClick r:id="rId9"/>
              </a:rPr>
              <a:t>https://www.cssscript.com/</a:t>
            </a:r>
            <a:r>
              <a:rPr lang="en-US" sz="1600" dirty="0">
                <a:latin typeface="Consolas" panose="020B0609020204030204" pitchFamily="49" charset="0"/>
              </a:rPr>
              <a:t> Please visit One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Passwordroandom.com: 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  <a:hlinkClick r:id="rId10"/>
              </a:rPr>
              <a:t>https://www.passwordrandom.com/password-database?password=dnJhag==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Radio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Atrribute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Of Form Using J-query : 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  <a:hlinkClick r:id="rId11"/>
              </a:rPr>
              <a:t>https://www.youtube.com/watch?v=2aASWhBVKVs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Git Hub and Git :~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GITHUB And Git : </a:t>
            </a:r>
            <a:r>
              <a:rPr lang="en-US" sz="1600" dirty="0">
                <a:latin typeface="Consolas" panose="020B0609020204030204" pitchFamily="49" charset="0"/>
                <a:hlinkClick r:id="rId12"/>
              </a:rPr>
              <a:t>https://www.youtube.com/watch?v=MAoAY1wYJuE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Git Branches : </a:t>
            </a:r>
            <a:r>
              <a:rPr lang="en-US" sz="1600" dirty="0">
                <a:latin typeface="Consolas" panose="020B0609020204030204" pitchFamily="49" charset="0"/>
                <a:hlinkClick r:id="rId13"/>
              </a:rPr>
              <a:t>https://zepel.io/blog/5-git-workflows-to-improve-development/?utm_source=zepelblog&amp;utm_medium=text&amp;utm_campaign=13-git-commands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Download Autodesk Software : </a:t>
            </a:r>
            <a:r>
              <a:rPr lang="en-US" sz="1600" dirty="0">
                <a:latin typeface="Consolas" panose="020B0609020204030204" pitchFamily="49" charset="0"/>
                <a:hlinkClick r:id="rId14"/>
              </a:rPr>
              <a:t>https://www.autodesk.com/education/edusoftware/overview?sorting=featured&amp;filters=individual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All Audio Features In Java Script : </a:t>
            </a:r>
            <a:r>
              <a:rPr lang="en-US" sz="1600" dirty="0">
                <a:latin typeface="Consolas" panose="020B0609020204030204" pitchFamily="49" charset="0"/>
                <a:hlinkClick r:id="rId15"/>
              </a:rPr>
              <a:t>https://www.w3schools.com/jsref/dom_obj_audio.asp</a:t>
            </a:r>
            <a:endParaRPr lang="en-US" sz="16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</a:rPr>
              <a:t>Search Box : </a:t>
            </a:r>
            <a:r>
              <a:rPr lang="en-US" sz="1600" dirty="0">
                <a:latin typeface="Consolas" panose="020B0609020204030204" pitchFamily="49" charset="0"/>
                <a:hlinkClick r:id="rId16"/>
              </a:rPr>
              <a:t>https://www.youtube.com/watch?v=zUeG6VgdKSc</a:t>
            </a:r>
            <a:r>
              <a:rPr lang="en-US" sz="1600" dirty="0">
                <a:latin typeface="Consolas" panose="020B0609020204030204" pitchFamily="49" charset="0"/>
              </a:rPr>
              <a:t> (Using </a:t>
            </a:r>
            <a:r>
              <a:rPr lang="en-US" sz="1600" dirty="0" err="1">
                <a:latin typeface="Consolas" panose="020B0609020204030204" pitchFamily="49" charset="0"/>
              </a:rPr>
              <a:t>Jquery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09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29A7D-2F51-4B3B-A5DA-C3197198A7CF}"/>
              </a:ext>
            </a:extLst>
          </p:cNvPr>
          <p:cNvSpPr txBox="1"/>
          <p:nvPr/>
        </p:nvSpPr>
        <p:spPr>
          <a:xfrm>
            <a:off x="0" y="0"/>
            <a:ext cx="12192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Set current-time and duration-time in audio 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https://www.youtube.com/watch?v=uxOnTwUNxl8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4k Downloader (You Tube Video For PC) 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https://www.youtube.com/watch?v=LcFvNF8ncGQ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Get Doctor’s Images : </a:t>
            </a:r>
            <a:r>
              <a:rPr lang="en-US" sz="1500" dirty="0">
                <a:latin typeface="Consolas" panose="020B0609020204030204" pitchFamily="49" charset="0"/>
                <a:hlinkClick r:id="rId4"/>
              </a:rPr>
              <a:t>https://www.freepik.com/search?format=search&amp;query=doctor+weyo+women&amp;type=photo&amp;referer=detail&amp;page=2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Consolas" panose="020B0609020204030204" pitchFamily="49" charset="0"/>
              </a:rPr>
              <a:t>Image-Background Remove : </a:t>
            </a:r>
            <a:r>
              <a:rPr lang="en-US" sz="1500" dirty="0">
                <a:latin typeface="Consolas" panose="020B0609020204030204" pitchFamily="49" charset="0"/>
                <a:hlinkClick r:id="rId5"/>
              </a:rPr>
              <a:t>https://www.remove.bg/</a:t>
            </a:r>
            <a:endParaRPr lang="en-US" sz="15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dirty="0">
                <a:latin typeface="Consolas" panose="020B0609020204030204" pitchFamily="49" charset="0"/>
              </a:rPr>
              <a:t>Set-</a:t>
            </a:r>
            <a:r>
              <a:rPr lang="en-US" sz="1500" dirty="0" err="1">
                <a:latin typeface="Consolas" panose="020B0609020204030204" pitchFamily="49" charset="0"/>
              </a:rPr>
              <a:t>Transperant</a:t>
            </a:r>
            <a:r>
              <a:rPr lang="en-US" sz="1500" dirty="0">
                <a:latin typeface="Consolas" panose="020B0609020204030204" pitchFamily="49" charset="0"/>
              </a:rPr>
              <a:t> Images from </a:t>
            </a:r>
            <a:r>
              <a:rPr lang="en-US" sz="1500" dirty="0" err="1">
                <a:latin typeface="Consolas" panose="020B0609020204030204" pitchFamily="49" charset="0"/>
              </a:rPr>
              <a:t>Poerpoint</a:t>
            </a:r>
            <a:r>
              <a:rPr lang="en-US" sz="1500">
                <a:latin typeface="Consolas" panose="020B0609020204030204" pitchFamily="49" charset="0"/>
              </a:rPr>
              <a:t> : </a:t>
            </a:r>
            <a:r>
              <a:rPr lang="en-US" sz="1500">
                <a:latin typeface="Consolas" panose="020B0609020204030204" pitchFamily="49" charset="0"/>
                <a:hlinkClick r:id="rId6"/>
              </a:rPr>
              <a:t>https://www.befunky.com/create/</a:t>
            </a:r>
            <a:r>
              <a:rPr lang="en-US" sz="1500">
                <a:latin typeface="Consolas" panose="020B0609020204030204" pitchFamily="49" charset="0"/>
              </a:rPr>
              <a:t>  </a:t>
            </a:r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1781E8-1C17-4D61-AA19-ED3638DB18CD}"/>
              </a:ext>
            </a:extLst>
          </p:cNvPr>
          <p:cNvSpPr txBox="1"/>
          <p:nvPr/>
        </p:nvSpPr>
        <p:spPr>
          <a:xfrm>
            <a:off x="896645" y="35496"/>
            <a:ext cx="488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INSTRAGRAM ICON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ACC21E-EF70-429D-BDD1-84D639AE22BB}"/>
              </a:ext>
            </a:extLst>
          </p:cNvPr>
          <p:cNvSpPr/>
          <p:nvPr/>
        </p:nvSpPr>
        <p:spPr>
          <a:xfrm>
            <a:off x="6533965" y="79911"/>
            <a:ext cx="5537447" cy="6698178"/>
          </a:xfrm>
          <a:prstGeom prst="roundRect">
            <a:avLst>
              <a:gd name="adj" fmla="val 1089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Instragram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 Icon CSS Code</a:t>
            </a:r>
          </a:p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instagram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display: inline-block;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width: 250px;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height: 250px;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text-align: center;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border-radius: 40px;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color: #fff;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font-size: 220px;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line-height: 250px;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vertical-align: middle;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background: #d6249f;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background: radial-gradient(circle at 30% 107%, #fdf497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0%, #fdf497 5%, #fd5949 45%,#d6249f 60%,#285AEB 90%);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  box-shadow: 0px 3px 10px </a:t>
            </a:r>
            <a:r>
              <a:rPr lang="en-US" sz="1800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rgba</a:t>
            </a:r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(0,0,0,.25);</a:t>
            </a:r>
          </a:p>
          <a:p>
            <a:r>
              <a:rPr lang="en-US" sz="1800" i="1" dirty="0">
                <a:solidFill>
                  <a:srgbClr val="FFFFCC"/>
                </a:solidFill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US" i="1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 algn="ctr"/>
            <a:endParaRPr lang="en-US" sz="1800" i="1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 algn="ctr"/>
            <a:endParaRPr lang="en-US" i="1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 algn="ctr"/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456714-675A-4B8A-BFA9-99450F3C6531}"/>
              </a:ext>
            </a:extLst>
          </p:cNvPr>
          <p:cNvSpPr/>
          <p:nvPr/>
        </p:nvSpPr>
        <p:spPr>
          <a:xfrm>
            <a:off x="199745" y="676537"/>
            <a:ext cx="5896255" cy="5764400"/>
          </a:xfrm>
          <a:prstGeom prst="roundRect">
            <a:avLst>
              <a:gd name="adj" fmla="val 89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Instragram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 Icon HTML Code</a:t>
            </a:r>
          </a:p>
          <a:p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&lt;head&gt;</a:t>
            </a:r>
            <a:endParaRPr lang="en-US" sz="18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&lt;link </a:t>
            </a:r>
            <a:r>
              <a:rPr lang="en-US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rel</a:t>
            </a:r>
            <a:r>
              <a:rPr lang="en-US" i="1" dirty="0">
                <a:solidFill>
                  <a:srgbClr val="FFFFCC"/>
                </a:solidFill>
                <a:latin typeface="Consolas" panose="020B0609020204030204" pitchFamily="49" charset="0"/>
              </a:rPr>
              <a:t> ="stylesheet" </a:t>
            </a:r>
          </a:p>
          <a:p>
            <a:r>
              <a:rPr lang="en-US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href</a:t>
            </a:r>
            <a:r>
              <a:rPr lang="en-US" i="1" dirty="0">
                <a:solidFill>
                  <a:srgbClr val="FFFFCC"/>
                </a:solidFill>
                <a:latin typeface="Consolas" panose="020B0609020204030204" pitchFamily="49" charset="0"/>
              </a:rPr>
              <a:t> ="//maxcdn.bootstrapcdn.com/font-awesome/4.3.0/</a:t>
            </a:r>
            <a:r>
              <a:rPr lang="en-US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css</a:t>
            </a:r>
            <a:r>
              <a:rPr lang="en-US" i="1" dirty="0">
                <a:solidFill>
                  <a:srgbClr val="FFFFCC"/>
                </a:solidFill>
                <a:latin typeface="Consolas" panose="020B0609020204030204" pitchFamily="49" charset="0"/>
              </a:rPr>
              <a:t>/font-awesome.min.css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&lt;/head&gt;</a:t>
            </a:r>
          </a:p>
          <a:p>
            <a:endParaRPr lang="en-US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&lt;span </a:t>
            </a:r>
            <a:r>
              <a:rPr lang="en-US" i="1" dirty="0">
                <a:solidFill>
                  <a:srgbClr val="FFFFCC"/>
                </a:solidFill>
                <a:latin typeface="Consolas" panose="020B0609020204030204" pitchFamily="49" charset="0"/>
              </a:rPr>
              <a:t>class="</a:t>
            </a:r>
            <a:r>
              <a:rPr lang="en-US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instagram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&lt;span </a:t>
            </a:r>
            <a:r>
              <a:rPr lang="en-US" i="1" dirty="0">
                <a:solidFill>
                  <a:srgbClr val="FFFFCC"/>
                </a:solidFill>
                <a:latin typeface="Consolas" panose="020B0609020204030204" pitchFamily="49" charset="0"/>
              </a:rPr>
              <a:t>class="fa fa-</a:t>
            </a:r>
            <a:r>
              <a:rPr lang="en-US" i="1" dirty="0" err="1">
                <a:solidFill>
                  <a:srgbClr val="FFFFCC"/>
                </a:solidFill>
                <a:latin typeface="Consolas" panose="020B0609020204030204" pitchFamily="49" charset="0"/>
              </a:rPr>
              <a:t>instagram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&gt;&lt;/span&gt;</a:t>
            </a: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&lt;/span&gt;</a:t>
            </a:r>
          </a:p>
          <a:p>
            <a:endParaRPr lang="en-US" sz="18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EC0A1-0A55-4B14-AB39-61EDD3E5DBB1}"/>
              </a:ext>
            </a:extLst>
          </p:cNvPr>
          <p:cNvSpPr txBox="1"/>
          <p:nvPr/>
        </p:nvSpPr>
        <p:spPr>
          <a:xfrm>
            <a:off x="62144" y="213064"/>
            <a:ext cx="1145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Some </a:t>
            </a:r>
            <a:r>
              <a:rPr lang="en-US" sz="2800" b="1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Imporatant</a:t>
            </a:r>
            <a:r>
              <a:rPr 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Links Of Our coddersuni.com Project :~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153349-7929-49F3-B0D0-0DCFA5D8A8A3}"/>
              </a:ext>
            </a:extLst>
          </p:cNvPr>
          <p:cNvSpPr/>
          <p:nvPr/>
        </p:nvSpPr>
        <p:spPr>
          <a:xfrm>
            <a:off x="393281" y="1115568"/>
            <a:ext cx="10789920" cy="5010912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dirty="0">
              <a:solidFill>
                <a:srgbClr val="FFFF00"/>
              </a:solidFill>
              <a:highlight>
                <a:srgbClr val="0000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00"/>
              </a:solidFill>
              <a:highlight>
                <a:srgbClr val="00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How To Form Submit via POST Method Without Refreshing Page ?</a:t>
            </a:r>
          </a:p>
          <a:p>
            <a:r>
              <a:rPr lang="en-US" dirty="0">
                <a:latin typeface="Consolas" panose="020B0609020204030204" pitchFamily="49" charset="0"/>
                <a:hlinkClick r:id="rId2"/>
              </a:rPr>
              <a:t>https://www.youtube.com/watch?v=Z-PmnpCTZ64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 Please Show The Last Page Of This Video , That Is very Important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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Form Resubmission Error ?</a:t>
            </a:r>
          </a:p>
          <a:p>
            <a:r>
              <a:rPr lang="en-US" dirty="0">
                <a:latin typeface="Consolas" panose="020B0609020204030204" pitchFamily="49" charset="0"/>
              </a:rPr>
              <a:t>( Put This Code in a Head Tag And Above On the Link tags 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replaceState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replaceState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9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A18268-16AA-48DC-891A-BE07702A3F24}"/>
              </a:ext>
            </a:extLst>
          </p:cNvPr>
          <p:cNvSpPr txBox="1"/>
          <p:nvPr/>
        </p:nvSpPr>
        <p:spPr>
          <a:xfrm>
            <a:off x="8054266" y="513573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1B5E7A-5398-4B4A-BB29-1EB77CC71EE3}"/>
              </a:ext>
            </a:extLst>
          </p:cNvPr>
          <p:cNvSpPr/>
          <p:nvPr/>
        </p:nvSpPr>
        <p:spPr>
          <a:xfrm>
            <a:off x="385572" y="1075937"/>
            <a:ext cx="10030968" cy="4556767"/>
          </a:xfrm>
          <a:prstGeom prst="roundRect">
            <a:avLst>
              <a:gd name="adj" fmla="val 1104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 the cube is directly inside the container:</a:t>
            </a:r>
            <a:b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CCFF"/>
                </a:solidFill>
                <a:effectLst/>
                <a:latin typeface="Consolas" panose="020B0609020204030204" pitchFamily="49" charset="0"/>
              </a:rPr>
              <a:t>:hover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 cube is next to (after containers closing tag) the container:</a:t>
            </a:r>
            <a:b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CCFF"/>
                </a:solidFill>
                <a:effectLst/>
                <a:latin typeface="Consolas" panose="020B0609020204030204" pitchFamily="49" charset="0"/>
              </a:rPr>
              <a:t>:hover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 the cube is somewhere inside the container:</a:t>
            </a:r>
            <a:b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CCFF"/>
                </a:solidFill>
                <a:effectLst/>
                <a:latin typeface="Consolas" panose="020B0609020204030204" pitchFamily="49" charset="0"/>
              </a:rPr>
              <a:t>:hover </a:t>
            </a: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 the cube is a sibling of the container:</a:t>
            </a:r>
            <a:b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 dirty="0">
                <a:solidFill>
                  <a:srgbClr val="00CCFF"/>
                </a:solidFill>
                <a:effectLst/>
                <a:latin typeface="Consolas" panose="020B0609020204030204" pitchFamily="49" charset="0"/>
              </a:rPr>
              <a:t>:hover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en-US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80DCF-C9AA-44EC-80ED-B722A6A57705}"/>
              </a:ext>
            </a:extLst>
          </p:cNvPr>
          <p:cNvSpPr txBox="1"/>
          <p:nvPr/>
        </p:nvSpPr>
        <p:spPr>
          <a:xfrm>
            <a:off x="605028" y="192535"/>
            <a:ext cx="1023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Consolas" panose="020B0609020204030204" pitchFamily="49" charset="0"/>
              </a:rPr>
              <a:t>For Hover Effect Target Another Element:~</a:t>
            </a:r>
          </a:p>
        </p:txBody>
      </p:sp>
    </p:spTree>
    <p:extLst>
      <p:ext uri="{BB962C8B-B14F-4D97-AF65-F5344CB8AC3E}">
        <p14:creationId xmlns:p14="http://schemas.microsoft.com/office/powerpoint/2010/main" val="425598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71844</TotalTime>
  <Words>921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Patel</dc:creator>
  <cp:lastModifiedBy>Vraj Patel</cp:lastModifiedBy>
  <cp:revision>23</cp:revision>
  <dcterms:created xsi:type="dcterms:W3CDTF">2021-07-28T20:37:10Z</dcterms:created>
  <dcterms:modified xsi:type="dcterms:W3CDTF">2022-06-22T12:55:43Z</dcterms:modified>
</cp:coreProperties>
</file>