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64" r:id="rId5"/>
    <p:sldId id="257" r:id="rId6"/>
    <p:sldId id="258" r:id="rId7"/>
    <p:sldId id="259" r:id="rId8"/>
    <p:sldId id="260" r:id="rId9"/>
    <p:sldId id="261"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p:txBody>
          <a:bodyPr/>
          <a:p>
            <a:r>
              <a:rPr lang="en-US"/>
              <a:t>Full Stack Development </a:t>
            </a:r>
            <a:endParaRPr lang="en-US"/>
          </a:p>
        </p:txBody>
      </p:sp>
      <p:sp>
        <p:nvSpPr>
          <p:cNvPr id="3" name="Subtitle 2"/>
          <p:cNvSpPr>
            <a:spLocks noGrp="1"/>
          </p:cNvSpPr>
          <p:nvPr>
            <p:ph type="subTitle" idx="1"/>
          </p:nvPr>
        </p:nvSpPr>
        <p:spPr/>
        <p:txBody>
          <a:bodyPr/>
          <a:p>
            <a:r>
              <a:rPr lang="en-US"/>
              <a:t>MERN STACK</a:t>
            </a:r>
            <a:endParaRPr lang="en-US"/>
          </a:p>
          <a:p>
            <a:r>
              <a:rPr lang="en-US"/>
              <a:t>Vraj Suratwala</a:t>
            </a:r>
            <a:endParaRPr lang="en-US"/>
          </a:p>
          <a:p>
            <a:r>
              <a:rPr lang="en-US"/>
              <a:t>Department of ICT - VNSGU, Surat</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Callback VS Callback Hell</a:t>
            </a:r>
            <a:endParaRPr lang="en-US"/>
          </a:p>
        </p:txBody>
      </p:sp>
      <p:pic>
        <p:nvPicPr>
          <p:cNvPr id="4" name="Content Placeholder 3"/>
          <p:cNvPicPr>
            <a:picLocks noChangeAspect="1"/>
          </p:cNvPicPr>
          <p:nvPr>
            <p:ph idx="1"/>
          </p:nvPr>
        </p:nvPicPr>
        <p:blipFill>
          <a:blip r:embed="rId1"/>
          <a:stretch>
            <a:fillRect/>
          </a:stretch>
        </p:blipFill>
        <p:spPr>
          <a:xfrm>
            <a:off x="838200" y="1391920"/>
            <a:ext cx="8012430" cy="52946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Modules in Node  - Basic</a:t>
            </a:r>
            <a:endParaRPr lang="en-US"/>
          </a:p>
        </p:txBody>
      </p:sp>
      <p:sp>
        <p:nvSpPr>
          <p:cNvPr id="3" name="Content Placeholder 2"/>
          <p:cNvSpPr>
            <a:spLocks noGrp="1"/>
          </p:cNvSpPr>
          <p:nvPr>
            <p:ph idx="1"/>
          </p:nvPr>
        </p:nvSpPr>
        <p:spPr/>
        <p:txBody>
          <a:bodyPr>
            <a:normAutofit/>
          </a:bodyPr>
          <a:p>
            <a:r>
              <a:rPr lang="en-US"/>
              <a:t>1. util  : provides various utility fucntion for debugging and working with objects.</a:t>
            </a:r>
            <a:endParaRPr lang="en-US"/>
          </a:p>
          <a:p>
            <a:endParaRPr lang="en-US"/>
          </a:p>
          <a:p>
            <a:r>
              <a:rPr lang="en-US"/>
              <a:t>Methods  : </a:t>
            </a:r>
            <a:endParaRPr lang="en-US"/>
          </a:p>
          <a:p>
            <a:pPr lvl="1"/>
            <a:r>
              <a:rPr lang="en-US" altLang="en-US"/>
              <a:t>util.format(): Formats strings like printf in C.</a:t>
            </a:r>
            <a:endParaRPr lang="en-US" altLang="en-US"/>
          </a:p>
          <a:p>
            <a:pPr lvl="1"/>
            <a:r>
              <a:rPr lang="en-US" altLang="en-US"/>
              <a:t>util.inspect(): Converts objects into readable strings, useful for debugging.</a:t>
            </a:r>
            <a:endParaRPr lang="en-US" altLang="en-US"/>
          </a:p>
          <a:p>
            <a:pPr lvl="1"/>
            <a:r>
              <a:rPr lang="en-US" altLang="en-US"/>
              <a:t>util.promisify(): Converts callback-based functions into Promise-based ones.</a:t>
            </a:r>
            <a:endParaRPr lang="en-US" altLang="en-US"/>
          </a:p>
          <a:p>
            <a:pPr lvl="1"/>
            <a:r>
              <a:rPr lang="en-US" altLang="en-US"/>
              <a:t>util.types: Provides type-checking utilities.</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533400"/>
            <a:ext cx="10515600" cy="5643880"/>
          </a:xfrm>
        </p:spPr>
        <p:txBody>
          <a:bodyPr/>
          <a:p>
            <a:r>
              <a:rPr lang="en-US"/>
              <a:t>2. path module : working with files path and directory path.</a:t>
            </a:r>
            <a:endParaRPr lang="en-US"/>
          </a:p>
          <a:p>
            <a:r>
              <a:rPr lang="en-US"/>
              <a:t>Methods : </a:t>
            </a:r>
            <a:endParaRPr lang="en-US"/>
          </a:p>
          <a:p>
            <a:pPr lvl="1"/>
            <a:r>
              <a:rPr lang="en-US" sz="2400"/>
              <a:t>path.join() - with __dirname</a:t>
            </a:r>
            <a:endParaRPr lang="en-US" sz="2400"/>
          </a:p>
          <a:p>
            <a:pPr lvl="1"/>
            <a:r>
              <a:rPr lang="en-US" sz="2400"/>
              <a:t>path.resolve()</a:t>
            </a:r>
            <a:endParaRPr lang="en-US" sz="2400"/>
          </a:p>
          <a:p>
            <a:pPr lvl="1"/>
            <a:r>
              <a:rPr lang="en-US" sz="2400"/>
              <a:t>path.basename()</a:t>
            </a:r>
            <a:endParaRPr lang="en-US" sz="2400"/>
          </a:p>
          <a:p>
            <a:pPr lvl="1"/>
            <a:endParaRPr lang="en-US" sz="2400"/>
          </a:p>
          <a:p>
            <a:pPr lvl="0"/>
            <a:r>
              <a:rPr lang="en-US" sz="2800"/>
              <a:t>3. os module : provides operating system related utilities.</a:t>
            </a:r>
            <a:endParaRPr lang="en-US" sz="2800"/>
          </a:p>
          <a:p>
            <a:pPr lvl="0"/>
            <a:r>
              <a:rPr lang="en-US" sz="2800"/>
              <a:t>Methods :</a:t>
            </a:r>
            <a:endParaRPr lang="en-US" sz="2800"/>
          </a:p>
          <a:p>
            <a:pPr lvl="1"/>
            <a:r>
              <a:rPr lang="en-US"/>
              <a:t>os.platform</a:t>
            </a:r>
            <a:r>
              <a:rPr lang="en-US" sz="1710"/>
              <a:t> </a:t>
            </a:r>
            <a:endParaRPr lang="en-US" sz="1710"/>
          </a:p>
          <a:p>
            <a:pPr lvl="1"/>
            <a:r>
              <a:rPr lang="en-US"/>
              <a:t>os.cpus()</a:t>
            </a:r>
            <a:endParaRPr lang="en-US"/>
          </a:p>
          <a:p>
            <a:pPr lvl="1"/>
            <a:r>
              <a:rPr lang="en-US"/>
              <a:t>os.fremem() etc..</a:t>
            </a:r>
            <a:endParaRPr lang="en-US" sz="1710"/>
          </a:p>
          <a:p>
            <a:pPr lvl="1"/>
            <a:endParaRPr lang="en-US"/>
          </a:p>
          <a:p>
            <a:pPr lvl="1"/>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How to Access Request Headers in Node ?</a:t>
            </a:r>
            <a:endParaRPr lang="en-US"/>
          </a:p>
        </p:txBody>
      </p:sp>
      <p:sp>
        <p:nvSpPr>
          <p:cNvPr id="3" name="Content Placeholder 2"/>
          <p:cNvSpPr>
            <a:spLocks noGrp="1"/>
          </p:cNvSpPr>
          <p:nvPr>
            <p:ph idx="1"/>
          </p:nvPr>
        </p:nvSpPr>
        <p:spPr>
          <a:xfrm>
            <a:off x="838200" y="1825625"/>
            <a:ext cx="10833735" cy="4872355"/>
          </a:xfrm>
        </p:spPr>
        <p:txBody>
          <a:bodyPr>
            <a:normAutofit fontScale="80000"/>
          </a:bodyPr>
          <a:p>
            <a:r>
              <a:rPr lang="en-US"/>
              <a:t>1. In a Server-Side Environment:</a:t>
            </a:r>
            <a:endParaRPr lang="en-US"/>
          </a:p>
          <a:p>
            <a:endParaRPr lang="en-US"/>
          </a:p>
          <a:p>
            <a:endParaRPr lang="en-US"/>
          </a:p>
          <a:p>
            <a:endParaRPr lang="en-US"/>
          </a:p>
          <a:p>
            <a:endParaRPr lang="en-US"/>
          </a:p>
          <a:p>
            <a:r>
              <a:rPr lang="en-US"/>
              <a:t>2. In a Broweser :</a:t>
            </a:r>
            <a:endParaRPr lang="en-US"/>
          </a:p>
          <a:p>
            <a:endParaRPr lang="en-US"/>
          </a:p>
          <a:p>
            <a:endParaRPr lang="en-US"/>
          </a:p>
          <a:p>
            <a:endParaRPr lang="en-US"/>
          </a:p>
          <a:p>
            <a:endParaRPr lang="en-US"/>
          </a:p>
          <a:p>
            <a:r>
              <a:rPr lang="en-US"/>
              <a:t>3. Other Way  : Using CORS</a:t>
            </a:r>
            <a:endParaRPr lang="en-US"/>
          </a:p>
          <a:p>
            <a:endParaRPr lang="en-US"/>
          </a:p>
          <a:p>
            <a:endParaRPr lang="en-US"/>
          </a:p>
        </p:txBody>
      </p:sp>
      <p:pic>
        <p:nvPicPr>
          <p:cNvPr id="4" name="Picture 3"/>
          <p:cNvPicPr>
            <a:picLocks noChangeAspect="1"/>
          </p:cNvPicPr>
          <p:nvPr/>
        </p:nvPicPr>
        <p:blipFill>
          <a:blip r:embed="rId1"/>
          <a:stretch>
            <a:fillRect/>
          </a:stretch>
        </p:blipFill>
        <p:spPr>
          <a:xfrm>
            <a:off x="1385570" y="2285365"/>
            <a:ext cx="7162800" cy="1457325"/>
          </a:xfrm>
          <a:prstGeom prst="rect">
            <a:avLst/>
          </a:prstGeom>
        </p:spPr>
      </p:pic>
      <p:pic>
        <p:nvPicPr>
          <p:cNvPr id="5" name="Picture 4"/>
          <p:cNvPicPr>
            <a:picLocks noChangeAspect="1"/>
          </p:cNvPicPr>
          <p:nvPr/>
        </p:nvPicPr>
        <p:blipFill>
          <a:blip r:embed="rId2"/>
          <a:srcRect t="535" r="18787"/>
          <a:stretch>
            <a:fillRect/>
          </a:stretch>
        </p:blipFill>
        <p:spPr>
          <a:xfrm>
            <a:off x="4415155" y="4051300"/>
            <a:ext cx="4853305" cy="177101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Topics : </a:t>
            </a:r>
            <a:endParaRPr lang="en-US"/>
          </a:p>
        </p:txBody>
      </p:sp>
      <p:sp>
        <p:nvSpPr>
          <p:cNvPr id="3" name="Content Placeholder 2"/>
          <p:cNvSpPr>
            <a:spLocks noGrp="1"/>
          </p:cNvSpPr>
          <p:nvPr>
            <p:ph idx="1"/>
          </p:nvPr>
        </p:nvSpPr>
        <p:spPr/>
        <p:txBody>
          <a:bodyPr/>
          <a:p>
            <a:r>
              <a:rPr lang="en-US"/>
              <a:t>What is Frontend and Backend ?</a:t>
            </a:r>
            <a:endParaRPr lang="en-US"/>
          </a:p>
          <a:p>
            <a:r>
              <a:rPr lang="en-US"/>
              <a:t>MERN Stack Architecture and Components.</a:t>
            </a:r>
            <a:endParaRPr lang="en-US"/>
          </a:p>
          <a:p>
            <a:r>
              <a:rPr lang="en-US"/>
              <a:t>Callback Hell</a:t>
            </a:r>
            <a:endParaRPr lang="en-US"/>
          </a:p>
          <a:p>
            <a:r>
              <a:rPr lang="en-US"/>
              <a:t>Basic Modules</a:t>
            </a:r>
            <a:endParaRPr lang="en-US"/>
          </a:p>
          <a:p>
            <a:r>
              <a:rPr lang="en-US"/>
              <a:t>How to Access Request Headers in Node ?</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Front-end and Backhend?</a:t>
            </a:r>
            <a:endParaRPr lang="en-US"/>
          </a:p>
        </p:txBody>
      </p:sp>
      <p:sp>
        <p:nvSpPr>
          <p:cNvPr id="3" name="Content Placeholder 2"/>
          <p:cNvSpPr>
            <a:spLocks noGrp="1"/>
          </p:cNvSpPr>
          <p:nvPr>
            <p:ph idx="1"/>
          </p:nvPr>
        </p:nvSpPr>
        <p:spPr/>
        <p:txBody>
          <a:bodyPr/>
          <a:p>
            <a:r>
              <a:rPr lang="en-US" altLang="en-US">
                <a:solidFill>
                  <a:schemeClr val="tx1"/>
                </a:solidFill>
                <a:effectLst>
                  <a:outerShdw blurRad="38100" dist="19050" dir="2700000" algn="tl" rotWithShape="0">
                    <a:schemeClr val="dk1">
                      <a:alpha val="40000"/>
                    </a:schemeClr>
                  </a:outerShdw>
                </a:effectLst>
              </a:rPr>
              <a:t>Frontend </a:t>
            </a:r>
            <a:r>
              <a:rPr lang="en-US" altLang="en-US"/>
              <a:t>: Frontend development refers to the creation of the user-facing part of a website or web application. It encompasses everything that users interact with directly, including the layout, design, and functionality of the site.</a:t>
            </a:r>
            <a:endParaRPr lang="en-US" altLang="en-US"/>
          </a:p>
          <a:p>
            <a:endParaRPr lang="en-US" altLang="en-US"/>
          </a:p>
          <a:p>
            <a:r>
              <a:rPr lang="en-US" altLang="en-US">
                <a:solidFill>
                  <a:schemeClr val="tx1"/>
                </a:solidFill>
                <a:effectLst>
                  <a:outerShdw blurRad="38100" dist="19050" dir="2700000" algn="tl" rotWithShape="0">
                    <a:schemeClr val="dk1">
                      <a:alpha val="40000"/>
                    </a:schemeClr>
                  </a:outerShdw>
                </a:effectLst>
              </a:rPr>
              <a:t>Backend </a:t>
            </a:r>
            <a:r>
              <a:rPr lang="en-US" altLang="en-US"/>
              <a:t>: The back end of a website or application refers to the server-side components that handle the logic, database interactions, and other operations that are not visible to the user.</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MERN Stack</a:t>
            </a:r>
            <a:endParaRPr lang="en-US"/>
          </a:p>
        </p:txBody>
      </p:sp>
      <p:sp>
        <p:nvSpPr>
          <p:cNvPr id="3" name="Content Placeholder 2"/>
          <p:cNvSpPr>
            <a:spLocks noGrp="1"/>
          </p:cNvSpPr>
          <p:nvPr>
            <p:ph idx="1"/>
          </p:nvPr>
        </p:nvSpPr>
        <p:spPr/>
        <p:txBody>
          <a:bodyPr/>
          <a:p>
            <a:r>
              <a:rPr lang="en-US" altLang="en-US"/>
              <a:t>The MERN stack is a popular full-stack JavaScript framework for building dynamic web applications. </a:t>
            </a:r>
            <a:endParaRPr lang="en-US" altLang="en-US"/>
          </a:p>
          <a:p>
            <a:r>
              <a:rPr lang="en-US" altLang="en-US"/>
              <a:t>It consists of four key technologies: MongoDB, Express.js, React, and Node.js. </a:t>
            </a:r>
            <a:endParaRPr lang="en-US" altLang="en-US"/>
          </a:p>
          <a:p>
            <a:r>
              <a:rPr lang="en-US" altLang="en-US"/>
              <a:t>Each component plays a specific role in the development of a web application, enabling end-to-end JavaScript development.</a:t>
            </a:r>
            <a:endParaRPr lang="en-US" altLang="en-US"/>
          </a:p>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Components of the MERN Stack</a:t>
            </a:r>
            <a:endParaRPr lang="en-US" altLang="en-US"/>
          </a:p>
        </p:txBody>
      </p:sp>
      <p:sp>
        <p:nvSpPr>
          <p:cNvPr id="3" name="Content Placeholder 2"/>
          <p:cNvSpPr>
            <a:spLocks noGrp="1"/>
          </p:cNvSpPr>
          <p:nvPr>
            <p:ph idx="1"/>
          </p:nvPr>
        </p:nvSpPr>
        <p:spPr/>
        <p:txBody>
          <a:bodyPr/>
          <a:p>
            <a:r>
              <a:rPr lang="en-US"/>
              <a:t>1. MongoDB : A </a:t>
            </a:r>
            <a:r>
              <a:rPr lang="en-US" altLang="en-US"/>
              <a:t> NoSQL database that stores data in JSON-like documents. It’s schema-less, making it flexible for handling large amounts of unstructured data. Used to store application data, such as user profiles, posts, or product details.</a:t>
            </a:r>
            <a:endParaRPr lang="en-US" altLang="en-US"/>
          </a:p>
          <a:p>
            <a:endParaRPr lang="en-US" altLang="en-US"/>
          </a:p>
          <a:p>
            <a:r>
              <a:rPr lang="en-US" altLang="en-US"/>
              <a:t>2. Express.js  (Node Fromework)  : A lightweight web application framework for Node.js. Simplifies the creation of RESTful APIs by handling HTTP requests, routing, and middleware. Acts as the backend logic layer, connecting the frontend to the database.</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Components of the MERN Stack</a:t>
            </a:r>
            <a:endParaRPr lang="en-US"/>
          </a:p>
        </p:txBody>
      </p:sp>
      <p:sp>
        <p:nvSpPr>
          <p:cNvPr id="3" name="Content Placeholder 2"/>
          <p:cNvSpPr>
            <a:spLocks noGrp="1"/>
          </p:cNvSpPr>
          <p:nvPr>
            <p:ph idx="1"/>
          </p:nvPr>
        </p:nvSpPr>
        <p:spPr/>
        <p:txBody>
          <a:bodyPr/>
          <a:p>
            <a:r>
              <a:rPr lang="en-US"/>
              <a:t>3. </a:t>
            </a:r>
            <a:r>
              <a:rPr lang="en-US" altLang="en-US"/>
              <a:t>React (Frontend Library): A JavaScript library for building interactive user interfaces (UIs). Uses a component-based architecture to create reusable UI elements. Manages the client-side of the application, rendering dynamic content to the user.</a:t>
            </a:r>
            <a:endParaRPr lang="en-US" altLang="en-US"/>
          </a:p>
          <a:p>
            <a:endParaRPr lang="en-US" altLang="en-US"/>
          </a:p>
          <a:p>
            <a:r>
              <a:rPr lang="en-US" altLang="en-US"/>
              <a:t>4. Node.js (Runtime Environment): A server-side JavaScript runtime built on Chrome’s V8 engine. Enables JavaScript to run outside the browser, handling server-side logic. Powers the backend, allowing Express.js to process requests and interact with MongoDB.</a:t>
            </a:r>
            <a:endParaRPr lang="en-US" altLang="en-US"/>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Working Flow MERN Stack :</a:t>
            </a:r>
            <a:endParaRPr lang="en-US"/>
          </a:p>
        </p:txBody>
      </p:sp>
      <p:sp>
        <p:nvSpPr>
          <p:cNvPr id="3" name="Content Placeholder 2"/>
          <p:cNvSpPr>
            <a:spLocks noGrp="1"/>
          </p:cNvSpPr>
          <p:nvPr>
            <p:ph idx="1"/>
          </p:nvPr>
        </p:nvSpPr>
        <p:spPr/>
        <p:txBody>
          <a:bodyPr/>
          <a:p>
            <a:r>
              <a:rPr lang="en-US"/>
              <a:t>1. User Interaction</a:t>
            </a:r>
            <a:endParaRPr lang="en-US"/>
          </a:p>
          <a:p>
            <a:r>
              <a:rPr lang="en-US"/>
              <a:t>2. Backhend Processing</a:t>
            </a:r>
            <a:endParaRPr lang="en-US"/>
          </a:p>
          <a:p>
            <a:r>
              <a:rPr lang="en-US"/>
              <a:t>3. Express.js</a:t>
            </a:r>
            <a:endParaRPr lang="en-US"/>
          </a:p>
          <a:p>
            <a:r>
              <a:rPr lang="en-US"/>
              <a:t>4. Database Interaction (using API)</a:t>
            </a:r>
            <a:endParaRPr lang="en-US"/>
          </a:p>
          <a:p>
            <a:r>
              <a:rPr lang="en-US"/>
              <a:t>5. Response via Node to User</a:t>
            </a:r>
            <a:endParaRPr lang="en-US"/>
          </a:p>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01015" y="365125"/>
            <a:ext cx="10852785" cy="6195695"/>
          </a:xfrm>
        </p:spPr>
        <p:txBody>
          <a:bodyPr>
            <a:normAutofit/>
          </a:bodyPr>
          <a:p>
            <a:pPr marL="571500" indent="-571500">
              <a:buFont typeface="Arial" panose="020B0604020202020204" pitchFamily="34" charset="0"/>
              <a:buChar char="•"/>
            </a:pPr>
            <a:r>
              <a:rPr lang="en-US" sz="2400"/>
              <a:t>Diagram : MERN Stack </a:t>
            </a:r>
            <a:br>
              <a:rPr lang="en-US" sz="2400"/>
            </a:br>
            <a:r>
              <a:rPr lang="en-US" sz="2400"/>
              <a:t>Working flow!</a:t>
            </a:r>
            <a:endParaRPr lang="en-US" sz="2400"/>
          </a:p>
        </p:txBody>
      </p:sp>
      <p:pic>
        <p:nvPicPr>
          <p:cNvPr id="4" name="Content Placeholder 3"/>
          <p:cNvPicPr>
            <a:picLocks noChangeAspect="1"/>
          </p:cNvPicPr>
          <p:nvPr>
            <p:ph idx="1"/>
          </p:nvPr>
        </p:nvPicPr>
        <p:blipFill>
          <a:blip r:embed="rId1"/>
          <a:stretch>
            <a:fillRect/>
          </a:stretch>
        </p:blipFill>
        <p:spPr>
          <a:xfrm>
            <a:off x="4338320" y="219710"/>
            <a:ext cx="7457440" cy="641858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Callback Hell</a:t>
            </a:r>
            <a:endParaRPr lang="en-US"/>
          </a:p>
        </p:txBody>
      </p:sp>
      <p:pic>
        <p:nvPicPr>
          <p:cNvPr id="4" name="Content Placeholder 3"/>
          <p:cNvPicPr>
            <a:picLocks noChangeAspect="1"/>
          </p:cNvPicPr>
          <p:nvPr>
            <p:ph idx="1"/>
          </p:nvPr>
        </p:nvPicPr>
        <p:blipFill>
          <a:blip r:embed="rId1"/>
          <a:stretch>
            <a:fillRect/>
          </a:stretch>
        </p:blipFill>
        <p:spPr>
          <a:xfrm>
            <a:off x="713105" y="1550670"/>
            <a:ext cx="10515600" cy="1878330"/>
          </a:xfrm>
          <a:prstGeom prst="rect">
            <a:avLst/>
          </a:prstGeom>
        </p:spPr>
      </p:pic>
      <p:pic>
        <p:nvPicPr>
          <p:cNvPr id="5" name="Picture 4"/>
          <p:cNvPicPr>
            <a:picLocks noChangeAspect="1"/>
          </p:cNvPicPr>
          <p:nvPr/>
        </p:nvPicPr>
        <p:blipFill>
          <a:blip r:embed="rId2"/>
          <a:stretch>
            <a:fillRect/>
          </a:stretch>
        </p:blipFill>
        <p:spPr>
          <a:xfrm>
            <a:off x="770890" y="3572510"/>
            <a:ext cx="4781550" cy="28956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2964</Words>
  <Application>WPS Presentation</Application>
  <PresentationFormat>Widescreen</PresentationFormat>
  <Paragraphs>95</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Arial Unicode MS</vt:lpstr>
      <vt:lpstr>Calibri Light</vt:lpstr>
      <vt:lpstr>Calibri</vt:lpstr>
      <vt:lpstr>Microsoft YaHei</vt:lpstr>
      <vt:lpstr>Office Theme</vt:lpstr>
      <vt:lpstr>PowerPoint 演示文稿</vt:lpstr>
      <vt:lpstr>PowerPoint 演示文稿</vt:lpstr>
      <vt:lpstr>What is Front-end and Backhend?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Full Stack Development </dc:title>
  <dc:creator>Vraj Suratwala</dc:creator>
  <cp:lastModifiedBy>Vraj Suratwala</cp:lastModifiedBy>
  <cp:revision>1</cp:revision>
  <dcterms:created xsi:type="dcterms:W3CDTF">2025-07-29T15:22:17Z</dcterms:created>
  <dcterms:modified xsi:type="dcterms:W3CDTF">2025-07-29T15:22:18Z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D73DFC3E007A41AC842A0C17F242EEB9_11</vt:lpwstr>
  </property>
  <property fmtid="{D5CDD505-2E9C-101B-9397-08002B2CF9AE}" pid="3" name="KSOProductBuildVer">
    <vt:lpwstr>1033-12.2.0.21931</vt:lpwstr>
  </property>
</Properties>
</file>