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utorialsteacher.com/python/python-operators&#13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s://www.geeksforgeeks.org/python/python-str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in-built%20function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dsa/conditional-statements-in-programming/" TargetMode="Externa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python/args-kwargs-python/" TargetMode="Externa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python.or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Vraj Suratwala</a:t>
            </a:r>
            <a:endParaRPr lang="en-US"/>
          </a:p>
          <a:p>
            <a:r>
              <a:rPr lang="en-US"/>
              <a:t>Department of ICT, VNSGU, Surat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What is Operators ? </a:t>
            </a:r>
            <a:endParaRPr lang="en-US"/>
          </a:p>
          <a:p>
            <a:pPr lvl="1"/>
            <a:r>
              <a:rPr lang="en-US"/>
              <a:t>Operators are one that can work with different types of Operands.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There are Various Type if Operators in Python.</a:t>
            </a:r>
            <a:endParaRPr lang="en-US"/>
          </a:p>
          <a:p>
            <a:pPr lvl="2"/>
            <a:r>
              <a:rPr lang="en-US"/>
              <a:t>Arithmetic</a:t>
            </a:r>
            <a:endParaRPr lang="en-US"/>
          </a:p>
          <a:p>
            <a:pPr lvl="2"/>
            <a:r>
              <a:rPr lang="en-US"/>
              <a:t>Assignment</a:t>
            </a:r>
            <a:endParaRPr lang="en-US"/>
          </a:p>
          <a:p>
            <a:pPr lvl="2"/>
            <a:r>
              <a:rPr lang="en-US"/>
              <a:t>Comparision</a:t>
            </a:r>
            <a:endParaRPr lang="en-US"/>
          </a:p>
          <a:p>
            <a:pPr lvl="2"/>
            <a:r>
              <a:rPr lang="en-US"/>
              <a:t>Logical</a:t>
            </a:r>
            <a:endParaRPr lang="en-US"/>
          </a:p>
          <a:p>
            <a:pPr lvl="2"/>
            <a:r>
              <a:rPr lang="en-US"/>
              <a:t>Identity</a:t>
            </a:r>
            <a:endParaRPr lang="en-US"/>
          </a:p>
          <a:p>
            <a:pPr lvl="2"/>
            <a:r>
              <a:rPr lang="en-US"/>
              <a:t>Membership</a:t>
            </a:r>
            <a:endParaRPr lang="en-US"/>
          </a:p>
          <a:p>
            <a:pPr lvl="2"/>
            <a:r>
              <a:rPr lang="en-US"/>
              <a:t>Bitwise</a:t>
            </a:r>
            <a:endParaRPr lang="en-US"/>
          </a:p>
          <a:p>
            <a:pPr lvl="2"/>
            <a:endParaRPr lang="en-US"/>
          </a:p>
          <a:p>
            <a:pPr lvl="2"/>
            <a:r>
              <a:rPr lang="en-US"/>
              <a:t>Reference : </a:t>
            </a:r>
            <a:r>
              <a:rPr lang="en-US" altLang="en-US">
                <a:hlinkClick r:id="rId1" tooltip="" action="ppaction://hlinkfile"/>
              </a:rPr>
              <a:t>https://www.tutorialsteacher.com/python/python-operators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Arithmetic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43025"/>
            <a:ext cx="7826375" cy="5282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Assignment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53185"/>
            <a:ext cx="698754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Comparision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253490"/>
            <a:ext cx="9081135" cy="5352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7040" y="1536065"/>
            <a:ext cx="1129792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Identity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540" y="1527175"/>
            <a:ext cx="1051179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Membership Test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97965"/>
            <a:ext cx="98621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Bitwise Operators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950" y="1467485"/>
            <a:ext cx="11275060" cy="4855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Working with Strings in Python using it’s inbuilt functions!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string is a sequence of characters. Python treats anything inside quotes as a string. This includes letters, numbers, and symbols.</a:t>
            </a:r>
            <a:endParaRPr lang="en-US" altLang="en-US"/>
          </a:p>
          <a:p>
            <a:r>
              <a:rPr lang="en-US" altLang="en-US"/>
              <a:t>Reference for Strings : </a:t>
            </a:r>
            <a:r>
              <a:rPr lang="en-US" altLang="en-US">
                <a:hlinkClick r:id="rId1" tooltip="" action="ppaction://hlinkfile"/>
              </a:rPr>
              <a:t>https://www.geeksforgeeks.org/python/python-string/</a:t>
            </a:r>
            <a:endParaRPr lang="en-US" altLang="en-US">
              <a:hlinkClick r:id="rId1" tooltip="" action="ppaction://hlinkfile"/>
            </a:endParaRPr>
          </a:p>
          <a:p>
            <a:endParaRPr lang="en-US" altLang="en-US"/>
          </a:p>
          <a:p>
            <a:r>
              <a:rPr lang="en-US" altLang="en-US"/>
              <a:t>Simple Example 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" y="4710430"/>
            <a:ext cx="5352415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string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Strings can be created using either single (') or double (") quotes.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Multi-Line String  :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89505"/>
            <a:ext cx="2616200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4406265"/>
            <a:ext cx="503872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Topics Covered - Module 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Introduction to Python</a:t>
            </a:r>
            <a:endParaRPr lang="en-US"/>
          </a:p>
          <a:p>
            <a:r>
              <a:rPr lang="en-US"/>
              <a:t>Features and Application of Python</a:t>
            </a:r>
            <a:endParaRPr lang="en-US"/>
          </a:p>
          <a:p>
            <a:r>
              <a:rPr lang="en-US"/>
              <a:t>Python Environment Setup.</a:t>
            </a:r>
            <a:endParaRPr lang="en-US"/>
          </a:p>
          <a:p>
            <a:r>
              <a:rPr lang="en-US"/>
              <a:t>Working with Scripts file in pyhton.</a:t>
            </a:r>
            <a:endParaRPr lang="en-US"/>
          </a:p>
          <a:p>
            <a:r>
              <a:rPr lang="en-US"/>
              <a:t>Python variables and Data Type</a:t>
            </a:r>
            <a:endParaRPr lang="en-US"/>
          </a:p>
          <a:p>
            <a:r>
              <a:rPr lang="en-US"/>
              <a:t>Python Operators - Comparision and Logical and Identity</a:t>
            </a:r>
            <a:endParaRPr lang="en-US"/>
          </a:p>
          <a:p>
            <a:r>
              <a:rPr lang="en-US"/>
              <a:t>Working with Python strings and it’s inbuilt functions.</a:t>
            </a:r>
            <a:endParaRPr lang="en-US"/>
          </a:p>
          <a:p>
            <a:r>
              <a:rPr lang="en-US"/>
              <a:t>Conditional Statement and UDF along with Lambda Expressions.</a:t>
            </a:r>
            <a:endParaRPr lang="en-US"/>
          </a:p>
          <a:p>
            <a:r>
              <a:rPr lang="en-US"/>
              <a:t>Python Iterators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The Characters in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There are two ways to access the string or any character or any character set in python.</a:t>
            </a:r>
            <a:endParaRPr lang="en-US"/>
          </a:p>
          <a:p>
            <a:pPr lvl="1"/>
            <a:r>
              <a:rPr lang="en-US"/>
              <a:t>1. Positive Indexing.</a:t>
            </a:r>
            <a:endParaRPr lang="en-US"/>
          </a:p>
          <a:p>
            <a:pPr lvl="1"/>
            <a:r>
              <a:rPr lang="en-US"/>
              <a:t>2. Negative Indexing.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3675" y="3728085"/>
            <a:ext cx="672465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Accessing The Characters in Python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04925"/>
            <a:ext cx="4827905" cy="492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70" y="1496695"/>
            <a:ext cx="61912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Slicing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  <a:sym typeface="+mn-ea"/>
              </a:rPr>
              <a:t> in Python is a way to get specific parts of a string by using start, end and step values</a:t>
            </a:r>
            <a:r>
              <a:rPr b="1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  <a:sym typeface="+mn-ea"/>
              </a:rPr>
              <a:t>.</a:t>
            </a:r>
            <a:r>
              <a:rPr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  <a:sym typeface="+mn-ea"/>
              </a:rPr>
              <a:t> It’s especially useful for text manipulation and data parsing.</a:t>
            </a:r>
            <a:endParaRPr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  <a:sym typeface="+mn-ea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  <a:p>
            <a:r>
              <a:rPr lang="en-US" altLang="en-US"/>
              <a:t>s = "Hello, Python!"</a:t>
            </a:r>
            <a:endParaRPr lang="en-US" altLang="en-US"/>
          </a:p>
          <a:p>
            <a:r>
              <a:rPr lang="en-US" altLang="en-US"/>
              <a:t>print(s[0:5])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5015230"/>
            <a:ext cx="30575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String Slicing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0" y="1691005"/>
            <a:ext cx="99898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Slicing With Negative Index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000" y="1334135"/>
            <a:ext cx="81248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 all Character after Specific Position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0" y="1691005"/>
            <a:ext cx="9142730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Extract Characters Between Two Positions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5840" y="1579880"/>
            <a:ext cx="6610350" cy="15049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89660" y="3084195"/>
            <a:ext cx="10264140" cy="3263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Get Characters at Specific Intervals</a:t>
            </a:r>
            <a:endParaRPr lang="en-US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3697605"/>
            <a:ext cx="608647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In-built functions for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lower(): Converts all uppercase characters in a string into lowercase</a:t>
            </a:r>
            <a:endParaRPr lang="en-US" altLang="en-US"/>
          </a:p>
          <a:p>
            <a:r>
              <a:rPr lang="en-US" altLang="en-US"/>
              <a:t>upper(): Converts all lowercase characters in a string into uppercase</a:t>
            </a:r>
            <a:endParaRPr lang="en-US" altLang="en-US"/>
          </a:p>
          <a:p>
            <a:r>
              <a:rPr lang="en-US" altLang="en-US"/>
              <a:t>title(): Convert string to title case</a:t>
            </a:r>
            <a:endParaRPr lang="en-US" altLang="en-US"/>
          </a:p>
          <a:p>
            <a:r>
              <a:rPr lang="en-US" altLang="en-US"/>
              <a:t>swapcase(): Swap the cases of all characters in a string</a:t>
            </a:r>
            <a:endParaRPr lang="en-US" altLang="en-US"/>
          </a:p>
          <a:p>
            <a:r>
              <a:rPr lang="en-US" altLang="en-US"/>
              <a:t>capitalize(): Convert the first character of a string to uppercase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more : </a:t>
            </a:r>
            <a:r>
              <a:rPr lang="en-US" altLang="en-US">
                <a:hlinkClick r:id="rId1" tooltip="" action="ppaction://hlinkfile"/>
              </a:rPr>
              <a:t>in-built functions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Conditional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Conditional statements in programming are used to control the flow of a program based on certain conditions.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9615" y="2995930"/>
            <a:ext cx="589470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of Conditional Statement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4615" y="1402080"/>
            <a:ext cx="8834120" cy="44335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87375" y="6094730"/>
            <a:ext cx="1076706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MORE  : </a:t>
            </a:r>
            <a:r>
              <a:rPr lang="en-US" altLang="en-US">
                <a:hlinkClick r:id="rId2" tooltip="" action="ppaction://hlinkfile"/>
              </a:rPr>
              <a:t>https://www.geeksforgeeks.org/dsa/conditional-statements-in-programming/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Python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was created by Guido van Rossum in 1991 and further developed by the Python Software Foundation. </a:t>
            </a:r>
            <a:endParaRPr lang="en-US" altLang="en-US"/>
          </a:p>
          <a:p>
            <a:r>
              <a:rPr lang="en-US" altLang="en-US"/>
              <a:t>It was designed with focus on code readability and its syntax allows us to express concepts in fewer lines of code.</a:t>
            </a:r>
            <a:endParaRPr lang="en-US" altLang="en-US"/>
          </a:p>
          <a:p>
            <a:r>
              <a:rPr lang="en-US" altLang="en-US"/>
              <a:t>Python has solidified its position as a dominant force. Its intuitive syntax, robust libraries, and thriving community make it a favorite amongst beginners and professional developers alike. </a:t>
            </a:r>
            <a:endParaRPr lang="en-US" altLang="en-US"/>
          </a:p>
          <a:p>
            <a:r>
              <a:rPr lang="en-US" altLang="en-US"/>
              <a:t>Whether you're embarking on your programming journey or seeking to expand your skillset, Python offers a multitude of advantages that propel it to the forefront of development.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UDF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User-Defined Function (UDF) is a function created by the user to perform specific tasks in a program. </a:t>
            </a:r>
            <a:endParaRPr lang="en-US" altLang="en-US"/>
          </a:p>
          <a:p>
            <a:r>
              <a:rPr lang="en-US" altLang="en-US"/>
              <a:t>Unlike built-in functions provided by a programming language, UDFs allow for customization and code reusability, improving program structure and efficiency.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5415" y="3659505"/>
            <a:ext cx="6275070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Syntax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10515600" cy="37503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Types of UDF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</a:t>
            </a:r>
            <a:r>
              <a:rPr lang="en-US" altLang="en-US"/>
              <a:t>Parameterized Functions</a:t>
            </a:r>
            <a:endParaRPr lang="en-US" altLang="en-US"/>
          </a:p>
          <a:p>
            <a:r>
              <a:rPr lang="en-US" altLang="en-US"/>
              <a:t>2. Functions with default arguments</a:t>
            </a:r>
            <a:endParaRPr lang="en-US" altLang="en-US"/>
          </a:p>
          <a:p>
            <a:r>
              <a:rPr lang="en-US" altLang="en-US"/>
              <a:t>3. Keyword argument functions</a:t>
            </a:r>
            <a:endParaRPr lang="en-US" altLang="en-US"/>
          </a:p>
          <a:p>
            <a:r>
              <a:rPr lang="en-US" altLang="en-US"/>
              <a:t>4. Variable length argument functions</a:t>
            </a:r>
            <a:endParaRPr lang="en-US" altLang="en-US"/>
          </a:p>
          <a:p>
            <a:r>
              <a:rPr lang="en-US" altLang="en-US"/>
              <a:t>5. Functions with Return value</a:t>
            </a:r>
            <a:endParaRPr lang="en-US" altLang="en-US"/>
          </a:p>
          <a:p>
            <a:r>
              <a:rPr lang="en-US" altLang="en-US"/>
              <a:t>6. Lambda functions.</a:t>
            </a: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1. </a:t>
            </a:r>
            <a:r>
              <a:rPr lang="en-US" altLang="en-US">
                <a:sym typeface="+mn-ea"/>
              </a:rPr>
              <a:t>Parameterized Functions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0405" y="1452880"/>
            <a:ext cx="5126990" cy="25990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23610" y="1514475"/>
            <a:ext cx="5080000" cy="1938020"/>
          </a:xfrm>
          <a:prstGeom prst="rect">
            <a:avLst/>
          </a:prstGeom>
        </p:spPr>
        <p:txBody>
          <a:bodyPr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sz="2000"/>
              <a:t>These functions accept parameters (arguments) to process and return results dynamically. Parameters allow for flexibility, enabling the function to handle different inputs each time it is called.</a:t>
            </a:r>
            <a:endParaRPr sz="2000"/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2. Functions with default arguments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0765" y="1540510"/>
            <a:ext cx="5545455" cy="2519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37070" y="1540510"/>
            <a:ext cx="407797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sz="2000"/>
              <a:t>A function can have default values assigned to its parameters. If no argument is provided when calling the function, it takes the default value.</a:t>
            </a:r>
            <a:endParaRPr sz="2000"/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3.</a:t>
            </a:r>
            <a:r>
              <a:rPr lang="en-US" altLang="en-US"/>
              <a:t> Keyword argument functions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445" y="1602105"/>
            <a:ext cx="5397500" cy="23469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73800" y="169068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20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Function arguments can be passed using keywords to improve code readability. </a:t>
            </a:r>
            <a:endParaRPr sz="2000"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  <a:p>
            <a:pPr marL="0" indent="0" algn="l"/>
            <a:r>
              <a:rPr sz="20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This ensures the correct mapping of values to parameters, regardless of their order.</a:t>
            </a:r>
            <a:endParaRPr sz="2000"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4. Variable length argument functions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075" y="1503045"/>
            <a:ext cx="4945380" cy="26047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73800" y="1608455"/>
            <a:ext cx="5291455" cy="1691005"/>
          </a:xfrm>
          <a:prstGeom prst="rect">
            <a:avLst/>
          </a:prstGeom>
        </p:spPr>
        <p:txBody>
          <a:bodyPr>
            <a:no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20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When the number of arguments is unknown, a function can accept multiple arguments using </a:t>
            </a:r>
            <a:r>
              <a:rPr sz="2000" b="0" i="0" u="sng">
                <a:solidFill>
                  <a:srgbClr val="357960"/>
                </a:solidFill>
                <a:latin typeface="Calibri" panose="020F0502020204030204" charset="0"/>
                <a:ea typeface="Nunito"/>
                <a:cs typeface="Calibri" panose="020F0502020204030204" charset="0"/>
                <a:hlinkClick r:id="rId2"/>
              </a:rPr>
              <a:t>*args</a:t>
            </a:r>
            <a:r>
              <a:rPr sz="20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 (for non-keyword arguments) or </a:t>
            </a:r>
            <a:r>
              <a:rPr sz="2000" b="0" i="0" u="sng">
                <a:solidFill>
                  <a:srgbClr val="357960"/>
                </a:solidFill>
                <a:latin typeface="Calibri" panose="020F0502020204030204" charset="0"/>
                <a:ea typeface="Nunito"/>
                <a:cs typeface="Calibri" panose="020F0502020204030204" charset="0"/>
                <a:hlinkClick r:id="rId2"/>
              </a:rPr>
              <a:t>**kwargs</a:t>
            </a:r>
            <a:r>
              <a:rPr sz="20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 (for keyword arguments).</a:t>
            </a:r>
            <a:endParaRPr sz="2000"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5. function with Return Value.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7710" y="1463040"/>
            <a:ext cx="4524375" cy="3667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27345" y="1537970"/>
            <a:ext cx="4954905" cy="248920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sz="24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A function can return a value using the return statement. </a:t>
            </a:r>
            <a:endParaRPr sz="2400"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  <a:p>
            <a:pPr marL="0" indent="0" algn="l"/>
            <a:r>
              <a:rPr sz="2400" b="0" i="0">
                <a:solidFill>
                  <a:srgbClr val="273239"/>
                </a:solidFill>
                <a:latin typeface="Calibri" panose="020F0502020204030204" charset="0"/>
                <a:ea typeface="Nunito"/>
                <a:cs typeface="Calibri" panose="020F0502020204030204" charset="0"/>
              </a:rPr>
              <a:t>This allows the function to send back a result for further computation.</a:t>
            </a:r>
            <a:endParaRPr sz="2400" b="0" i="0">
              <a:solidFill>
                <a:srgbClr val="273239"/>
              </a:solidFill>
              <a:latin typeface="Calibri" panose="020F0502020204030204" charset="0"/>
              <a:ea typeface="Nunito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</a:t>
            </a:r>
            <a:r>
              <a:rPr lang="en-US" altLang="en-US"/>
              <a:t> Lambda functions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lambda function is an anonymous (nameless) function that is defined in a single line using the lambda keyword. </a:t>
            </a:r>
            <a:endParaRPr lang="en-US" altLang="en-US"/>
          </a:p>
          <a:p>
            <a:r>
              <a:rPr lang="en-US" altLang="en-US"/>
              <a:t>It is used for short, simple operations where defining a full function is unnecessary.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290" y="3731260"/>
            <a:ext cx="4731385" cy="166497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Lambda Function vs Normal Functions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3670" y="1929130"/>
            <a:ext cx="934402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Python?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is general purpose, object-oriented and high level programming language.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5755" y="2789555"/>
            <a:ext cx="5293360" cy="359283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Iterators in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An iterator in Python is an object used to traverse through all the elements of a collection (like lists, tuples, or dictionaries) one element at a time. It follows the iterator protocol, which involves two key methods: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__iter__(): Returns the iterator object itself.</a:t>
            </a:r>
            <a:endParaRPr lang="en-US" altLang="en-US"/>
          </a:p>
          <a:p>
            <a:r>
              <a:rPr lang="en-US" altLang="en-US"/>
              <a:t>__next__(): Returns the next value from the sequence. Raises StopIteration when the sequence ends.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Why do we need iterators in Python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Lazy Evaluation : Processes items only when needed, saving memory.</a:t>
            </a:r>
            <a:endParaRPr lang="en-US" altLang="en-US"/>
          </a:p>
          <a:p>
            <a:r>
              <a:rPr lang="en-US" altLang="en-US"/>
              <a:t>Generator Integration : Pairs well with generators and functional tools.</a:t>
            </a:r>
            <a:endParaRPr lang="en-US" altLang="en-US"/>
          </a:p>
          <a:p>
            <a:r>
              <a:rPr lang="en-US" altLang="en-US"/>
              <a:t>Stateful Traversal : Remembers position between calls.</a:t>
            </a:r>
            <a:endParaRPr lang="en-US" altLang="en-US"/>
          </a:p>
          <a:p>
            <a:r>
              <a:rPr lang="en-US" altLang="en-US"/>
              <a:t>Uniform Looping : Works across data types with the same syntax.</a:t>
            </a:r>
            <a:endParaRPr lang="en-US" altLang="en-US"/>
          </a:p>
          <a:p>
            <a:r>
              <a:rPr lang="en-US" altLang="en-US"/>
              <a:t>Composable Logic : Easily build complex pipelines using tools like itertools.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Built-in Iterator Example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s = "GFG"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it = iter(s)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print(next(it))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print(next(it))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print(next(it))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8290" y="4357370"/>
            <a:ext cx="53911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a custom Iterator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Creating a custom iterator in Python involves defining a class that implements the __iter__() and __next__() methods according to the Python iterator protocol.</a:t>
            </a:r>
            <a:endParaRPr lang="en-US" altLang="en-US"/>
          </a:p>
          <a:p>
            <a:r>
              <a:rPr lang="en-US" altLang="en-US"/>
              <a:t>Steps to follow:</a:t>
            </a:r>
            <a:endParaRPr lang="en-US" altLang="en-US"/>
          </a:p>
          <a:p>
            <a:r>
              <a:rPr lang="en-US" altLang="en-US"/>
              <a:t>Define the Class: Start by defining a class that will act as the iterator.</a:t>
            </a:r>
            <a:endParaRPr lang="en-US" altLang="en-US"/>
          </a:p>
          <a:p>
            <a:r>
              <a:rPr lang="en-US" altLang="en-US"/>
              <a:t>Initialize Attributes: In the __init__() method of the class, initialize any required attributes that will be used throughout the iteration process.</a:t>
            </a:r>
            <a:endParaRPr lang="en-US" altLang="en-US"/>
          </a:p>
          <a:p>
            <a:r>
              <a:rPr lang="en-US" altLang="en-US"/>
              <a:t>Implement __iter__(): This method should return the iterator object itself. This is usually as simple as returning self.</a:t>
            </a:r>
            <a:endParaRPr lang="en-US" altLang="en-US"/>
          </a:p>
          <a:p>
            <a:r>
              <a:rPr lang="en-US" altLang="en-US"/>
              <a:t>Implement __next__(): This method should provide the next item in the sequence each time it's called.</a:t>
            </a: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 Example :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23975"/>
            <a:ext cx="7679055" cy="513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975" y="4140200"/>
            <a:ext cx="38481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Iteratble vs Iterator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7650" y="1825625"/>
            <a:ext cx="91560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Features 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35805" cy="4351655"/>
          </a:xfrm>
        </p:spPr>
        <p:txBody>
          <a:bodyPr>
            <a:normAutofit lnSpcReduction="20000"/>
          </a:bodyPr>
          <a:p>
            <a:r>
              <a:rPr lang="en-US"/>
              <a:t>1. Easy</a:t>
            </a:r>
            <a:endParaRPr lang="en-US"/>
          </a:p>
          <a:p>
            <a:pPr lvl="1"/>
            <a:r>
              <a:rPr lang="en-US"/>
              <a:t>1.1 Easy to Code</a:t>
            </a:r>
            <a:endParaRPr lang="en-US"/>
          </a:p>
          <a:p>
            <a:pPr lvl="1"/>
            <a:r>
              <a:rPr lang="en-US"/>
              <a:t>1.2 Easy to Read</a:t>
            </a:r>
            <a:endParaRPr lang="en-US"/>
          </a:p>
          <a:p>
            <a:pPr lvl="0"/>
            <a:r>
              <a:rPr lang="en-US"/>
              <a:t>2. Expressive</a:t>
            </a:r>
            <a:endParaRPr lang="en-US"/>
          </a:p>
          <a:p>
            <a:pPr lvl="0"/>
            <a:r>
              <a:rPr lang="en-US"/>
              <a:t>3. Free and Open-Source</a:t>
            </a:r>
            <a:endParaRPr lang="en-US"/>
          </a:p>
          <a:p>
            <a:pPr lvl="0"/>
            <a:r>
              <a:rPr lang="en-US"/>
              <a:t>4. High-Level</a:t>
            </a:r>
            <a:endParaRPr lang="en-US"/>
          </a:p>
          <a:p>
            <a:pPr lvl="0"/>
            <a:r>
              <a:rPr lang="en-US"/>
              <a:t>5. Portable</a:t>
            </a:r>
            <a:endParaRPr lang="en-US"/>
          </a:p>
          <a:p>
            <a:pPr lvl="0"/>
            <a:r>
              <a:rPr lang="en-US"/>
              <a:t>6. Interpreted</a:t>
            </a:r>
            <a:endParaRPr lang="en-US"/>
          </a:p>
          <a:p>
            <a:pPr lvl="0"/>
            <a:r>
              <a:rPr lang="en-US"/>
              <a:t>7. Object-Oriented</a:t>
            </a:r>
            <a:endParaRPr lang="en-US"/>
          </a:p>
          <a:p>
            <a:pPr lvl="0"/>
            <a:r>
              <a:rPr lang="en-US"/>
              <a:t>8. Extensible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94605" y="1766570"/>
            <a:ext cx="5969000" cy="4308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ym typeface="+mn-ea"/>
              </a:rPr>
              <a:t>9. Embedded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10. Large Extensible Library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11. GUI 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12. Dynamically Typed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of 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Web Development</a:t>
            </a:r>
            <a:endParaRPr lang="en-US"/>
          </a:p>
          <a:p>
            <a:r>
              <a:rPr lang="en-US"/>
              <a:t>2. App Development</a:t>
            </a:r>
            <a:endParaRPr lang="en-US"/>
          </a:p>
          <a:p>
            <a:r>
              <a:rPr lang="en-US"/>
              <a:t>3. Gamme Development</a:t>
            </a:r>
            <a:endParaRPr lang="en-US"/>
          </a:p>
          <a:p>
            <a:r>
              <a:rPr lang="en-US"/>
              <a:t>4. Scientific Applications.</a:t>
            </a:r>
            <a:endParaRPr lang="en-US"/>
          </a:p>
          <a:p>
            <a:r>
              <a:rPr lang="en-US"/>
              <a:t>5. Education Program.</a:t>
            </a:r>
            <a:endParaRPr lang="en-US"/>
          </a:p>
          <a:p>
            <a:r>
              <a:rPr lang="en-US"/>
              <a:t>6. Desktop Development</a:t>
            </a:r>
            <a:endParaRPr lang="en-US"/>
          </a:p>
          <a:p>
            <a:r>
              <a:rPr lang="en-US"/>
              <a:t>7. AI Application</a:t>
            </a:r>
            <a:endParaRPr lang="en-US"/>
          </a:p>
          <a:p>
            <a:r>
              <a:rPr lang="en-US"/>
              <a:t>8. Graphic Designing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Environment Setup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85" y="1478280"/>
            <a:ext cx="10727690" cy="4775835"/>
          </a:xfrm>
        </p:spPr>
        <p:txBody>
          <a:bodyPr>
            <a:normAutofit lnSpcReduction="20000"/>
          </a:bodyPr>
          <a:p>
            <a:endParaRPr lang="en-US"/>
          </a:p>
          <a:p>
            <a:r>
              <a:rPr lang="en-US"/>
              <a:t>(using venv) - 1. Install Python  : </a:t>
            </a:r>
            <a:r>
              <a:rPr lang="en-US" altLang="en-US"/>
              <a:t>Download from </a:t>
            </a:r>
            <a:r>
              <a:rPr lang="en-US" altLang="en-US">
                <a:hlinkClick r:id="rId1" tooltip="" action="ppaction://hlinkfile"/>
              </a:rPr>
              <a:t>python.org</a:t>
            </a:r>
            <a:r>
              <a:rPr lang="en-US" altLang="en-US"/>
              <a:t> and install.</a:t>
            </a:r>
            <a:endParaRPr lang="en-US" altLang="en-US"/>
          </a:p>
          <a:p>
            <a:pPr lvl="1"/>
            <a:r>
              <a:rPr lang="en-US" altLang="en-US"/>
              <a:t>Tip: Check “Add Python to PATH” on Windows.</a:t>
            </a:r>
            <a:endParaRPr lang="en-US" altLang="en-US"/>
          </a:p>
          <a:p>
            <a:pPr lvl="0"/>
            <a:endParaRPr lang="en-US" altLang="en-US"/>
          </a:p>
          <a:p>
            <a:pPr lvl="0"/>
            <a:r>
              <a:rPr lang="en-US" altLang="en-US"/>
              <a:t>2. Verify Installation : python -m venv myenv</a:t>
            </a:r>
            <a:endParaRPr lang="en-US" altLang="en-US"/>
          </a:p>
          <a:p>
            <a:pPr lvl="0"/>
            <a:r>
              <a:rPr lang="en-US" altLang="en-US"/>
              <a:t>3. Activate Virtual Environment  : myenv\Scripts\activate</a:t>
            </a:r>
            <a:endParaRPr lang="en-US" altLang="en-US"/>
          </a:p>
          <a:p>
            <a:pPr lvl="0"/>
            <a:r>
              <a:rPr lang="en-US" altLang="en-US"/>
              <a:t>4. Install Packages</a:t>
            </a:r>
            <a:endParaRPr lang="en-US" altLang="en-US"/>
          </a:p>
          <a:p>
            <a:pPr lvl="0"/>
            <a:r>
              <a:rPr lang="en-US" altLang="en-US"/>
              <a:t>Use pip install package_name inside activated env.</a:t>
            </a:r>
            <a:endParaRPr lang="en-US" altLang="en-US"/>
          </a:p>
          <a:p>
            <a:pPr lvl="0"/>
            <a:r>
              <a:rPr lang="en-US" altLang="en-US"/>
              <a:t>Deactivate Environment</a:t>
            </a:r>
            <a:endParaRPr lang="en-US" altLang="en-US"/>
          </a:p>
          <a:p>
            <a:pPr lvl="0"/>
            <a:r>
              <a:rPr lang="en-US" altLang="en-US"/>
              <a:t>Run deactivate when done.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Variable and Data Type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Data types are the classification or categorization of data items. It represents the kind of value that tells what operations can be performed on a particular data. </a:t>
            </a:r>
            <a:endParaRPr lang="en-US" altLang="en-US"/>
          </a:p>
          <a:p>
            <a:r>
              <a:rPr lang="en-US" altLang="en-US"/>
              <a:t>Numeric - int, float, complex</a:t>
            </a:r>
            <a:endParaRPr lang="en-US" altLang="en-US"/>
          </a:p>
          <a:p>
            <a:r>
              <a:rPr lang="en-US" altLang="en-US"/>
              <a:t>Sequence Type - string, list, tuple</a:t>
            </a:r>
            <a:endParaRPr lang="en-US" altLang="en-US"/>
          </a:p>
          <a:p>
            <a:r>
              <a:rPr lang="en-US" altLang="en-US"/>
              <a:t>Mapping Type - dict</a:t>
            </a:r>
            <a:endParaRPr lang="en-US" altLang="en-US"/>
          </a:p>
          <a:p>
            <a:r>
              <a:rPr lang="en-US" altLang="en-US"/>
              <a:t>Boolean - bool</a:t>
            </a:r>
            <a:endParaRPr lang="en-US" altLang="en-US"/>
          </a:p>
          <a:p>
            <a:r>
              <a:rPr lang="en-US" altLang="en-US"/>
              <a:t>Set Type - set, frozenset</a:t>
            </a:r>
            <a:endParaRPr lang="en-US" altLang="en-US"/>
          </a:p>
          <a:p>
            <a:r>
              <a:rPr lang="en-US" altLang="en-US"/>
              <a:t>Binary Types - bytes, bytearray, memoryview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Variable and Data Type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100" y="1825625"/>
            <a:ext cx="941070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7437</Words>
  <Application>WPS Presentation</Application>
  <PresentationFormat>Widescreen</PresentationFormat>
  <Paragraphs>265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Nunito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Notes</dc:title>
  <dc:creator>Vraj Suratwala</dc:creator>
  <cp:lastModifiedBy>Vraj Suratwala</cp:lastModifiedBy>
  <cp:revision>20</cp:revision>
  <dcterms:created xsi:type="dcterms:W3CDTF">2025-08-10T05:56:29Z</dcterms:created>
  <dcterms:modified xsi:type="dcterms:W3CDTF">2025-08-10T11:27:48Z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6FE7BF296E5446FB99BFFFD7DF671FC8_11</vt:lpwstr>
  </property>
  <property fmtid="{D5CDD505-2E9C-101B-9397-08002B2CF9AE}" pid="3" name="KSOProductBuildVer">
    <vt:lpwstr>1033-12.2.0.21931</vt:lpwstr>
  </property>
</Properties>
</file>