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6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chatgpt.com/" TargetMode="External"/><Relationship Id="rId2" Type="http://schemas.openxmlformats.org/officeDocument/2006/relationships/hyperlink" Target="https://copilot.microsoft.com/" TargetMode="External"/><Relationship Id="rId1" Type="http://schemas.openxmlformats.org/officeDocument/2006/relationships/hyperlink" Target="https://www.geeksforgeeks.org/machine-learning/difference-between-scalar-vector-matrix-and-tensor/#what-is-scala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Python Basic Notes</a:t>
            </a:r>
            <a:endParaRPr lang="en-US"/>
          </a:p>
        </p:txBody>
      </p:sp>
      <p:sp>
        <p:nvSpPr>
          <p:cNvPr id="3" name="Subtitle 2"/>
          <p:cNvSpPr>
            <a:spLocks noGrp="1"/>
          </p:cNvSpPr>
          <p:nvPr>
            <p:ph type="subTitle" idx="1"/>
          </p:nvPr>
        </p:nvSpPr>
        <p:spPr/>
        <p:txBody>
          <a:bodyPr/>
          <a:p>
            <a:r>
              <a:rPr lang="en-US"/>
              <a:t>Vraj Suratwala</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Arrays in Python</a:t>
            </a:r>
            <a:endParaRPr lang="en-US"/>
          </a:p>
        </p:txBody>
      </p:sp>
      <p:sp>
        <p:nvSpPr>
          <p:cNvPr id="3" name="Content Placeholder 2"/>
          <p:cNvSpPr>
            <a:spLocks noGrp="1"/>
          </p:cNvSpPr>
          <p:nvPr>
            <p:ph idx="1"/>
          </p:nvPr>
        </p:nvSpPr>
        <p:spPr/>
        <p:txBody>
          <a:bodyPr/>
          <a:p>
            <a:r>
              <a:rPr lang="en-US" altLang="en-US"/>
              <a:t>An array in Python is a data structure that stores multiple values of the same data type in a single variable.</a:t>
            </a:r>
            <a:endParaRPr lang="en-US" altLang="en-US"/>
          </a:p>
          <a:p>
            <a:r>
              <a:rPr lang="en-US" altLang="en-US"/>
              <a:t>Python does not have built-in arrays like C/C++ — instead, it provides the array module.</a:t>
            </a:r>
            <a:endParaRPr lang="en-US" altLang="en-US"/>
          </a:p>
          <a:p>
            <a:r>
              <a:rPr lang="en-US" altLang="en-US"/>
              <a:t>Arrays are different from lists:</a:t>
            </a:r>
            <a:endParaRPr lang="en-US" altLang="en-US"/>
          </a:p>
          <a:p>
            <a:pPr lvl="1"/>
            <a:r>
              <a:rPr lang="en-US" altLang="en-US"/>
              <a:t>List: Can store elements of different data types.</a:t>
            </a:r>
            <a:endParaRPr lang="en-US" altLang="en-US"/>
          </a:p>
          <a:p>
            <a:pPr lvl="1"/>
            <a:r>
              <a:rPr lang="en-US" altLang="en-US"/>
              <a:t>Array: Stores elements of the same type, more memory-efficient.</a:t>
            </a: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Importing and Creating an Array</a:t>
            </a:r>
            <a:endParaRPr lang="en-US"/>
          </a:p>
        </p:txBody>
      </p:sp>
      <p:sp>
        <p:nvSpPr>
          <p:cNvPr id="3" name="Content Placeholder 2"/>
          <p:cNvSpPr>
            <a:spLocks noGrp="1"/>
          </p:cNvSpPr>
          <p:nvPr>
            <p:ph idx="1"/>
          </p:nvPr>
        </p:nvSpPr>
        <p:spPr>
          <a:xfrm>
            <a:off x="838200" y="1391920"/>
            <a:ext cx="10515600" cy="4785360"/>
          </a:xfrm>
        </p:spPr>
        <p:txBody>
          <a:bodyPr/>
          <a:p>
            <a:r>
              <a:rPr lang="en-US"/>
              <a:t>importing an array :</a:t>
            </a:r>
            <a:endParaRPr lang="en-US"/>
          </a:p>
          <a:p>
            <a:pPr lvl="1"/>
            <a:r>
              <a:rPr lang="en-US"/>
              <a:t>import array as arr</a:t>
            </a:r>
            <a:endParaRPr lang="en-US"/>
          </a:p>
          <a:p>
            <a:pPr lvl="0"/>
            <a:r>
              <a:rPr lang="en-US"/>
              <a:t>Creating an array :</a:t>
            </a:r>
            <a:endParaRPr lang="en-US"/>
          </a:p>
          <a:p>
            <a:pPr lvl="1"/>
            <a:r>
              <a:rPr lang="en-US"/>
              <a:t>import array as arr</a:t>
            </a:r>
            <a:endParaRPr lang="en-US"/>
          </a:p>
          <a:p>
            <a:pPr lvl="1"/>
            <a:r>
              <a:rPr lang="en-US"/>
              <a:t>number  = arr.array(‘i’, [10, 20, 30, 40]) </a:t>
            </a:r>
            <a:endParaRPr lang="en-US"/>
          </a:p>
          <a:p>
            <a:pPr lvl="2"/>
            <a:r>
              <a:rPr lang="en-US"/>
              <a:t>where i is representing the integer data type!</a:t>
            </a:r>
            <a:endParaRPr lang="en-US"/>
          </a:p>
          <a:p>
            <a:pPr lvl="2"/>
            <a:endParaRPr lang="en-US"/>
          </a:p>
        </p:txBody>
      </p:sp>
      <p:pic>
        <p:nvPicPr>
          <p:cNvPr id="4" name="Picture 3"/>
          <p:cNvPicPr>
            <a:picLocks noChangeAspect="1"/>
          </p:cNvPicPr>
          <p:nvPr/>
        </p:nvPicPr>
        <p:blipFill>
          <a:blip r:embed="rId1"/>
          <a:stretch>
            <a:fillRect/>
          </a:stretch>
        </p:blipFill>
        <p:spPr>
          <a:xfrm>
            <a:off x="5423535" y="4014470"/>
            <a:ext cx="6710045" cy="284353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Accessing that Array and Modifying it!</a:t>
            </a:r>
            <a:endParaRPr lang="en-US"/>
          </a:p>
        </p:txBody>
      </p:sp>
      <p:sp>
        <p:nvSpPr>
          <p:cNvPr id="3" name="Content Placeholder 2"/>
          <p:cNvSpPr>
            <a:spLocks noGrp="1"/>
          </p:cNvSpPr>
          <p:nvPr>
            <p:ph idx="1"/>
          </p:nvPr>
        </p:nvSpPr>
        <p:spPr/>
        <p:txBody>
          <a:bodyPr>
            <a:normAutofit lnSpcReduction="20000"/>
          </a:bodyPr>
          <a:p>
            <a:r>
              <a:rPr lang="en-US"/>
              <a:t>Access : </a:t>
            </a:r>
            <a:endParaRPr lang="en-US"/>
          </a:p>
          <a:p>
            <a:pPr lvl="1"/>
            <a:r>
              <a:rPr lang="en-US" altLang="en-US"/>
              <a:t>print(numbers[0])   # First element</a:t>
            </a:r>
            <a:endParaRPr lang="en-US" altLang="en-US"/>
          </a:p>
          <a:p>
            <a:pPr lvl="1"/>
            <a:r>
              <a:rPr lang="en-US" altLang="en-US"/>
              <a:t>print(numbers[-1])  # Last element</a:t>
            </a:r>
            <a:endParaRPr lang="en-US" altLang="en-US"/>
          </a:p>
          <a:p>
            <a:pPr lvl="0"/>
            <a:r>
              <a:rPr lang="en-US" altLang="en-US"/>
              <a:t>Modifying : </a:t>
            </a:r>
            <a:endParaRPr lang="en-US" altLang="en-US"/>
          </a:p>
          <a:p>
            <a:pPr lvl="1"/>
            <a:r>
              <a:rPr lang="en-US" altLang="en-US"/>
              <a:t>numbers[1] = 25</a:t>
            </a:r>
            <a:endParaRPr lang="en-US" altLang="en-US"/>
          </a:p>
          <a:p>
            <a:pPr lvl="1"/>
            <a:r>
              <a:rPr lang="en-US" altLang="en-US"/>
              <a:t>numbers.append(50)       # Add element at end</a:t>
            </a:r>
            <a:endParaRPr lang="en-US" altLang="en-US"/>
          </a:p>
          <a:p>
            <a:pPr lvl="1"/>
            <a:r>
              <a:rPr lang="en-US" altLang="en-US"/>
              <a:t>numbers.insert(2, 35)    # Insert at position</a:t>
            </a:r>
            <a:endParaRPr lang="en-US" altLang="en-US"/>
          </a:p>
          <a:p>
            <a:pPr lvl="1"/>
            <a:r>
              <a:rPr lang="en-US" altLang="en-US"/>
              <a:t>numbers.remove(25)       # Remove by value</a:t>
            </a:r>
            <a:endParaRPr lang="en-US" altLang="en-US"/>
          </a:p>
          <a:p>
            <a:pPr lvl="1"/>
            <a:r>
              <a:rPr lang="en-US" altLang="en-US"/>
              <a:t>numbers.pop(1)   </a:t>
            </a:r>
            <a:endParaRPr lang="en-US" altLang="en-US"/>
          </a:p>
          <a:p>
            <a:pPr lvl="0"/>
            <a:r>
              <a:rPr lang="en-US" altLang="en-US"/>
              <a:t>Looping :</a:t>
            </a:r>
            <a:endParaRPr lang="en-US" altLang="en-US"/>
          </a:p>
          <a:p>
            <a:pPr lvl="1"/>
            <a:r>
              <a:rPr lang="en-US" altLang="en-US"/>
              <a:t>for num in numbers:</a:t>
            </a:r>
            <a:endParaRPr lang="en-US" altLang="en-US"/>
          </a:p>
          <a:p>
            <a:pPr lvl="1"/>
            <a:r>
              <a:rPr lang="en-US" altLang="en-US"/>
              <a:t>    print(num)</a:t>
            </a:r>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Method of Python Array</a:t>
            </a:r>
            <a:endParaRPr lang="en-US"/>
          </a:p>
        </p:txBody>
      </p:sp>
      <p:pic>
        <p:nvPicPr>
          <p:cNvPr id="4" name="Content Placeholder 3"/>
          <p:cNvPicPr>
            <a:picLocks noChangeAspect="1"/>
          </p:cNvPicPr>
          <p:nvPr>
            <p:ph idx="1"/>
          </p:nvPr>
        </p:nvPicPr>
        <p:blipFill>
          <a:blip r:embed="rId1"/>
          <a:stretch>
            <a:fillRect/>
          </a:stretch>
        </p:blipFill>
        <p:spPr>
          <a:xfrm>
            <a:off x="906780" y="1447165"/>
            <a:ext cx="7880350" cy="477647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Advantage and Disadvantages of Python Array</a:t>
            </a:r>
            <a:endParaRPr lang="en-US"/>
          </a:p>
        </p:txBody>
      </p:sp>
      <p:sp>
        <p:nvSpPr>
          <p:cNvPr id="3" name="Content Placeholder 2"/>
          <p:cNvSpPr>
            <a:spLocks noGrp="1"/>
          </p:cNvSpPr>
          <p:nvPr>
            <p:ph idx="1"/>
          </p:nvPr>
        </p:nvSpPr>
        <p:spPr/>
        <p:txBody>
          <a:bodyPr/>
          <a:p>
            <a:r>
              <a:rPr lang="en-US"/>
              <a:t>Advantages :</a:t>
            </a:r>
            <a:endParaRPr lang="en-US"/>
          </a:p>
          <a:p>
            <a:pPr lvl="1"/>
            <a:r>
              <a:rPr lang="en-US" altLang="en-US"/>
              <a:t>Memory-efficient for large same-type datasets</a:t>
            </a:r>
            <a:endParaRPr lang="en-US" altLang="en-US"/>
          </a:p>
          <a:p>
            <a:pPr lvl="1"/>
            <a:r>
              <a:rPr lang="en-US" altLang="en-US"/>
              <a:t>Faster element access compared to lists (when same type)</a:t>
            </a:r>
            <a:endParaRPr lang="en-US" altLang="en-US"/>
          </a:p>
          <a:p>
            <a:pPr lvl="0"/>
            <a:r>
              <a:rPr lang="en-US" altLang="en-US"/>
              <a:t>Disadvantages :</a:t>
            </a:r>
            <a:endParaRPr lang="en-US" altLang="en-US"/>
          </a:p>
          <a:p>
            <a:pPr lvl="1"/>
            <a:r>
              <a:rPr lang="en-US" altLang="en-US"/>
              <a:t>Can store only one Data Type</a:t>
            </a:r>
            <a:endParaRPr lang="en-US" altLang="en-US"/>
          </a:p>
          <a:p>
            <a:pPr lvl="1"/>
            <a:r>
              <a:rPr lang="en-US" altLang="en-US"/>
              <a:t>Less Flexible then Lists</a:t>
            </a: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Additonal Topics</a:t>
            </a:r>
            <a:endParaRPr lang="en-US"/>
          </a:p>
        </p:txBody>
      </p:sp>
      <p:sp>
        <p:nvSpPr>
          <p:cNvPr id="5" name="Text Placeholder 4"/>
          <p:cNvSpPr>
            <a:spLocks noGrp="1"/>
          </p:cNvSpPr>
          <p:nvPr>
            <p:ph type="body" idx="1"/>
          </p:nvPr>
        </p:nvSpPr>
        <p:spPr/>
        <p:txBody>
          <a:bodyPr/>
          <a:p>
            <a:r>
              <a:rPr lang="en-US"/>
              <a:t>Hidden Gems of Pyhton</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Orphan Objects</a:t>
            </a:r>
            <a:endParaRPr lang="en-US"/>
          </a:p>
        </p:txBody>
      </p:sp>
      <p:sp>
        <p:nvSpPr>
          <p:cNvPr id="3" name="Content Placeholder 2"/>
          <p:cNvSpPr>
            <a:spLocks noGrp="1"/>
          </p:cNvSpPr>
          <p:nvPr>
            <p:ph idx="1"/>
          </p:nvPr>
        </p:nvSpPr>
        <p:spPr/>
        <p:txBody>
          <a:bodyPr>
            <a:normAutofit lnSpcReduction="10000"/>
          </a:bodyPr>
          <a:p>
            <a:r>
              <a:rPr lang="en-US"/>
              <a:t>Definition: An object in memory that has no variable referencing it.</a:t>
            </a:r>
            <a:endParaRPr lang="en-US"/>
          </a:p>
          <a:p>
            <a:pPr lvl="1"/>
            <a:r>
              <a:rPr lang="en-US"/>
              <a:t>Created When: </a:t>
            </a:r>
            <a:endParaRPr lang="en-US"/>
          </a:p>
          <a:p>
            <a:pPr lvl="2"/>
            <a:r>
              <a:rPr lang="en-US" altLang="en-US"/>
              <a:t>A variable holding the object is reassigned.</a:t>
            </a:r>
            <a:endParaRPr lang="en-US" altLang="en-US"/>
          </a:p>
          <a:p>
            <a:pPr lvl="2"/>
            <a:r>
              <a:rPr lang="en-US" altLang="en-US"/>
              <a:t>The object goes out of scope.</a:t>
            </a:r>
            <a:endParaRPr lang="en-US" altLang="en-US"/>
          </a:p>
          <a:p>
            <a:pPr lvl="0"/>
            <a:r>
              <a:rPr lang="en-US" altLang="en-US"/>
              <a:t>Example: </a:t>
            </a:r>
            <a:endParaRPr lang="en-US" altLang="en-US"/>
          </a:p>
          <a:p>
            <a:pPr lvl="1"/>
            <a:r>
              <a:rPr lang="en-US" altLang="en-US"/>
              <a:t>class Demo:</a:t>
            </a:r>
            <a:endParaRPr lang="en-US" altLang="en-US"/>
          </a:p>
          <a:p>
            <a:pPr lvl="4"/>
            <a:r>
              <a:rPr lang="en-US" altLang="en-US" sz="1800"/>
              <a:t>pass</a:t>
            </a:r>
            <a:endParaRPr lang="en-US" altLang="en-US" sz="1800"/>
          </a:p>
          <a:p>
            <a:pPr lvl="1"/>
            <a:r>
              <a:rPr lang="en-US" altLang="en-US" sz="2400"/>
              <a:t>#Object : </a:t>
            </a:r>
            <a:endParaRPr lang="en-US" altLang="en-US" sz="2400"/>
          </a:p>
          <a:p>
            <a:pPr lvl="3"/>
            <a:r>
              <a:rPr lang="en-US" altLang="en-US" sz="1800"/>
              <a:t>obj = Demo()</a:t>
            </a:r>
            <a:endParaRPr lang="en-US" altLang="en-US" sz="1800"/>
          </a:p>
          <a:p>
            <a:pPr lvl="3"/>
            <a:r>
              <a:rPr lang="en-US" altLang="en-US" sz="1800"/>
              <a:t>obj = None #The Original Demo Object is Orphan now!</a:t>
            </a:r>
            <a:endParaRPr lang="en-US" altLang="en-US" sz="1800"/>
          </a:p>
          <a:p>
            <a:pPr lvl="1"/>
            <a:r>
              <a:rPr lang="en-US" altLang="en-US" sz="2400"/>
              <a:t>Why important: Orphan objects get cleaned up by garbage collection (GC), but sometimes delays can cause memory to bloat.</a:t>
            </a:r>
            <a:endParaRPr lang="en-US" altLang="en-US" sz="2400"/>
          </a:p>
          <a:p>
            <a:pPr lvl="1"/>
            <a:endParaRPr lang="en-US" altLang="en-US"/>
          </a:p>
          <a:p>
            <a:pPr lvl="0"/>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Object Interning</a:t>
            </a:r>
            <a:endParaRPr lang="en-US"/>
          </a:p>
        </p:txBody>
      </p:sp>
      <p:sp>
        <p:nvSpPr>
          <p:cNvPr id="3" name="Content Placeholder 2"/>
          <p:cNvSpPr>
            <a:spLocks noGrp="1"/>
          </p:cNvSpPr>
          <p:nvPr>
            <p:ph idx="1"/>
          </p:nvPr>
        </p:nvSpPr>
        <p:spPr/>
        <p:txBody>
          <a:bodyPr>
            <a:normAutofit/>
          </a:bodyPr>
          <a:p>
            <a:r>
              <a:rPr lang="en-US" altLang="en-US"/>
              <a:t>Python reuses certain immutable objects to save memory.</a:t>
            </a:r>
            <a:endParaRPr lang="en-US" altLang="en-US"/>
          </a:p>
          <a:p>
            <a:r>
              <a:rPr lang="en-US" altLang="en-US"/>
              <a:t>Integers from -5 to 256 and some strings are preallocated.</a:t>
            </a:r>
            <a:endParaRPr lang="en-US" altLang="en-US"/>
          </a:p>
          <a:p>
            <a:r>
              <a:rPr lang="en-US" altLang="en-US"/>
              <a:t>a = 100</a:t>
            </a:r>
            <a:endParaRPr lang="en-US" altLang="en-US"/>
          </a:p>
          <a:p>
            <a:r>
              <a:rPr lang="en-US" altLang="en-US"/>
              <a:t>b = 100</a:t>
            </a:r>
            <a:endParaRPr lang="en-US" altLang="en-US"/>
          </a:p>
          <a:p>
            <a:r>
              <a:rPr lang="en-US" altLang="en-US"/>
              <a:t>print(a is b)  # True</a:t>
            </a:r>
            <a:endParaRPr lang="en-US" altLang="en-US"/>
          </a:p>
          <a:p>
            <a:endParaRPr lang="en-US" altLang="en-US"/>
          </a:p>
          <a:p>
            <a:pPr lvl="1"/>
            <a:r>
              <a:rPr lang="en-US" altLang="en-US"/>
              <a:t>Note: This doesn’t apply to all numbers/strings — interning is implementation-dependent.</a:t>
            </a:r>
            <a:endParaRPr lang="en-US" altLang="en-US"/>
          </a:p>
          <a:p>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Descriptors (The Magic Behind @property)</a:t>
            </a:r>
            <a:endParaRPr lang="en-US" altLang="en-US"/>
          </a:p>
        </p:txBody>
      </p:sp>
      <p:sp>
        <p:nvSpPr>
          <p:cNvPr id="3" name="Content Placeholder 2"/>
          <p:cNvSpPr>
            <a:spLocks noGrp="1"/>
          </p:cNvSpPr>
          <p:nvPr>
            <p:ph idx="1"/>
          </p:nvPr>
        </p:nvSpPr>
        <p:spPr/>
        <p:txBody>
          <a:bodyPr>
            <a:normAutofit lnSpcReduction="10000"/>
          </a:bodyPr>
          <a:p>
            <a:r>
              <a:rPr lang="en-US" altLang="en-US"/>
              <a:t>Objects that control access to attributes.</a:t>
            </a:r>
            <a:endParaRPr lang="en-US" altLang="en-US"/>
          </a:p>
          <a:p>
            <a:r>
              <a:rPr lang="en-US" altLang="en-US"/>
              <a:t>Powers property, staticmethod, classmethod.</a:t>
            </a:r>
            <a:endParaRPr lang="en-US" altLang="en-US"/>
          </a:p>
          <a:p>
            <a:pPr lvl="1"/>
            <a:r>
              <a:rPr lang="en-US" altLang="en-US"/>
              <a:t>class MyDescriptor:</a:t>
            </a:r>
            <a:endParaRPr lang="en-US" altLang="en-US"/>
          </a:p>
          <a:p>
            <a:pPr lvl="1"/>
            <a:r>
              <a:rPr lang="en-US" altLang="en-US"/>
              <a:t>    def __get__(self, obj, objtype=None):</a:t>
            </a:r>
            <a:endParaRPr lang="en-US" altLang="en-US"/>
          </a:p>
          <a:p>
            <a:pPr lvl="1"/>
            <a:r>
              <a:rPr lang="en-US" altLang="en-US"/>
              <a:t>        return "Value from descriptor"</a:t>
            </a:r>
            <a:endParaRPr lang="en-US" altLang="en-US"/>
          </a:p>
          <a:p>
            <a:pPr lvl="1"/>
            <a:endParaRPr lang="en-US" altLang="en-US"/>
          </a:p>
          <a:p>
            <a:pPr lvl="1"/>
            <a:r>
              <a:rPr lang="en-US" altLang="en-US"/>
              <a:t>class Demo:</a:t>
            </a:r>
            <a:endParaRPr lang="en-US" altLang="en-US"/>
          </a:p>
          <a:p>
            <a:pPr lvl="1"/>
            <a:r>
              <a:rPr lang="en-US" altLang="en-US"/>
              <a:t>    attr = MyDescriptor()</a:t>
            </a:r>
            <a:endParaRPr lang="en-US" altLang="en-US"/>
          </a:p>
          <a:p>
            <a:pPr lvl="1"/>
            <a:endParaRPr lang="en-US" altLang="en-US"/>
          </a:p>
          <a:p>
            <a:pPr lvl="1"/>
            <a:r>
              <a:rPr lang="en-US" altLang="en-US"/>
              <a:t>d = Demo()</a:t>
            </a:r>
            <a:endParaRPr lang="en-US" altLang="en-US"/>
          </a:p>
          <a:p>
            <a:pPr lvl="1"/>
            <a:r>
              <a:rPr lang="en-US" altLang="en-US"/>
              <a:t>print(d.attr)  # "Value from descriptor"</a:t>
            </a:r>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Grabage Collections</a:t>
            </a:r>
            <a:endParaRPr lang="en-US"/>
          </a:p>
        </p:txBody>
      </p:sp>
      <p:sp>
        <p:nvSpPr>
          <p:cNvPr id="3" name="Content Placeholder 2"/>
          <p:cNvSpPr>
            <a:spLocks noGrp="1"/>
          </p:cNvSpPr>
          <p:nvPr>
            <p:ph idx="1"/>
          </p:nvPr>
        </p:nvSpPr>
        <p:spPr/>
        <p:txBody>
          <a:bodyPr/>
          <a:p>
            <a:r>
              <a:rPr lang="en-US" altLang="en-US"/>
              <a:t>Python uses reference counting + cyclic GC.</a:t>
            </a:r>
            <a:endParaRPr lang="en-US" altLang="en-US"/>
          </a:p>
          <a:p>
            <a:r>
              <a:rPr lang="en-US" altLang="en-US"/>
              <a:t>Circular references delay cleanup.</a:t>
            </a:r>
            <a:endParaRPr lang="en-US" altLang="en-US"/>
          </a:p>
          <a:p>
            <a:pPr lvl="1"/>
            <a:r>
              <a:rPr lang="en-US" altLang="en-US"/>
              <a:t>how to know this ?</a:t>
            </a:r>
            <a:endParaRPr lang="en-US" altLang="en-US"/>
          </a:p>
          <a:p>
            <a:pPr lvl="2"/>
            <a:r>
              <a:rPr lang="en-US" altLang="en-US"/>
              <a:t>import gc</a:t>
            </a:r>
            <a:endParaRPr lang="en-US" altLang="en-US"/>
          </a:p>
          <a:p>
            <a:pPr lvl="2"/>
            <a:r>
              <a:rPr lang="en-US" altLang="en-US"/>
              <a:t>print(gc.get_objects())</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Topics Covered</a:t>
            </a:r>
            <a:endParaRPr lang="en-US"/>
          </a:p>
        </p:txBody>
      </p:sp>
      <p:sp>
        <p:nvSpPr>
          <p:cNvPr id="3" name="Content Placeholder 2"/>
          <p:cNvSpPr>
            <a:spLocks noGrp="1"/>
          </p:cNvSpPr>
          <p:nvPr>
            <p:ph idx="1"/>
          </p:nvPr>
        </p:nvSpPr>
        <p:spPr/>
        <p:txBody>
          <a:bodyPr>
            <a:normAutofit lnSpcReduction="10000"/>
          </a:bodyPr>
          <a:p>
            <a:r>
              <a:rPr lang="en-US"/>
              <a:t>Matrix, Scalars, vectors and tensors</a:t>
            </a:r>
            <a:endParaRPr lang="en-US"/>
          </a:p>
          <a:p>
            <a:r>
              <a:rPr lang="en-US"/>
              <a:t>Arrays in Python - Python Array!</a:t>
            </a:r>
            <a:endParaRPr lang="en-US"/>
          </a:p>
          <a:p>
            <a:r>
              <a:rPr lang="en-US"/>
              <a:t>Additional Concepts :</a:t>
            </a:r>
            <a:endParaRPr lang="en-US"/>
          </a:p>
          <a:p>
            <a:pPr lvl="1"/>
            <a:r>
              <a:rPr lang="en-US"/>
              <a:t>Orphan Objects</a:t>
            </a:r>
            <a:endParaRPr lang="en-US"/>
          </a:p>
          <a:p>
            <a:pPr lvl="1"/>
            <a:r>
              <a:rPr lang="en-US">
                <a:sym typeface="+mn-ea"/>
              </a:rPr>
              <a:t>Object Interning</a:t>
            </a:r>
            <a:endParaRPr lang="en-US">
              <a:sym typeface="+mn-ea"/>
            </a:endParaRPr>
          </a:p>
          <a:p>
            <a:pPr lvl="1"/>
            <a:r>
              <a:rPr lang="en-US" altLang="en-US">
                <a:sym typeface="+mn-ea"/>
              </a:rPr>
              <a:t>Descriptors </a:t>
            </a:r>
            <a:endParaRPr lang="en-US" altLang="en-US">
              <a:sym typeface="+mn-ea"/>
            </a:endParaRPr>
          </a:p>
          <a:p>
            <a:pPr lvl="1"/>
            <a:r>
              <a:rPr lang="en-US">
                <a:sym typeface="+mn-ea"/>
              </a:rPr>
              <a:t>Grabage Collections</a:t>
            </a:r>
            <a:endParaRPr lang="en-US"/>
          </a:p>
          <a:p>
            <a:pPr lvl="1"/>
            <a:r>
              <a:rPr lang="en-US"/>
              <a:t>GIL</a:t>
            </a:r>
            <a:endParaRPr lang="en-US"/>
          </a:p>
          <a:p>
            <a:pPr lvl="1"/>
            <a:r>
              <a:rPr lang="en-US"/>
              <a:t>Weak References</a:t>
            </a:r>
            <a:endParaRPr lang="en-US"/>
          </a:p>
          <a:p>
            <a:pPr lvl="1"/>
            <a:r>
              <a:rPr lang="en-US"/>
              <a:t>__slots__</a:t>
            </a:r>
            <a:endParaRPr lang="en-US"/>
          </a:p>
          <a:p>
            <a:pPr lvl="1"/>
            <a:r>
              <a:rPr lang="en-US"/>
              <a:t>Monket Patching</a:t>
            </a:r>
            <a:endParaRPr lang="en-US"/>
          </a:p>
          <a:p>
            <a:pPr lvl="1"/>
            <a:endParaRPr lang="en-US"/>
          </a:p>
          <a:p>
            <a:pPr lvl="1"/>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GIL - Global Interpreter Lock</a:t>
            </a:r>
            <a:endParaRPr lang="en-US"/>
          </a:p>
        </p:txBody>
      </p:sp>
      <p:sp>
        <p:nvSpPr>
          <p:cNvPr id="3" name="Content Placeholder 2"/>
          <p:cNvSpPr>
            <a:spLocks noGrp="1"/>
          </p:cNvSpPr>
          <p:nvPr>
            <p:ph idx="1"/>
          </p:nvPr>
        </p:nvSpPr>
        <p:spPr/>
        <p:txBody>
          <a:bodyPr/>
          <a:p>
            <a:r>
              <a:rPr lang="en-US" altLang="en-US"/>
              <a:t>Only one thread runs Python bytecode at a time.</a:t>
            </a:r>
            <a:endParaRPr lang="en-US" altLang="en-US"/>
          </a:p>
          <a:p>
            <a:r>
              <a:rPr lang="en-US" altLang="en-US"/>
              <a:t>Multi-threading doesn’t speed up CPU-heavy tasks, but works fine for I/O tasks.</a:t>
            </a:r>
            <a:endParaRPr lang="en-US" altLang="en-US"/>
          </a:p>
          <a:p>
            <a:r>
              <a:rPr lang="en-US" altLang="en-US"/>
              <a:t>Solution for CPU-bound: multiprocessing.</a:t>
            </a:r>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Weak References</a:t>
            </a:r>
            <a:endParaRPr lang="en-US"/>
          </a:p>
        </p:txBody>
      </p:sp>
      <p:sp>
        <p:nvSpPr>
          <p:cNvPr id="3" name="Content Placeholder 2"/>
          <p:cNvSpPr>
            <a:spLocks noGrp="1"/>
          </p:cNvSpPr>
          <p:nvPr>
            <p:ph idx="1"/>
          </p:nvPr>
        </p:nvSpPr>
        <p:spPr>
          <a:xfrm>
            <a:off x="838200" y="1410970"/>
            <a:ext cx="10515600" cy="4766310"/>
          </a:xfrm>
        </p:spPr>
        <p:txBody>
          <a:bodyPr>
            <a:normAutofit fontScale="90000" lnSpcReduction="10000"/>
          </a:bodyPr>
          <a:p>
            <a:r>
              <a:rPr lang="en-US"/>
              <a:t>Analogy  :</a:t>
            </a:r>
            <a:endParaRPr lang="en-US"/>
          </a:p>
          <a:p>
            <a:r>
              <a:rPr lang="en-US" altLang="en-US"/>
              <a:t>Imagine you have a toy:</a:t>
            </a:r>
            <a:endParaRPr lang="en-US" altLang="en-US"/>
          </a:p>
          <a:p>
            <a:r>
              <a:rPr lang="en-US" altLang="en-US"/>
              <a:t>You hold it in your hand — that’s a strong grip (strong reference).</a:t>
            </a:r>
            <a:endParaRPr lang="en-US" altLang="en-US"/>
          </a:p>
          <a:p>
            <a:r>
              <a:rPr lang="en-US" altLang="en-US"/>
              <a:t>Your friend just points at it and says, “That’s a cool toy!” — that’s a weak grip (weak reference).</a:t>
            </a:r>
            <a:endParaRPr lang="en-US" altLang="en-US"/>
          </a:p>
          <a:p>
            <a:r>
              <a:rPr lang="en-US" altLang="en-US"/>
              <a:t>Now, if you drop the toy, your friend’s pointing doesn’t stop the toy from being thrown away. That’s how weak references work — they don’t protect the object from being deleted.</a:t>
            </a:r>
            <a:endParaRPr lang="en-US" altLang="en-US"/>
          </a:p>
          <a:p>
            <a:r>
              <a:rPr lang="en-US" altLang="en-US"/>
              <a:t>A weak reference is like a soft reminder of an object. It lets you look at the object, but doesn’t hold onto it tightly. So if Python decides to clean up the object (because no one else is using it), the weak reference won’t stop that from happening.</a:t>
            </a:r>
            <a:endParaRPr lang="en-US" altLang="en-US"/>
          </a:p>
          <a:p>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Weak References</a:t>
            </a:r>
            <a:endParaRPr lang="en-US"/>
          </a:p>
        </p:txBody>
      </p:sp>
      <p:pic>
        <p:nvPicPr>
          <p:cNvPr id="4" name="Content Placeholder 3"/>
          <p:cNvPicPr>
            <a:picLocks noChangeAspect="1"/>
          </p:cNvPicPr>
          <p:nvPr>
            <p:ph idx="1"/>
          </p:nvPr>
        </p:nvPicPr>
        <p:blipFill>
          <a:blip r:embed="rId1"/>
          <a:stretch>
            <a:fillRect/>
          </a:stretch>
        </p:blipFill>
        <p:spPr>
          <a:xfrm>
            <a:off x="934085" y="1449705"/>
            <a:ext cx="8103870" cy="486029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__slots__</a:t>
            </a:r>
            <a:endParaRPr lang="en-US"/>
          </a:p>
        </p:txBody>
      </p:sp>
      <p:sp>
        <p:nvSpPr>
          <p:cNvPr id="3" name="Content Placeholder 2"/>
          <p:cNvSpPr>
            <a:spLocks noGrp="1"/>
          </p:cNvSpPr>
          <p:nvPr>
            <p:ph idx="1"/>
          </p:nvPr>
        </p:nvSpPr>
        <p:spPr/>
        <p:txBody>
          <a:bodyPr/>
          <a:p>
            <a:r>
              <a:rPr lang="en-US" altLang="en-US"/>
              <a:t>Normally, Python stores object attributes in a dictionary (__dict__). This makes it flexible, but also memory-heavy.</a:t>
            </a:r>
            <a:endParaRPr lang="en-US" altLang="en-US"/>
          </a:p>
          <a:p>
            <a:r>
              <a:rPr lang="en-US" altLang="en-US"/>
              <a:t>When you define __slots__, you tell Python:</a:t>
            </a:r>
            <a:endParaRPr lang="en-US" altLang="en-US"/>
          </a:p>
          <a:p>
            <a:pPr lvl="1"/>
            <a:r>
              <a:rPr lang="en-US" altLang="en-US"/>
              <a:t>“These are the only attributes this class will ever have — don’t use a dictionary.”</a:t>
            </a:r>
            <a:endParaRPr lang="en-US" altLang="en-US"/>
          </a:p>
          <a:p>
            <a:pPr lvl="1"/>
            <a:r>
              <a:rPr lang="en-US" altLang="en-US"/>
              <a:t>This saves memory and makes attribute access faster.</a:t>
            </a:r>
            <a:endParaRPr lang="en-US" altLang="en-US"/>
          </a:p>
          <a:p>
            <a:pPr lvl="1"/>
            <a:endParaRPr lang="en-US" altLang="en-US"/>
          </a:p>
          <a:p>
            <a:pPr lvl="1"/>
            <a:r>
              <a:rPr lang="en-US" altLang="en-US"/>
              <a:t>Basic Example : </a:t>
            </a:r>
            <a:endParaRPr lang="en-US" altLang="en-US"/>
          </a:p>
          <a:p>
            <a:pPr lvl="1"/>
            <a:endParaRPr lang="en-US" altLang="en-US"/>
          </a:p>
        </p:txBody>
      </p:sp>
      <p:pic>
        <p:nvPicPr>
          <p:cNvPr id="4" name="Picture 3"/>
          <p:cNvPicPr>
            <a:picLocks noChangeAspect="1"/>
          </p:cNvPicPr>
          <p:nvPr/>
        </p:nvPicPr>
        <p:blipFill>
          <a:blip r:embed="rId1"/>
          <a:stretch>
            <a:fillRect/>
          </a:stretch>
        </p:blipFill>
        <p:spPr>
          <a:xfrm>
            <a:off x="3688080" y="4271010"/>
            <a:ext cx="5344795" cy="251269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__slots__</a:t>
            </a:r>
            <a:endParaRPr lang="en-US"/>
          </a:p>
        </p:txBody>
      </p:sp>
      <p:pic>
        <p:nvPicPr>
          <p:cNvPr id="4" name="Content Placeholder 3"/>
          <p:cNvPicPr>
            <a:picLocks noChangeAspect="1"/>
          </p:cNvPicPr>
          <p:nvPr>
            <p:ph idx="1"/>
          </p:nvPr>
        </p:nvPicPr>
        <p:blipFill>
          <a:blip r:embed="rId1"/>
          <a:stretch>
            <a:fillRect/>
          </a:stretch>
        </p:blipFill>
        <p:spPr>
          <a:xfrm>
            <a:off x="838200" y="1971675"/>
            <a:ext cx="9971405" cy="31908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Monkey Patching </a:t>
            </a:r>
            <a:endParaRPr lang="en-US"/>
          </a:p>
        </p:txBody>
      </p:sp>
      <p:sp>
        <p:nvSpPr>
          <p:cNvPr id="3" name="Content Placeholder 2"/>
          <p:cNvSpPr>
            <a:spLocks noGrp="1"/>
          </p:cNvSpPr>
          <p:nvPr>
            <p:ph idx="1"/>
          </p:nvPr>
        </p:nvSpPr>
        <p:spPr/>
        <p:txBody>
          <a:bodyPr/>
          <a:p>
            <a:r>
              <a:rPr lang="en-US" altLang="en-US"/>
              <a:t>Monkey patching means changing or extending code at runtime — usually by modifying classes or functions that you didn’t write yourself.</a:t>
            </a:r>
            <a:endParaRPr lang="en-US" altLang="en-US"/>
          </a:p>
          <a:p>
            <a:r>
              <a:rPr lang="en-US" altLang="en-US"/>
              <a:t>Basic Example :</a:t>
            </a:r>
            <a:endParaRPr lang="en-US" altLang="en-US"/>
          </a:p>
        </p:txBody>
      </p:sp>
      <p:pic>
        <p:nvPicPr>
          <p:cNvPr id="4" name="Picture 3"/>
          <p:cNvPicPr>
            <a:picLocks noChangeAspect="1"/>
          </p:cNvPicPr>
          <p:nvPr/>
        </p:nvPicPr>
        <p:blipFill>
          <a:blip r:embed="rId1"/>
          <a:stretch>
            <a:fillRect/>
          </a:stretch>
        </p:blipFill>
        <p:spPr>
          <a:xfrm>
            <a:off x="3514725" y="2749550"/>
            <a:ext cx="5060950" cy="1058545"/>
          </a:xfrm>
          <a:prstGeom prst="rect">
            <a:avLst/>
          </a:prstGeom>
        </p:spPr>
      </p:pic>
      <p:pic>
        <p:nvPicPr>
          <p:cNvPr id="5" name="Picture 4"/>
          <p:cNvPicPr>
            <a:picLocks noChangeAspect="1"/>
          </p:cNvPicPr>
          <p:nvPr/>
        </p:nvPicPr>
        <p:blipFill>
          <a:blip r:embed="rId2"/>
          <a:stretch>
            <a:fillRect/>
          </a:stretch>
        </p:blipFill>
        <p:spPr>
          <a:xfrm>
            <a:off x="1197610" y="4086225"/>
            <a:ext cx="5850255" cy="209105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References</a:t>
            </a:r>
            <a:endParaRPr lang="en-US"/>
          </a:p>
        </p:txBody>
      </p:sp>
      <p:sp>
        <p:nvSpPr>
          <p:cNvPr id="3" name="Content Placeholder 2"/>
          <p:cNvSpPr>
            <a:spLocks noGrp="1"/>
          </p:cNvSpPr>
          <p:nvPr>
            <p:ph idx="1"/>
          </p:nvPr>
        </p:nvSpPr>
        <p:spPr/>
        <p:txBody>
          <a:bodyPr/>
          <a:p>
            <a:r>
              <a:rPr lang="en-US" altLang="en-US">
                <a:hlinkClick r:id="rId1" action="ppaction://hlinkfile"/>
              </a:rPr>
              <a:t>https://www.geeksforgeeks.org/machine-learning/difference-between-scalar-vector-matrix-and-tensor/#what-is-scalar</a:t>
            </a:r>
            <a:endParaRPr lang="en-US" altLang="en-US">
              <a:hlinkClick r:id="rId2" action="ppaction://hlinkfile"/>
            </a:endParaRPr>
          </a:p>
          <a:p>
            <a:r>
              <a:rPr lang="en-US" altLang="en-US">
                <a:hlinkClick r:id="rId2" action="ppaction://hlinkfile"/>
              </a:rPr>
              <a:t>https://copilot.microsoft.com/</a:t>
            </a:r>
            <a:endParaRPr lang="en-US" altLang="en-US">
              <a:hlinkClick r:id="rId2" action="ppaction://hlinkfile"/>
            </a:endParaRPr>
          </a:p>
          <a:p>
            <a:r>
              <a:rPr lang="en-US" altLang="en-US">
                <a:hlinkClick r:id="rId3" action="ppaction://hlinkfile"/>
              </a:rPr>
              <a:t>https://chatgpt.com/</a:t>
            </a:r>
            <a:endParaRPr lang="en-US" altLang="en-US"/>
          </a:p>
          <a:p>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Matrix, Scalars, vectors and tensors</a:t>
            </a:r>
            <a:endParaRPr lang="en-US"/>
          </a:p>
        </p:txBody>
      </p:sp>
      <p:sp>
        <p:nvSpPr>
          <p:cNvPr id="3" name="Content Placeholder 2"/>
          <p:cNvSpPr>
            <a:spLocks noGrp="1"/>
          </p:cNvSpPr>
          <p:nvPr>
            <p:ph idx="1"/>
          </p:nvPr>
        </p:nvSpPr>
        <p:spPr/>
        <p:txBody>
          <a:bodyPr/>
          <a:p>
            <a:r>
              <a:rPr lang="en-US" altLang="en-US"/>
              <a:t>In the context of mathematics and machine learning, scalar, vector, matrix, and tensor are all different types of mathematical objects that represent different concepts and have different properties.</a:t>
            </a:r>
            <a:endParaRPr lang="en-US" altLang="en-US"/>
          </a:p>
          <a:p>
            <a:r>
              <a:rPr lang="en-US" altLang="en-US">
                <a:effectLst>
                  <a:outerShdw blurRad="38100" dist="38100" dir="2700000" algn="tl">
                    <a:srgbClr val="000000">
                      <a:alpha val="43137"/>
                    </a:srgbClr>
                  </a:outerShdw>
                </a:effectLst>
              </a:rPr>
              <a:t>Scalars </a:t>
            </a:r>
            <a:r>
              <a:rPr lang="en-US" altLang="en-US"/>
              <a:t>: Scalars are singular numerical entities, devoid of any directional attributes.</a:t>
            </a:r>
            <a:endParaRPr lang="en-US" altLang="en-US"/>
          </a:p>
          <a:p>
            <a:r>
              <a:rPr lang="en-US" altLang="en-US"/>
              <a:t>They serve as the elemental components utilized in mathematical computations and algorithmic frameworks across these domains. </a:t>
            </a:r>
            <a:endParaRPr lang="en-US" altLang="en-US"/>
          </a:p>
          <a:p>
            <a:r>
              <a:rPr lang="en-US" altLang="en-US"/>
              <a:t>In practical terms, scalars often represent fundamental quantities such as constants, probabilities, or error metrics.</a:t>
            </a: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Scalars</a:t>
            </a:r>
            <a:endParaRPr lang="en-US"/>
          </a:p>
        </p:txBody>
      </p:sp>
      <p:sp>
        <p:nvSpPr>
          <p:cNvPr id="3" name="Content Placeholder 2"/>
          <p:cNvSpPr>
            <a:spLocks noGrp="1"/>
          </p:cNvSpPr>
          <p:nvPr>
            <p:ph idx="1"/>
          </p:nvPr>
        </p:nvSpPr>
        <p:spPr/>
        <p:txBody>
          <a:bodyPr/>
          <a:p>
            <a:r>
              <a:rPr lang="en-US" altLang="en-US"/>
              <a:t>For instance, within Machine Learning, a scalar may denote the accuracy of a model or the value of a loss function.</a:t>
            </a:r>
            <a:endParaRPr lang="en-US" altLang="en-US"/>
          </a:p>
          <a:p>
            <a:endParaRPr lang="en-US" altLang="en-US"/>
          </a:p>
        </p:txBody>
      </p:sp>
      <p:pic>
        <p:nvPicPr>
          <p:cNvPr id="4" name="Picture 3"/>
          <p:cNvPicPr>
            <a:picLocks noChangeAspect="1"/>
          </p:cNvPicPr>
          <p:nvPr/>
        </p:nvPicPr>
        <p:blipFill>
          <a:blip r:embed="rId1"/>
          <a:srcRect r="35738"/>
          <a:stretch>
            <a:fillRect/>
          </a:stretch>
        </p:blipFill>
        <p:spPr>
          <a:xfrm>
            <a:off x="838200" y="2950210"/>
            <a:ext cx="7143115" cy="28930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Vectors</a:t>
            </a:r>
            <a:endParaRPr lang="en-US"/>
          </a:p>
        </p:txBody>
      </p:sp>
      <p:sp>
        <p:nvSpPr>
          <p:cNvPr id="3" name="Content Placeholder 2"/>
          <p:cNvSpPr>
            <a:spLocks noGrp="1"/>
          </p:cNvSpPr>
          <p:nvPr>
            <p:ph idx="1"/>
          </p:nvPr>
        </p:nvSpPr>
        <p:spPr/>
        <p:txBody>
          <a:bodyPr/>
          <a:p>
            <a:r>
              <a:rPr lang="en-US" altLang="en-US"/>
              <a:t>A vector is a sequence of numbers arranged in a single row or column, representing an element of a vector space. In Python, vectors can be implemented using lists, NumPy arrays, or other libraries.</a:t>
            </a:r>
            <a:endParaRPr lang="en-US" altLang="en-US"/>
          </a:p>
          <a:p>
            <a:r>
              <a:rPr lang="en-US" altLang="en-US"/>
              <a:t>Key Features : </a:t>
            </a:r>
            <a:endParaRPr lang="en-US" altLang="en-US"/>
          </a:p>
          <a:p>
            <a:pPr lvl="1"/>
            <a:r>
              <a:rPr lang="en-US" altLang="en-US">
                <a:solidFill>
                  <a:schemeClr val="tx1"/>
                </a:solidFill>
                <a:effectLst>
                  <a:outerShdw blurRad="38100" dist="19050" dir="2700000" algn="tl" rotWithShape="0">
                    <a:schemeClr val="dk1">
                      <a:alpha val="40000"/>
                    </a:schemeClr>
                  </a:outerShdw>
                </a:effectLst>
              </a:rPr>
              <a:t>Single-dimensional</a:t>
            </a:r>
            <a:r>
              <a:rPr lang="en-US" altLang="en-US"/>
              <a:t>: Vectors are one-dimensional, unlike matrices which are two-dimensional.</a:t>
            </a:r>
            <a:endParaRPr lang="en-US" altLang="en-US"/>
          </a:p>
          <a:p>
            <a:pPr lvl="1"/>
            <a:r>
              <a:rPr lang="en-US" altLang="en-US">
                <a:solidFill>
                  <a:schemeClr val="tx1"/>
                </a:solidFill>
                <a:effectLst>
                  <a:outerShdw blurRad="38100" dist="19050" dir="2700000" algn="tl" rotWithShape="0">
                    <a:schemeClr val="dk1">
                      <a:alpha val="40000"/>
                    </a:schemeClr>
                  </a:outerShdw>
                </a:effectLst>
              </a:rPr>
              <a:t>Efficient Operations</a:t>
            </a:r>
            <a:r>
              <a:rPr lang="en-US" altLang="en-US"/>
              <a:t>: Libraries like NumPy allow vectorized operations, enabling faster computations without explicit loops.</a:t>
            </a: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Vectors</a:t>
            </a:r>
            <a:endParaRPr lang="en-US"/>
          </a:p>
        </p:txBody>
      </p:sp>
      <p:sp>
        <p:nvSpPr>
          <p:cNvPr id="3" name="Content Placeholder 2"/>
          <p:cNvSpPr>
            <a:spLocks noGrp="1"/>
          </p:cNvSpPr>
          <p:nvPr>
            <p:ph idx="1"/>
          </p:nvPr>
        </p:nvSpPr>
        <p:spPr/>
        <p:txBody>
          <a:bodyPr/>
          <a:p>
            <a:r>
              <a:rPr lang="en-US"/>
              <a:t>Example : </a:t>
            </a:r>
            <a:endParaRPr lang="en-US"/>
          </a:p>
          <a:p>
            <a:pPr marL="457200" lvl="1" indent="0">
              <a:buNone/>
            </a:pPr>
            <a:r>
              <a:rPr lang="en-US" altLang="en-US"/>
              <a:t>import numpy as np</a:t>
            </a:r>
            <a:endParaRPr lang="en-US" altLang="en-US"/>
          </a:p>
          <a:p>
            <a:pPr marL="457200" lvl="1" indent="0">
              <a:buNone/>
            </a:pPr>
            <a:r>
              <a:rPr lang="en-US" altLang="en-US"/>
              <a:t># Creating a vector</a:t>
            </a:r>
            <a:endParaRPr lang="en-US" altLang="en-US"/>
          </a:p>
          <a:p>
            <a:pPr marL="457200" lvl="1" indent="0">
              <a:buNone/>
            </a:pPr>
            <a:r>
              <a:rPr lang="en-US" altLang="en-US"/>
              <a:t>vector = np.array([1, 2, 3])</a:t>
            </a:r>
            <a:endParaRPr lang="en-US" altLang="en-US"/>
          </a:p>
          <a:p>
            <a:pPr marL="457200" lvl="1" indent="0">
              <a:buNone/>
            </a:pPr>
            <a:endParaRPr lang="en-US" altLang="en-US"/>
          </a:p>
          <a:p>
            <a:pPr marL="457200" lvl="1" indent="0">
              <a:buNone/>
            </a:pP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Matrix</a:t>
            </a:r>
            <a:endParaRPr lang="en-US"/>
          </a:p>
        </p:txBody>
      </p:sp>
      <p:sp>
        <p:nvSpPr>
          <p:cNvPr id="3" name="Content Placeholder 2"/>
          <p:cNvSpPr>
            <a:spLocks noGrp="1"/>
          </p:cNvSpPr>
          <p:nvPr>
            <p:ph idx="1"/>
          </p:nvPr>
        </p:nvSpPr>
        <p:spPr/>
        <p:txBody>
          <a:bodyPr/>
          <a:p>
            <a:r>
              <a:rPr lang="en-US" altLang="en-US"/>
              <a:t>Matrices, as two-dimensional arrays of numerical values, enjoy widespread utility across AI-ML-DS endeavors. </a:t>
            </a:r>
            <a:endParaRPr lang="en-US" altLang="en-US"/>
          </a:p>
          <a:p>
            <a:r>
              <a:rPr lang="en-US" altLang="en-US"/>
              <a:t>They serve as foundational structures for organizing and manipulating tabular data, wherein rows typically represent observations and columns denote features or variables.</a:t>
            </a:r>
            <a:endParaRPr lang="en-US" altLang="en-US"/>
          </a:p>
        </p:txBody>
      </p:sp>
      <p:pic>
        <p:nvPicPr>
          <p:cNvPr id="4" name="Picture 3"/>
          <p:cNvPicPr>
            <a:picLocks noChangeAspect="1"/>
          </p:cNvPicPr>
          <p:nvPr/>
        </p:nvPicPr>
        <p:blipFill>
          <a:blip r:embed="rId1"/>
          <a:stretch>
            <a:fillRect/>
          </a:stretch>
        </p:blipFill>
        <p:spPr>
          <a:xfrm>
            <a:off x="6709410" y="3644900"/>
            <a:ext cx="5360670" cy="28924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Tensors</a:t>
            </a:r>
            <a:endParaRPr lang="en-US"/>
          </a:p>
        </p:txBody>
      </p:sp>
      <p:sp>
        <p:nvSpPr>
          <p:cNvPr id="3" name="Content Placeholder 2"/>
          <p:cNvSpPr>
            <a:spLocks noGrp="1"/>
          </p:cNvSpPr>
          <p:nvPr>
            <p:ph idx="1"/>
          </p:nvPr>
        </p:nvSpPr>
        <p:spPr/>
        <p:txBody>
          <a:bodyPr/>
          <a:p>
            <a:r>
              <a:rPr lang="en-US" altLang="en-US"/>
              <a:t>Tensors in Data Science generalize the concept of vectors and matrices to better dimensions. They are multidimensional arrays of numerical values which can constitute complex facts structures and relationships.</a:t>
            </a:r>
            <a:endParaRPr lang="en-US" altLang="en-US"/>
          </a:p>
        </p:txBody>
      </p:sp>
      <p:pic>
        <p:nvPicPr>
          <p:cNvPr id="4" name="Picture 3"/>
          <p:cNvPicPr>
            <a:picLocks noChangeAspect="1"/>
          </p:cNvPicPr>
          <p:nvPr/>
        </p:nvPicPr>
        <p:blipFill>
          <a:blip r:embed="rId1"/>
          <a:stretch>
            <a:fillRect/>
          </a:stretch>
        </p:blipFill>
        <p:spPr>
          <a:xfrm>
            <a:off x="6096000" y="3208655"/>
            <a:ext cx="5163185" cy="33724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1550035" y="35560"/>
            <a:ext cx="8385810" cy="68224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5732</Words>
  <Application>WPS Presentation</Application>
  <PresentationFormat>Widescreen</PresentationFormat>
  <Paragraphs>196</Paragraphs>
  <Slides>26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Arial</vt:lpstr>
      <vt:lpstr>SimSun</vt:lpstr>
      <vt:lpstr>Wingdings</vt:lpstr>
      <vt:lpstr>Calibri Light</vt:lpstr>
      <vt:lpstr>Calibri</vt:lpstr>
      <vt:lpstr>Microsoft YaHei</vt:lpstr>
      <vt:lpstr>Arial Unicode MS</vt:lpstr>
      <vt:lpstr>Office Theme</vt:lpstr>
      <vt:lpstr>Python Basic Notes</vt:lpstr>
      <vt:lpstr>Topics Covered</vt:lpstr>
      <vt:lpstr>Matrix, Scalars, vectors and tensors</vt:lpstr>
      <vt:lpstr>Scalars</vt:lpstr>
      <vt:lpstr>Vectors</vt:lpstr>
      <vt:lpstr>Vectors</vt:lpstr>
      <vt:lpstr>Matrix</vt:lpstr>
      <vt:lpstr>Tensors</vt:lpstr>
      <vt:lpstr>PowerPoint 演示文稿</vt:lpstr>
      <vt:lpstr>Arrays in Python</vt:lpstr>
      <vt:lpstr>Importing and Creating an Array</vt:lpstr>
      <vt:lpstr>Accessing that Array and Modifying it!</vt:lpstr>
      <vt:lpstr>Method of Python Array</vt:lpstr>
      <vt:lpstr>Advantage and Disadvantages of Python Array</vt:lpstr>
      <vt:lpstr>Additonal Topics</vt:lpstr>
      <vt:lpstr>Orphan Objects</vt:lpstr>
      <vt:lpstr>Object Interning</vt:lpstr>
      <vt:lpstr>Descriptors (The Magic Behind @property)</vt:lpstr>
      <vt:lpstr>Grabage Collections</vt:lpstr>
      <vt:lpstr>The GIL - Global Interpreter Lock</vt:lpstr>
      <vt:lpstr>Weak References</vt:lpstr>
      <vt:lpstr>Weak References</vt:lpstr>
      <vt:lpstr>__slots__</vt:lpstr>
      <vt:lpstr>__slots__</vt:lpstr>
      <vt:lpstr>Monkey Patching </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Basic Notes</dc:title>
  <dc:creator>Vraj Suratwala</dc:creator>
  <cp:lastModifiedBy>Vraj Suratwala</cp:lastModifiedBy>
  <cp:revision>15</cp:revision>
  <dcterms:created xsi:type="dcterms:W3CDTF">2025-08-10T15:29:00Z</dcterms:created>
  <dcterms:modified xsi:type="dcterms:W3CDTF">2025-08-11T12:02:43Z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F750E75BBD70424A8346C237FF4D6258_11</vt:lpwstr>
  </property>
  <property fmtid="{D5CDD505-2E9C-101B-9397-08002B2CF9AE}" pid="3" name="KSOProductBuildVer">
    <vt:lpwstr>1033-12.2.0.21931</vt:lpwstr>
  </property>
</Properties>
</file>