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4" r:id="rId11"/>
    <p:sldId id="265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6" r:id="rId27"/>
    <p:sldId id="287" r:id="rId28"/>
    <p:sldId id="288" r:id="rId29"/>
    <p:sldId id="283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 autoAdjust="0"/>
    <p:restoredTop sz="87910" autoAdjust="0"/>
  </p:normalViewPr>
  <p:slideViewPr>
    <p:cSldViewPr snapToGrid="0">
      <p:cViewPr varScale="1">
        <p:scale>
          <a:sx n="136" d="100"/>
          <a:sy n="136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10/11/22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1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65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94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1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6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b="0" i="0" dirty="0">
              <a:solidFill>
                <a:srgbClr val="222222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4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2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54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1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4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88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3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6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45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0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87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2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42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71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2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2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2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6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89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4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asymmetric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758" y="3894653"/>
            <a:ext cx="8355542" cy="664647"/>
          </a:xfrm>
        </p:spPr>
        <p:txBody>
          <a:bodyPr>
            <a:normAutofit/>
          </a:bodyPr>
          <a:lstStyle/>
          <a:p>
            <a:pPr algn="ctr"/>
            <a:r>
              <a:rPr lang="en-US" err="1"/>
              <a:t>Vraj</a:t>
            </a:r>
            <a:r>
              <a:rPr lang="en-US"/>
              <a:t> Shah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27CF07-CA21-3723-32C6-523F943E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8" y="501266"/>
            <a:ext cx="1684254" cy="1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y Head Clip Art at Clker.com - vector clip art online, royalty free &amp;  public domain">
            <a:extLst>
              <a:ext uri="{FF2B5EF4-FFF2-40B4-BE49-F238E27FC236}">
                <a16:creationId xmlns:a16="http://schemas.microsoft.com/office/drawing/2014/main" id="{5B495FFD-3ED2-A7CB-BFCE-1F832CEF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8" y="501266"/>
            <a:ext cx="1550796" cy="17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7AFE-778B-2DEF-67FE-57E5365C8B7D}"/>
              </a:ext>
            </a:extLst>
          </p:cNvPr>
          <p:cNvSpPr txBox="1"/>
          <p:nvPr/>
        </p:nvSpPr>
        <p:spPr>
          <a:xfrm>
            <a:off x="796026" y="2241931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BC754-CF9A-C6B8-ADDA-9D42AC0808E7}"/>
              </a:ext>
            </a:extLst>
          </p:cNvPr>
          <p:cNvSpPr txBox="1"/>
          <p:nvPr/>
        </p:nvSpPr>
        <p:spPr>
          <a:xfrm>
            <a:off x="10070847" y="2275384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4D798-8FA1-5FD6-B76A-56821EF6F323}"/>
              </a:ext>
            </a:extLst>
          </p:cNvPr>
          <p:cNvSpPr txBox="1"/>
          <p:nvPr/>
        </p:nvSpPr>
        <p:spPr>
          <a:xfrm>
            <a:off x="9747667" y="5169666"/>
            <a:ext cx="142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Sensitive Document</a:t>
            </a:r>
          </a:p>
        </p:txBody>
      </p:sp>
      <p:pic>
        <p:nvPicPr>
          <p:cNvPr id="11" name="Picture 10" descr="Password Protected Documents: Encrypting Important Files on Your Computer -  Best Reviews">
            <a:extLst>
              <a:ext uri="{FF2B5EF4-FFF2-40B4-BE49-F238E27FC236}">
                <a16:creationId xmlns:a16="http://schemas.microsoft.com/office/drawing/2014/main" id="{99A7B184-FE8D-C240-389A-39E37EA7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77" y="3429000"/>
            <a:ext cx="2044595" cy="168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ree clip art &quot;Mail Envelope&quot; by SavanaPrice">
            <a:extLst>
              <a:ext uri="{FF2B5EF4-FFF2-40B4-BE49-F238E27FC236}">
                <a16:creationId xmlns:a16="http://schemas.microsoft.com/office/drawing/2014/main" id="{93047F4D-E3A7-21AE-B807-C7F6815F5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43" y="3351752"/>
            <a:ext cx="1817914" cy="18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A08B4C3-5253-F114-A28A-BC3F7DF7A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5075" y="3776986"/>
            <a:ext cx="503553" cy="50355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311F404-66AB-45E3-C863-88DD8EAEA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4223" y="3776986"/>
            <a:ext cx="503553" cy="503553"/>
          </a:xfrm>
          <a:prstGeom prst="rect">
            <a:avLst/>
          </a:prstGeom>
        </p:spPr>
      </p:pic>
      <p:pic>
        <p:nvPicPr>
          <p:cNvPr id="7" name="Picture 2" descr="Free clip art &quot;Mail Envelope&quot; by SavanaPrice">
            <a:extLst>
              <a:ext uri="{FF2B5EF4-FFF2-40B4-BE49-F238E27FC236}">
                <a16:creationId xmlns:a16="http://schemas.microsoft.com/office/drawing/2014/main" id="{0235A761-A2C5-4855-5610-445AB02D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043" y="3351752"/>
            <a:ext cx="1817914" cy="18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22BF85C-FEE6-6833-06B6-A9291A21B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5075" y="3776986"/>
            <a:ext cx="503553" cy="50355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4971597-36BF-8F86-5550-71A509BE4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4223" y="3776986"/>
            <a:ext cx="503553" cy="503553"/>
          </a:xfrm>
          <a:prstGeom prst="rect">
            <a:avLst/>
          </a:prstGeom>
        </p:spPr>
      </p:pic>
      <p:pic>
        <p:nvPicPr>
          <p:cNvPr id="6" name="Picture 2" descr="Download ANONYMOUS MASK Free PNG transparent image and clipart">
            <a:extLst>
              <a:ext uri="{FF2B5EF4-FFF2-40B4-BE49-F238E27FC236}">
                <a16:creationId xmlns:a16="http://schemas.microsoft.com/office/drawing/2014/main" id="{924C161C-E75C-C04D-74EA-EDD1344D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026" y="336094"/>
            <a:ext cx="2071007" cy="207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15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27CF07-CA21-3723-32C6-523F943E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8" y="501266"/>
            <a:ext cx="1684254" cy="1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y Head Clip Art at Clker.com - vector clip art online, royalty free &amp;  public domain">
            <a:extLst>
              <a:ext uri="{FF2B5EF4-FFF2-40B4-BE49-F238E27FC236}">
                <a16:creationId xmlns:a16="http://schemas.microsoft.com/office/drawing/2014/main" id="{5B495FFD-3ED2-A7CB-BFCE-1F832CEF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8" y="501266"/>
            <a:ext cx="1550796" cy="17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7AFE-778B-2DEF-67FE-57E5365C8B7D}"/>
              </a:ext>
            </a:extLst>
          </p:cNvPr>
          <p:cNvSpPr txBox="1"/>
          <p:nvPr/>
        </p:nvSpPr>
        <p:spPr>
          <a:xfrm>
            <a:off x="796026" y="2241931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BC754-CF9A-C6B8-ADDA-9D42AC0808E7}"/>
              </a:ext>
            </a:extLst>
          </p:cNvPr>
          <p:cNvSpPr txBox="1"/>
          <p:nvPr/>
        </p:nvSpPr>
        <p:spPr>
          <a:xfrm>
            <a:off x="10070847" y="2275384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4D798-8FA1-5FD6-B76A-56821EF6F323}"/>
              </a:ext>
            </a:extLst>
          </p:cNvPr>
          <p:cNvSpPr txBox="1"/>
          <p:nvPr/>
        </p:nvSpPr>
        <p:spPr>
          <a:xfrm>
            <a:off x="9747667" y="5169666"/>
            <a:ext cx="142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Sensitive Document</a:t>
            </a:r>
          </a:p>
        </p:txBody>
      </p:sp>
      <p:pic>
        <p:nvPicPr>
          <p:cNvPr id="11" name="Picture 10" descr="Password Protected Documents: Encrypting Important Files on Your Computer -  Best Reviews">
            <a:extLst>
              <a:ext uri="{FF2B5EF4-FFF2-40B4-BE49-F238E27FC236}">
                <a16:creationId xmlns:a16="http://schemas.microsoft.com/office/drawing/2014/main" id="{99A7B184-FE8D-C240-389A-39E37EA7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77" y="3429000"/>
            <a:ext cx="2044595" cy="168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ownload ANONYMOUS MASK Free PNG transparent image and clipart">
            <a:extLst>
              <a:ext uri="{FF2B5EF4-FFF2-40B4-BE49-F238E27FC236}">
                <a16:creationId xmlns:a16="http://schemas.microsoft.com/office/drawing/2014/main" id="{924C161C-E75C-C04D-74EA-EDD1344D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026" y="336094"/>
            <a:ext cx="2071007" cy="207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ree clip art &quot;Mail Envelope&quot; by SavanaPrice">
            <a:extLst>
              <a:ext uri="{FF2B5EF4-FFF2-40B4-BE49-F238E27FC236}">
                <a16:creationId xmlns:a16="http://schemas.microsoft.com/office/drawing/2014/main" id="{8EFA2DEF-C6B2-222A-6868-E9BFC2D7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57" y="674914"/>
            <a:ext cx="882422" cy="88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2B1ADCBF-B640-401D-499D-824378575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987" y="859971"/>
            <a:ext cx="285482" cy="285482"/>
          </a:xfrm>
          <a:prstGeom prst="rect">
            <a:avLst/>
          </a:prstGeom>
        </p:spPr>
      </p:pic>
      <p:pic>
        <p:nvPicPr>
          <p:cNvPr id="14" name="Picture 2" descr="Free clip art &quot;Mail Envelope&quot; by SavanaPrice">
            <a:extLst>
              <a:ext uri="{FF2B5EF4-FFF2-40B4-BE49-F238E27FC236}">
                <a16:creationId xmlns:a16="http://schemas.microsoft.com/office/drawing/2014/main" id="{FABBDD49-4BEC-3F24-08DF-A8152D8B6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729" y="4287244"/>
            <a:ext cx="882422" cy="88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2D2251D-90BD-E989-F1B3-0602751C16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5759" y="4472301"/>
            <a:ext cx="285482" cy="2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48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3D5A04-2BF7-50C0-02E7-A42E36FCFE80}"/>
              </a:ext>
            </a:extLst>
          </p:cNvPr>
          <p:cNvSpPr/>
          <p:nvPr/>
        </p:nvSpPr>
        <p:spPr>
          <a:xfrm>
            <a:off x="3208305" y="2345167"/>
            <a:ext cx="5775390" cy="216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25147347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3D5A04-2BF7-50C0-02E7-A42E36FCFE80}"/>
              </a:ext>
            </a:extLst>
          </p:cNvPr>
          <p:cNvSpPr/>
          <p:nvPr/>
        </p:nvSpPr>
        <p:spPr>
          <a:xfrm>
            <a:off x="1385726" y="2631688"/>
            <a:ext cx="4248615" cy="1594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Symmetric Encryption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395842E-8741-1DC0-AD78-C3A0C2FE71DE}"/>
              </a:ext>
            </a:extLst>
          </p:cNvPr>
          <p:cNvSpPr/>
          <p:nvPr/>
        </p:nvSpPr>
        <p:spPr>
          <a:xfrm>
            <a:off x="6557659" y="2631688"/>
            <a:ext cx="4248615" cy="1594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1591227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3D5A04-2BF7-50C0-02E7-A42E36FCFE80}"/>
              </a:ext>
            </a:extLst>
          </p:cNvPr>
          <p:cNvSpPr/>
          <p:nvPr/>
        </p:nvSpPr>
        <p:spPr>
          <a:xfrm>
            <a:off x="3208305" y="2345167"/>
            <a:ext cx="5775390" cy="216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3994579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27CF07-CA21-3723-32C6-523F943E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8" y="501266"/>
            <a:ext cx="1684254" cy="1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y Head Clip Art at Clker.com - vector clip art online, royalty free &amp;  public domain">
            <a:extLst>
              <a:ext uri="{FF2B5EF4-FFF2-40B4-BE49-F238E27FC236}">
                <a16:creationId xmlns:a16="http://schemas.microsoft.com/office/drawing/2014/main" id="{5B495FFD-3ED2-A7CB-BFCE-1F832CEF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8" y="501266"/>
            <a:ext cx="1550796" cy="17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7AFE-778B-2DEF-67FE-57E5365C8B7D}"/>
              </a:ext>
            </a:extLst>
          </p:cNvPr>
          <p:cNvSpPr txBox="1"/>
          <p:nvPr/>
        </p:nvSpPr>
        <p:spPr>
          <a:xfrm>
            <a:off x="796026" y="2241931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BC754-CF9A-C6B8-ADDA-9D42AC0808E7}"/>
              </a:ext>
            </a:extLst>
          </p:cNvPr>
          <p:cNvSpPr txBox="1"/>
          <p:nvPr/>
        </p:nvSpPr>
        <p:spPr>
          <a:xfrm>
            <a:off x="10070847" y="2275384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pic>
        <p:nvPicPr>
          <p:cNvPr id="13340" name="Picture 28" descr="Bronze Key Clip Art">
            <a:extLst>
              <a:ext uri="{FF2B5EF4-FFF2-40B4-BE49-F238E27FC236}">
                <a16:creationId xmlns:a16="http://schemas.microsoft.com/office/drawing/2014/main" id="{9F786E0C-E203-A476-8981-20B8FAA9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7" y="3982596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2" name="Picture 30" descr="Blue Key Clip Art">
            <a:extLst>
              <a:ext uri="{FF2B5EF4-FFF2-40B4-BE49-F238E27FC236}">
                <a16:creationId xmlns:a16="http://schemas.microsoft.com/office/drawing/2014/main" id="{585FA7B6-F261-2865-8645-255469C08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7" y="2990521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4" name="Picture 32" descr="Red Key Clip Art">
            <a:extLst>
              <a:ext uri="{FF2B5EF4-FFF2-40B4-BE49-F238E27FC236}">
                <a16:creationId xmlns:a16="http://schemas.microsoft.com/office/drawing/2014/main" id="{2152B327-8A81-31DD-B7DA-2403FD44D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46" y="3982596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6" name="Picture 34" descr="Purple Key Clip Art">
            <a:extLst>
              <a:ext uri="{FF2B5EF4-FFF2-40B4-BE49-F238E27FC236}">
                <a16:creationId xmlns:a16="http://schemas.microsoft.com/office/drawing/2014/main" id="{E2916CDD-2660-7DC8-8BF9-2BE5F55C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46" y="3036207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2F28A5-01B2-023E-6EB8-F773BAAB9E76}"/>
              </a:ext>
            </a:extLst>
          </p:cNvPr>
          <p:cNvSpPr txBox="1"/>
          <p:nvPr/>
        </p:nvSpPr>
        <p:spPr>
          <a:xfrm>
            <a:off x="1895484" y="3198648"/>
            <a:ext cx="12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8B46C-A57D-58FB-AFA1-9E8904D2C06D}"/>
              </a:ext>
            </a:extLst>
          </p:cNvPr>
          <p:cNvSpPr txBox="1"/>
          <p:nvPr/>
        </p:nvSpPr>
        <p:spPr>
          <a:xfrm>
            <a:off x="1895483" y="4190723"/>
            <a:ext cx="12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CC2AEC-4C03-7734-DC19-E19D48C92421}"/>
              </a:ext>
            </a:extLst>
          </p:cNvPr>
          <p:cNvSpPr txBox="1"/>
          <p:nvPr/>
        </p:nvSpPr>
        <p:spPr>
          <a:xfrm>
            <a:off x="8935106" y="3244334"/>
            <a:ext cx="12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Private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D6D513-CFEB-3442-CE9F-C467F13AB7D0}"/>
              </a:ext>
            </a:extLst>
          </p:cNvPr>
          <p:cNvSpPr txBox="1"/>
          <p:nvPr/>
        </p:nvSpPr>
        <p:spPr>
          <a:xfrm>
            <a:off x="8935105" y="4213284"/>
            <a:ext cx="12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Public Key</a:t>
            </a:r>
          </a:p>
        </p:txBody>
      </p:sp>
      <p:pic>
        <p:nvPicPr>
          <p:cNvPr id="19" name="Picture 28" descr="Bronze Key Clip Art">
            <a:extLst>
              <a:ext uri="{FF2B5EF4-FFF2-40B4-BE49-F238E27FC236}">
                <a16:creationId xmlns:a16="http://schemas.microsoft.com/office/drawing/2014/main" id="{D712FB2C-C928-9F1C-A9CF-B34A79C8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7" y="3982596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2" descr="Red Key Clip Art">
            <a:extLst>
              <a:ext uri="{FF2B5EF4-FFF2-40B4-BE49-F238E27FC236}">
                <a16:creationId xmlns:a16="http://schemas.microsoft.com/office/drawing/2014/main" id="{52A26418-E2BE-565D-5800-3747F5B60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46" y="3982596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A8AFE6-76DF-9DFE-F339-0C88C699D560}"/>
              </a:ext>
            </a:extLst>
          </p:cNvPr>
          <p:cNvSpPr txBox="1"/>
          <p:nvPr/>
        </p:nvSpPr>
        <p:spPr>
          <a:xfrm>
            <a:off x="1895483" y="4190723"/>
            <a:ext cx="12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D3CEFD-3F8B-7A02-0C00-00060A9B5410}"/>
              </a:ext>
            </a:extLst>
          </p:cNvPr>
          <p:cNvSpPr txBox="1"/>
          <p:nvPr/>
        </p:nvSpPr>
        <p:spPr>
          <a:xfrm>
            <a:off x="8935105" y="4213284"/>
            <a:ext cx="12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Public Key</a:t>
            </a:r>
          </a:p>
        </p:txBody>
      </p:sp>
    </p:spTree>
    <p:extLst>
      <p:ext uri="{BB962C8B-B14F-4D97-AF65-F5344CB8AC3E}">
        <p14:creationId xmlns:p14="http://schemas.microsoft.com/office/powerpoint/2010/main" val="1165359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27CF07-CA21-3723-32C6-523F943E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8" y="501266"/>
            <a:ext cx="1684254" cy="1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y Head Clip Art at Clker.com - vector clip art online, royalty free &amp;  public domain">
            <a:extLst>
              <a:ext uri="{FF2B5EF4-FFF2-40B4-BE49-F238E27FC236}">
                <a16:creationId xmlns:a16="http://schemas.microsoft.com/office/drawing/2014/main" id="{5B495FFD-3ED2-A7CB-BFCE-1F832CEF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8" y="501266"/>
            <a:ext cx="1550796" cy="17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7AFE-778B-2DEF-67FE-57E5365C8B7D}"/>
              </a:ext>
            </a:extLst>
          </p:cNvPr>
          <p:cNvSpPr txBox="1"/>
          <p:nvPr/>
        </p:nvSpPr>
        <p:spPr>
          <a:xfrm>
            <a:off x="796026" y="2241931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BC754-CF9A-C6B8-ADDA-9D42AC0808E7}"/>
              </a:ext>
            </a:extLst>
          </p:cNvPr>
          <p:cNvSpPr txBox="1"/>
          <p:nvPr/>
        </p:nvSpPr>
        <p:spPr>
          <a:xfrm>
            <a:off x="10070847" y="2275384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pic>
        <p:nvPicPr>
          <p:cNvPr id="13340" name="Picture 28" descr="Bronze Key Clip Art">
            <a:extLst>
              <a:ext uri="{FF2B5EF4-FFF2-40B4-BE49-F238E27FC236}">
                <a16:creationId xmlns:a16="http://schemas.microsoft.com/office/drawing/2014/main" id="{9F786E0C-E203-A476-8981-20B8FAA9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7" y="3982596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2" name="Picture 30" descr="Blue Key Clip Art">
            <a:extLst>
              <a:ext uri="{FF2B5EF4-FFF2-40B4-BE49-F238E27FC236}">
                <a16:creationId xmlns:a16="http://schemas.microsoft.com/office/drawing/2014/main" id="{585FA7B6-F261-2865-8645-255469C08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7" y="2990521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4" name="Picture 32" descr="Red Key Clip Art">
            <a:extLst>
              <a:ext uri="{FF2B5EF4-FFF2-40B4-BE49-F238E27FC236}">
                <a16:creationId xmlns:a16="http://schemas.microsoft.com/office/drawing/2014/main" id="{2152B327-8A81-31DD-B7DA-2403FD44D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46" y="3982596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46" name="Picture 34" descr="Purple Key Clip Art">
            <a:extLst>
              <a:ext uri="{FF2B5EF4-FFF2-40B4-BE49-F238E27FC236}">
                <a16:creationId xmlns:a16="http://schemas.microsoft.com/office/drawing/2014/main" id="{E2916CDD-2660-7DC8-8BF9-2BE5F55C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46" y="3036207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2F28A5-01B2-023E-6EB8-F773BAAB9E76}"/>
              </a:ext>
            </a:extLst>
          </p:cNvPr>
          <p:cNvSpPr txBox="1"/>
          <p:nvPr/>
        </p:nvSpPr>
        <p:spPr>
          <a:xfrm>
            <a:off x="1895484" y="3198648"/>
            <a:ext cx="12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8B46C-A57D-58FB-AFA1-9E8904D2C06D}"/>
              </a:ext>
            </a:extLst>
          </p:cNvPr>
          <p:cNvSpPr txBox="1"/>
          <p:nvPr/>
        </p:nvSpPr>
        <p:spPr>
          <a:xfrm>
            <a:off x="1895483" y="4190723"/>
            <a:ext cx="12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CC2AEC-4C03-7734-DC19-E19D48C92421}"/>
              </a:ext>
            </a:extLst>
          </p:cNvPr>
          <p:cNvSpPr txBox="1"/>
          <p:nvPr/>
        </p:nvSpPr>
        <p:spPr>
          <a:xfrm>
            <a:off x="8935106" y="3244334"/>
            <a:ext cx="12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Private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D6D513-CFEB-3442-CE9F-C467F13AB7D0}"/>
              </a:ext>
            </a:extLst>
          </p:cNvPr>
          <p:cNvSpPr txBox="1"/>
          <p:nvPr/>
        </p:nvSpPr>
        <p:spPr>
          <a:xfrm>
            <a:off x="8935105" y="4213284"/>
            <a:ext cx="128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Public Key</a:t>
            </a:r>
          </a:p>
        </p:txBody>
      </p:sp>
      <p:pic>
        <p:nvPicPr>
          <p:cNvPr id="19" name="Picture 28" descr="Bronze Key Clip Art">
            <a:extLst>
              <a:ext uri="{FF2B5EF4-FFF2-40B4-BE49-F238E27FC236}">
                <a16:creationId xmlns:a16="http://schemas.microsoft.com/office/drawing/2014/main" id="{D712FB2C-C928-9F1C-A9CF-B34A79C8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88" y="4812566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2" descr="Red Key Clip Art">
            <a:extLst>
              <a:ext uri="{FF2B5EF4-FFF2-40B4-BE49-F238E27FC236}">
                <a16:creationId xmlns:a16="http://schemas.microsoft.com/office/drawing/2014/main" id="{52A26418-E2BE-565D-5800-3747F5B60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105" y="4812566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A8AFE6-76DF-9DFE-F339-0C88C699D560}"/>
              </a:ext>
            </a:extLst>
          </p:cNvPr>
          <p:cNvSpPr txBox="1"/>
          <p:nvPr/>
        </p:nvSpPr>
        <p:spPr>
          <a:xfrm>
            <a:off x="9885642" y="5020693"/>
            <a:ext cx="128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D3CEFD-3F8B-7A02-0C00-00060A9B5410}"/>
              </a:ext>
            </a:extLst>
          </p:cNvPr>
          <p:cNvSpPr txBox="1"/>
          <p:nvPr/>
        </p:nvSpPr>
        <p:spPr>
          <a:xfrm>
            <a:off x="796026" y="5043254"/>
            <a:ext cx="128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Bob’s</a:t>
            </a:r>
          </a:p>
          <a:p>
            <a:pPr algn="r"/>
            <a:r>
              <a:rPr lang="en-US" dirty="0"/>
              <a:t>Public Key</a:t>
            </a:r>
          </a:p>
        </p:txBody>
      </p:sp>
    </p:spTree>
    <p:extLst>
      <p:ext uri="{BB962C8B-B14F-4D97-AF65-F5344CB8AC3E}">
        <p14:creationId xmlns:p14="http://schemas.microsoft.com/office/powerpoint/2010/main" val="247215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27CF07-CA21-3723-32C6-523F943E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8" y="501266"/>
            <a:ext cx="1684254" cy="1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y Head Clip Art at Clker.com - vector clip art online, royalty free &amp;  public domain">
            <a:extLst>
              <a:ext uri="{FF2B5EF4-FFF2-40B4-BE49-F238E27FC236}">
                <a16:creationId xmlns:a16="http://schemas.microsoft.com/office/drawing/2014/main" id="{5B495FFD-3ED2-A7CB-BFCE-1F832CEF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8" y="501266"/>
            <a:ext cx="1550796" cy="17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7AFE-778B-2DEF-67FE-57E5365C8B7D}"/>
              </a:ext>
            </a:extLst>
          </p:cNvPr>
          <p:cNvSpPr txBox="1"/>
          <p:nvPr/>
        </p:nvSpPr>
        <p:spPr>
          <a:xfrm>
            <a:off x="796026" y="2241931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BC754-CF9A-C6B8-ADDA-9D42AC0808E7}"/>
              </a:ext>
            </a:extLst>
          </p:cNvPr>
          <p:cNvSpPr txBox="1"/>
          <p:nvPr/>
        </p:nvSpPr>
        <p:spPr>
          <a:xfrm>
            <a:off x="10070847" y="2275384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pic>
        <p:nvPicPr>
          <p:cNvPr id="19" name="Picture 28" descr="Bronze Key Clip Art">
            <a:extLst>
              <a:ext uri="{FF2B5EF4-FFF2-40B4-BE49-F238E27FC236}">
                <a16:creationId xmlns:a16="http://schemas.microsoft.com/office/drawing/2014/main" id="{D712FB2C-C928-9F1C-A9CF-B34A79C8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88" y="4812566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D3CEFD-3F8B-7A02-0C00-00060A9B5410}"/>
              </a:ext>
            </a:extLst>
          </p:cNvPr>
          <p:cNvSpPr txBox="1"/>
          <p:nvPr/>
        </p:nvSpPr>
        <p:spPr>
          <a:xfrm>
            <a:off x="796026" y="5043254"/>
            <a:ext cx="128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Bob’s</a:t>
            </a:r>
          </a:p>
          <a:p>
            <a:pPr algn="r"/>
            <a:r>
              <a:rPr lang="en-US" dirty="0"/>
              <a:t>Public Key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338A1-0858-FBE3-CA49-8FFAA901D1C0}"/>
              </a:ext>
            </a:extLst>
          </p:cNvPr>
          <p:cNvSpPr txBox="1"/>
          <p:nvPr/>
        </p:nvSpPr>
        <p:spPr>
          <a:xfrm>
            <a:off x="708567" y="4246737"/>
            <a:ext cx="142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Sensitive Document</a:t>
            </a:r>
          </a:p>
        </p:txBody>
      </p:sp>
      <p:pic>
        <p:nvPicPr>
          <p:cNvPr id="5" name="Picture 4" descr="Password Protected Documents: Encrypting Important Files on Your Computer -  Best Reviews">
            <a:extLst>
              <a:ext uri="{FF2B5EF4-FFF2-40B4-BE49-F238E27FC236}">
                <a16:creationId xmlns:a16="http://schemas.microsoft.com/office/drawing/2014/main" id="{BB3A625B-7B9A-25AE-1A3A-79698D6CB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7" y="2758641"/>
            <a:ext cx="1625000" cy="13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9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27CF07-CA21-3723-32C6-523F943E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8" y="501266"/>
            <a:ext cx="1684254" cy="1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y Head Clip Art at Clker.com - vector clip art online, royalty free &amp;  public domain">
            <a:extLst>
              <a:ext uri="{FF2B5EF4-FFF2-40B4-BE49-F238E27FC236}">
                <a16:creationId xmlns:a16="http://schemas.microsoft.com/office/drawing/2014/main" id="{5B495FFD-3ED2-A7CB-BFCE-1F832CEF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8" y="501266"/>
            <a:ext cx="1550796" cy="17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7AFE-778B-2DEF-67FE-57E5365C8B7D}"/>
              </a:ext>
            </a:extLst>
          </p:cNvPr>
          <p:cNvSpPr txBox="1"/>
          <p:nvPr/>
        </p:nvSpPr>
        <p:spPr>
          <a:xfrm>
            <a:off x="796026" y="2241931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BC754-CF9A-C6B8-ADDA-9D42AC0808E7}"/>
              </a:ext>
            </a:extLst>
          </p:cNvPr>
          <p:cNvSpPr txBox="1"/>
          <p:nvPr/>
        </p:nvSpPr>
        <p:spPr>
          <a:xfrm>
            <a:off x="10070847" y="2275384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338A1-0858-FBE3-CA49-8FFAA901D1C0}"/>
              </a:ext>
            </a:extLst>
          </p:cNvPr>
          <p:cNvSpPr txBox="1"/>
          <p:nvPr/>
        </p:nvSpPr>
        <p:spPr>
          <a:xfrm>
            <a:off x="503628" y="4382936"/>
            <a:ext cx="178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with Bob’s public key</a:t>
            </a:r>
          </a:p>
        </p:txBody>
      </p:sp>
      <p:pic>
        <p:nvPicPr>
          <p:cNvPr id="5" name="Picture 4" descr="Password Protected Documents: Encrypting Important Files on Your Computer -  Best Reviews">
            <a:extLst>
              <a:ext uri="{FF2B5EF4-FFF2-40B4-BE49-F238E27FC236}">
                <a16:creationId xmlns:a16="http://schemas.microsoft.com/office/drawing/2014/main" id="{BB3A625B-7B9A-25AE-1A3A-79698D6CB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7" y="2906020"/>
            <a:ext cx="1625000" cy="13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106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27CF07-CA21-3723-32C6-523F943E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8" y="501266"/>
            <a:ext cx="1684254" cy="1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y Head Clip Art at Clker.com - vector clip art online, royalty free &amp;  public domain">
            <a:extLst>
              <a:ext uri="{FF2B5EF4-FFF2-40B4-BE49-F238E27FC236}">
                <a16:creationId xmlns:a16="http://schemas.microsoft.com/office/drawing/2014/main" id="{5B495FFD-3ED2-A7CB-BFCE-1F832CEF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8" y="501266"/>
            <a:ext cx="1550796" cy="17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7AFE-778B-2DEF-67FE-57E5365C8B7D}"/>
              </a:ext>
            </a:extLst>
          </p:cNvPr>
          <p:cNvSpPr txBox="1"/>
          <p:nvPr/>
        </p:nvSpPr>
        <p:spPr>
          <a:xfrm>
            <a:off x="796026" y="2241931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BC754-CF9A-C6B8-ADDA-9D42AC0808E7}"/>
              </a:ext>
            </a:extLst>
          </p:cNvPr>
          <p:cNvSpPr txBox="1"/>
          <p:nvPr/>
        </p:nvSpPr>
        <p:spPr>
          <a:xfrm>
            <a:off x="10070847" y="2275384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338A1-0858-FBE3-CA49-8FFAA901D1C0}"/>
              </a:ext>
            </a:extLst>
          </p:cNvPr>
          <p:cNvSpPr txBox="1"/>
          <p:nvPr/>
        </p:nvSpPr>
        <p:spPr>
          <a:xfrm>
            <a:off x="9640239" y="4349483"/>
            <a:ext cx="178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Encrypted with Bob’s public key</a:t>
            </a:r>
          </a:p>
        </p:txBody>
      </p:sp>
      <p:pic>
        <p:nvPicPr>
          <p:cNvPr id="5" name="Picture 4" descr="Password Protected Documents: Encrypting Important Files on Your Computer -  Best Reviews">
            <a:extLst>
              <a:ext uri="{FF2B5EF4-FFF2-40B4-BE49-F238E27FC236}">
                <a16:creationId xmlns:a16="http://schemas.microsoft.com/office/drawing/2014/main" id="{BB3A625B-7B9A-25AE-1A3A-79698D6CB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8" y="2872567"/>
            <a:ext cx="1625000" cy="13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0" descr="Blue Key Clip Art">
            <a:extLst>
              <a:ext uri="{FF2B5EF4-FFF2-40B4-BE49-F238E27FC236}">
                <a16:creationId xmlns:a16="http://schemas.microsoft.com/office/drawing/2014/main" id="{42FBDA83-C3AB-62E2-9381-44367716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767" y="5205822"/>
            <a:ext cx="801618" cy="78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D506BA-2666-2C15-A54B-87B51003F76C}"/>
              </a:ext>
            </a:extLst>
          </p:cNvPr>
          <p:cNvSpPr txBox="1"/>
          <p:nvPr/>
        </p:nvSpPr>
        <p:spPr>
          <a:xfrm>
            <a:off x="8935106" y="5459635"/>
            <a:ext cx="128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Bob’s </a:t>
            </a:r>
          </a:p>
          <a:p>
            <a:pPr algn="r"/>
            <a:r>
              <a:rPr lang="en-US" dirty="0"/>
              <a:t>Private Key</a:t>
            </a:r>
          </a:p>
        </p:txBody>
      </p:sp>
    </p:spTree>
    <p:extLst>
      <p:ext uri="{BB962C8B-B14F-4D97-AF65-F5344CB8AC3E}">
        <p14:creationId xmlns:p14="http://schemas.microsoft.com/office/powerpoint/2010/main" val="48018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21F8-189B-9183-01D4-2FF9414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b="1" dirty="0"/>
              <a:t>What is Encryption?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44E9-9710-1D76-1F4D-E7AA1764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sz="2400" dirty="0"/>
              <a:t>“The process of converting information or data into a code, especially to prevent unauthorized access.” [1]</a:t>
            </a:r>
          </a:p>
        </p:txBody>
      </p:sp>
      <p:pic>
        <p:nvPicPr>
          <p:cNvPr id="9" name="Graphic 6" descr="Lock">
            <a:extLst>
              <a:ext uri="{FF2B5EF4-FFF2-40B4-BE49-F238E27FC236}">
                <a16:creationId xmlns:a16="http://schemas.microsoft.com/office/drawing/2014/main" id="{3A6DB97C-AFA5-CD1F-D8B2-1AB685B01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508051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077B-D41E-A2A3-B22C-42409765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BD28B-2E8B-B27A-4678-A740FA9FF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Symmetric Encryption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AFF4B-3641-7559-A29A-AE559877C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1 Key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Less Secure</a:t>
            </a:r>
          </a:p>
          <a:p>
            <a:r>
              <a:rPr lang="en-US" dirty="0"/>
              <a:t>Algorithms [3]</a:t>
            </a:r>
          </a:p>
          <a:p>
            <a:pPr lvl="1"/>
            <a:r>
              <a:rPr lang="en-US" dirty="0"/>
              <a:t>AES</a:t>
            </a:r>
          </a:p>
          <a:p>
            <a:pPr lvl="1"/>
            <a:r>
              <a:rPr lang="en-US" dirty="0"/>
              <a:t>3-DES</a:t>
            </a:r>
          </a:p>
          <a:p>
            <a:pPr lvl="1"/>
            <a:r>
              <a:rPr lang="en-US" dirty="0"/>
              <a:t>SNOW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60A0E-0A80-6F20-E850-7E0547DD8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25181E-CA21-CAE9-1C46-A0A3CD1F4C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2 Keys</a:t>
            </a:r>
          </a:p>
          <a:p>
            <a:r>
              <a:rPr lang="en-US" dirty="0"/>
              <a:t>Slower</a:t>
            </a:r>
          </a:p>
          <a:p>
            <a:r>
              <a:rPr lang="en-US" dirty="0"/>
              <a:t>More Secure</a:t>
            </a:r>
          </a:p>
          <a:p>
            <a:r>
              <a:rPr lang="en-US" dirty="0"/>
              <a:t>Algorithms [3]</a:t>
            </a:r>
          </a:p>
          <a:p>
            <a:pPr lvl="1"/>
            <a:r>
              <a:rPr lang="en-US" dirty="0"/>
              <a:t>RSA</a:t>
            </a:r>
          </a:p>
          <a:p>
            <a:pPr lvl="1"/>
            <a:r>
              <a:rPr lang="en-US" dirty="0"/>
              <a:t>Elliptic curve cryptography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37822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9AA0-BEC6-3DCA-AD73-06ED1F6D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of Asymmetric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1958-EE0E-9A58-5DF6-DCF5EA3E5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 (SSL)</a:t>
            </a:r>
          </a:p>
          <a:p>
            <a:r>
              <a:rPr lang="en-US" dirty="0"/>
              <a:t>SSH</a:t>
            </a:r>
          </a:p>
          <a:p>
            <a:r>
              <a:rPr lang="en-US" dirty="0"/>
              <a:t>GitHub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64848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ED3D7C-1970-C9C5-AA1B-0C3EED8A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Git Clone</a:t>
            </a:r>
          </a:p>
        </p:txBody>
      </p:sp>
      <p:sp useBgFill="1">
        <p:nvSpPr>
          <p:cNvPr id="15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CFAD9E9-7524-6256-67D1-492F2CC7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79" y="2950580"/>
            <a:ext cx="5124328" cy="21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40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12D7D5-5738-F296-2051-6339FBBD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120"/>
            <a:ext cx="1219200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20551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40C9CCD0-57A4-4399-E746-B5C45590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120"/>
            <a:ext cx="12192000" cy="54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16552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DD53950-4981-A83A-4F9D-2F48BC91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400"/>
            <a:ext cx="12192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307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2892227-CDC5-DD62-CDF9-0A2B961A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cap="all"/>
              <a:t>THANK YOU!</a:t>
            </a:r>
          </a:p>
        </p:txBody>
      </p:sp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79537F9D-4D30-27A2-EE50-8447ECE5B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70872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10BA-02DB-6DAF-6FC2-FBA03E4A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1B8F-9EB8-52DE-255A-FB861DF7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“Discover the Story of </a:t>
            </a:r>
            <a:r>
              <a:rPr lang="en-US" dirty="0" err="1">
                <a:effectLst/>
              </a:rPr>
              <a:t>Englishmore</a:t>
            </a:r>
            <a:r>
              <a:rPr lang="en-US" dirty="0">
                <a:effectLst/>
              </a:rPr>
              <a:t> than 600,000 Words, over a Thousand Years.” </a:t>
            </a:r>
            <a:r>
              <a:rPr lang="en-US" i="1" dirty="0">
                <a:effectLst/>
              </a:rPr>
              <a:t>Home : Oxford English Dictionary</a:t>
            </a:r>
            <a:r>
              <a:rPr lang="en-US" dirty="0">
                <a:effectLst/>
              </a:rPr>
              <a:t>, http://</a:t>
            </a:r>
            <a:r>
              <a:rPr lang="en-US" dirty="0" err="1">
                <a:effectLst/>
              </a:rPr>
              <a:t>www.oed.com</a:t>
            </a:r>
            <a:r>
              <a:rPr lang="en-US" dirty="0">
                <a:effectLst/>
              </a:rPr>
              <a:t>/. </a:t>
            </a:r>
          </a:p>
          <a:p>
            <a:r>
              <a:rPr lang="en-US" dirty="0">
                <a:effectLst/>
              </a:rPr>
              <a:t>“Difference between Symmetric and Asymmetric Key Encryption.” </a:t>
            </a:r>
            <a:r>
              <a:rPr lang="en-US" i="1" dirty="0" err="1">
                <a:effectLst/>
              </a:rPr>
              <a:t>GeeksforGeeks</a:t>
            </a:r>
            <a:r>
              <a:rPr lang="en-US" dirty="0">
                <a:effectLst/>
              </a:rPr>
              <a:t>, 18 Aug. 2022, https://</a:t>
            </a:r>
            <a:r>
              <a:rPr lang="en-US" dirty="0" err="1">
                <a:effectLst/>
              </a:rPr>
              <a:t>www.geeksforgeeks.org</a:t>
            </a:r>
            <a:r>
              <a:rPr lang="en-US" dirty="0">
                <a:effectLst/>
              </a:rPr>
              <a:t>/difference-between-symmetric-and-asymmetric-key-encryption/. </a:t>
            </a:r>
          </a:p>
          <a:p>
            <a:r>
              <a:rPr lang="en-US" i="1" dirty="0">
                <a:effectLst/>
              </a:rPr>
              <a:t>What Is Encryption? | Types of Encryption | Cloudflare</a:t>
            </a:r>
            <a:r>
              <a:rPr lang="en-US" dirty="0">
                <a:effectLst/>
              </a:rPr>
              <a:t>. https://</a:t>
            </a:r>
            <a:r>
              <a:rPr lang="en-US" dirty="0" err="1">
                <a:effectLst/>
              </a:rPr>
              <a:t>www.cloudflare.com</a:t>
            </a:r>
            <a:r>
              <a:rPr lang="en-US" dirty="0">
                <a:effectLst/>
              </a:rPr>
              <a:t>/learning/</a:t>
            </a:r>
            <a:r>
              <a:rPr lang="en-US" dirty="0" err="1">
                <a:effectLst/>
              </a:rPr>
              <a:t>ssl</a:t>
            </a:r>
            <a:r>
              <a:rPr lang="en-US" dirty="0">
                <a:effectLst/>
              </a:rPr>
              <a:t>/what-is-encryption/. </a:t>
            </a:r>
          </a:p>
        </p:txBody>
      </p:sp>
    </p:spTree>
    <p:extLst>
      <p:ext uri="{BB962C8B-B14F-4D97-AF65-F5344CB8AC3E}">
        <p14:creationId xmlns:p14="http://schemas.microsoft.com/office/powerpoint/2010/main" val="55814437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A5EB-8775-8287-5751-46B32DE9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sz="3300"/>
              <a:t>How Does Encryption Work?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8C31-FF11-3DE5-1FF4-C0275776E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7" y="2261420"/>
            <a:ext cx="4288297" cy="3637935"/>
          </a:xfrm>
        </p:spPr>
        <p:txBody>
          <a:bodyPr>
            <a:normAutofit/>
          </a:bodyPr>
          <a:lstStyle/>
          <a:p>
            <a:r>
              <a:rPr lang="en-US" sz="2400" dirty="0"/>
              <a:t>Cryptographic Key</a:t>
            </a:r>
          </a:p>
          <a:p>
            <a:pPr lvl="1"/>
            <a:r>
              <a:rPr lang="en-US" sz="2200" dirty="0"/>
              <a:t>A string of characters used within an encryption algorithm for altering data so that it appears random. [3] </a:t>
            </a: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C1DBD4E5-3D36-1EFD-132F-41E6DC20C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59744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3D5A04-2BF7-50C0-02E7-A42E36FCFE80}"/>
              </a:ext>
            </a:extLst>
          </p:cNvPr>
          <p:cNvSpPr/>
          <p:nvPr/>
        </p:nvSpPr>
        <p:spPr>
          <a:xfrm>
            <a:off x="1385726" y="2631688"/>
            <a:ext cx="4248615" cy="1594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Symmetric Encryption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395842E-8741-1DC0-AD78-C3A0C2FE71DE}"/>
              </a:ext>
            </a:extLst>
          </p:cNvPr>
          <p:cNvSpPr/>
          <p:nvPr/>
        </p:nvSpPr>
        <p:spPr>
          <a:xfrm>
            <a:off x="6557659" y="2631688"/>
            <a:ext cx="4248615" cy="1594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32348756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3D5A04-2BF7-50C0-02E7-A42E36FCFE80}"/>
              </a:ext>
            </a:extLst>
          </p:cNvPr>
          <p:cNvSpPr/>
          <p:nvPr/>
        </p:nvSpPr>
        <p:spPr>
          <a:xfrm>
            <a:off x="3208305" y="2345167"/>
            <a:ext cx="5775390" cy="2167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4162849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27CF07-CA21-3723-32C6-523F943E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971" y="2558667"/>
            <a:ext cx="1684254" cy="1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y Head Clip Art at Clker.com - vector clip art online, royalty free &amp;  public domain">
            <a:extLst>
              <a:ext uri="{FF2B5EF4-FFF2-40B4-BE49-F238E27FC236}">
                <a16:creationId xmlns:a16="http://schemas.microsoft.com/office/drawing/2014/main" id="{5B495FFD-3ED2-A7CB-BFCE-1F832CEF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777" y="2556955"/>
            <a:ext cx="1550796" cy="17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7AFE-778B-2DEF-67FE-57E5365C8B7D}"/>
              </a:ext>
            </a:extLst>
          </p:cNvPr>
          <p:cNvSpPr txBox="1"/>
          <p:nvPr/>
        </p:nvSpPr>
        <p:spPr>
          <a:xfrm>
            <a:off x="4192369" y="4299332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BC754-CF9A-C6B8-ADDA-9D42AC0808E7}"/>
              </a:ext>
            </a:extLst>
          </p:cNvPr>
          <p:cNvSpPr txBox="1"/>
          <p:nvPr/>
        </p:nvSpPr>
        <p:spPr>
          <a:xfrm>
            <a:off x="6833446" y="4331073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4893306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27CF07-CA21-3723-32C6-523F943E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8" y="501266"/>
            <a:ext cx="1684254" cy="1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y Head Clip Art at Clker.com - vector clip art online, royalty free &amp;  public domain">
            <a:extLst>
              <a:ext uri="{FF2B5EF4-FFF2-40B4-BE49-F238E27FC236}">
                <a16:creationId xmlns:a16="http://schemas.microsoft.com/office/drawing/2014/main" id="{5B495FFD-3ED2-A7CB-BFCE-1F832CEF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8" y="501266"/>
            <a:ext cx="1550796" cy="17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7AFE-778B-2DEF-67FE-57E5365C8B7D}"/>
              </a:ext>
            </a:extLst>
          </p:cNvPr>
          <p:cNvSpPr txBox="1"/>
          <p:nvPr/>
        </p:nvSpPr>
        <p:spPr>
          <a:xfrm>
            <a:off x="796026" y="2241931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BC754-CF9A-C6B8-ADDA-9D42AC0808E7}"/>
              </a:ext>
            </a:extLst>
          </p:cNvPr>
          <p:cNvSpPr txBox="1"/>
          <p:nvPr/>
        </p:nvSpPr>
        <p:spPr>
          <a:xfrm>
            <a:off x="10070847" y="2275384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C658D-BD28-A1A1-A110-80FE78AAE5DB}"/>
              </a:ext>
            </a:extLst>
          </p:cNvPr>
          <p:cNvSpPr txBox="1"/>
          <p:nvPr/>
        </p:nvSpPr>
        <p:spPr>
          <a:xfrm>
            <a:off x="607518" y="5169666"/>
            <a:ext cx="142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Sensitive Document</a:t>
            </a:r>
          </a:p>
        </p:txBody>
      </p:sp>
      <p:pic>
        <p:nvPicPr>
          <p:cNvPr id="5" name="Picture 4" descr="Password Protected Documents: Encrypting Important Files on Your Computer -  Best Reviews">
            <a:extLst>
              <a:ext uri="{FF2B5EF4-FFF2-40B4-BE49-F238E27FC236}">
                <a16:creationId xmlns:a16="http://schemas.microsoft.com/office/drawing/2014/main" id="{695DE673-638D-9D41-3C83-186CFA651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8" y="3429000"/>
            <a:ext cx="2044595" cy="168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62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27CF07-CA21-3723-32C6-523F943E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8" y="501266"/>
            <a:ext cx="1684254" cy="1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y Head Clip Art at Clker.com - vector clip art online, royalty free &amp;  public domain">
            <a:extLst>
              <a:ext uri="{FF2B5EF4-FFF2-40B4-BE49-F238E27FC236}">
                <a16:creationId xmlns:a16="http://schemas.microsoft.com/office/drawing/2014/main" id="{5B495FFD-3ED2-A7CB-BFCE-1F832CEF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8" y="501266"/>
            <a:ext cx="1550796" cy="17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7AFE-778B-2DEF-67FE-57E5365C8B7D}"/>
              </a:ext>
            </a:extLst>
          </p:cNvPr>
          <p:cNvSpPr txBox="1"/>
          <p:nvPr/>
        </p:nvSpPr>
        <p:spPr>
          <a:xfrm>
            <a:off x="796026" y="2241931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BC754-CF9A-C6B8-ADDA-9D42AC0808E7}"/>
              </a:ext>
            </a:extLst>
          </p:cNvPr>
          <p:cNvSpPr txBox="1"/>
          <p:nvPr/>
        </p:nvSpPr>
        <p:spPr>
          <a:xfrm>
            <a:off x="10070847" y="2275384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CD06A32-A601-A1D0-E452-42187710F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28" y="4131373"/>
            <a:ext cx="1361458" cy="1361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84D798-8FA1-5FD6-B76A-56821EF6F323}"/>
              </a:ext>
            </a:extLst>
          </p:cNvPr>
          <p:cNvSpPr txBox="1"/>
          <p:nvPr/>
        </p:nvSpPr>
        <p:spPr>
          <a:xfrm>
            <a:off x="9747667" y="5169666"/>
            <a:ext cx="142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Sensitive Document</a:t>
            </a:r>
          </a:p>
        </p:txBody>
      </p:sp>
      <p:pic>
        <p:nvPicPr>
          <p:cNvPr id="11" name="Picture 10" descr="Password Protected Documents: Encrypting Important Files on Your Computer -  Best Reviews">
            <a:extLst>
              <a:ext uri="{FF2B5EF4-FFF2-40B4-BE49-F238E27FC236}">
                <a16:creationId xmlns:a16="http://schemas.microsoft.com/office/drawing/2014/main" id="{99A7B184-FE8D-C240-389A-39E37EA7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77" y="3429000"/>
            <a:ext cx="2044595" cy="168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A08B4C3-5253-F114-A28A-BC3F7DF7A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28" y="4131373"/>
            <a:ext cx="1361458" cy="136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88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27CF07-CA21-3723-32C6-523F943E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8" y="501266"/>
            <a:ext cx="1684254" cy="17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y Head Clip Art at Clker.com - vector clip art online, royalty free &amp;  public domain">
            <a:extLst>
              <a:ext uri="{FF2B5EF4-FFF2-40B4-BE49-F238E27FC236}">
                <a16:creationId xmlns:a16="http://schemas.microsoft.com/office/drawing/2014/main" id="{5B495FFD-3ED2-A7CB-BFCE-1F832CEFA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178" y="501266"/>
            <a:ext cx="1550796" cy="17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27AFE-778B-2DEF-67FE-57E5365C8B7D}"/>
              </a:ext>
            </a:extLst>
          </p:cNvPr>
          <p:cNvSpPr txBox="1"/>
          <p:nvPr/>
        </p:nvSpPr>
        <p:spPr>
          <a:xfrm>
            <a:off x="796026" y="2241931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BC754-CF9A-C6B8-ADDA-9D42AC0808E7}"/>
              </a:ext>
            </a:extLst>
          </p:cNvPr>
          <p:cNvSpPr txBox="1"/>
          <p:nvPr/>
        </p:nvSpPr>
        <p:spPr>
          <a:xfrm>
            <a:off x="10070847" y="2275384"/>
            <a:ext cx="109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4D798-8FA1-5FD6-B76A-56821EF6F323}"/>
              </a:ext>
            </a:extLst>
          </p:cNvPr>
          <p:cNvSpPr txBox="1"/>
          <p:nvPr/>
        </p:nvSpPr>
        <p:spPr>
          <a:xfrm>
            <a:off x="9747667" y="5169666"/>
            <a:ext cx="142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Sensitive Document</a:t>
            </a:r>
          </a:p>
        </p:txBody>
      </p:sp>
      <p:pic>
        <p:nvPicPr>
          <p:cNvPr id="11" name="Picture 10" descr="Password Protected Documents: Encrypting Important Files on Your Computer -  Best Reviews">
            <a:extLst>
              <a:ext uri="{FF2B5EF4-FFF2-40B4-BE49-F238E27FC236}">
                <a16:creationId xmlns:a16="http://schemas.microsoft.com/office/drawing/2014/main" id="{99A7B184-FE8D-C240-389A-39E37EA7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777" y="3429000"/>
            <a:ext cx="2044595" cy="168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ree clip art &quot;Mail Envelope&quot; by SavanaPrice">
            <a:extLst>
              <a:ext uri="{FF2B5EF4-FFF2-40B4-BE49-F238E27FC236}">
                <a16:creationId xmlns:a16="http://schemas.microsoft.com/office/drawing/2014/main" id="{93047F4D-E3A7-21AE-B807-C7F6815F5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98" y="3674917"/>
            <a:ext cx="1817914" cy="18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A08B4C3-5253-F114-A28A-BC3F7DF7A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830" y="4100151"/>
            <a:ext cx="503553" cy="50355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311F404-66AB-45E3-C863-88DD8EAEAD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978" y="4100151"/>
            <a:ext cx="503553" cy="503553"/>
          </a:xfrm>
          <a:prstGeom prst="rect">
            <a:avLst/>
          </a:prstGeom>
        </p:spPr>
      </p:pic>
      <p:pic>
        <p:nvPicPr>
          <p:cNvPr id="7" name="Picture 2" descr="Free clip art &quot;Mail Envelope&quot; by SavanaPrice">
            <a:extLst>
              <a:ext uri="{FF2B5EF4-FFF2-40B4-BE49-F238E27FC236}">
                <a16:creationId xmlns:a16="http://schemas.microsoft.com/office/drawing/2014/main" id="{0235A761-A2C5-4855-5610-445AB02D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98" y="3674917"/>
            <a:ext cx="1817914" cy="181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22BF85C-FEE6-6833-06B6-A9291A21B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830" y="4100151"/>
            <a:ext cx="503553" cy="50355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4971597-36BF-8F86-5550-71A509BE4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978" y="4100151"/>
            <a:ext cx="503553" cy="5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0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{F3270864-685E-7F4A-9AA0-3596C9BA734E}tf10001058</Template>
  <TotalTime>251</TotalTime>
  <Words>289</Words>
  <Application>Microsoft Macintosh PowerPoint</Application>
  <PresentationFormat>Widescreen</PresentationFormat>
  <Paragraphs>102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Celestial</vt:lpstr>
      <vt:lpstr>asymmetric encryption</vt:lpstr>
      <vt:lpstr>What is Encryption?</vt:lpstr>
      <vt:lpstr>How Does Encryption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Encryption</vt:lpstr>
      <vt:lpstr>Use cases of Asymmetric Encryption</vt:lpstr>
      <vt:lpstr>Git Clone</vt:lpstr>
      <vt:lpstr>PowerPoint Presentation</vt:lpstr>
      <vt:lpstr>PowerPoint Presentation</vt:lpstr>
      <vt:lpstr>PowerPoint Presentation</vt:lpstr>
      <vt:lpstr>THANK YOU!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asymmetric encryption</dc:title>
  <dc:creator>Shah, Vraj A</dc:creator>
  <cp:lastModifiedBy>Shah, Vraj A</cp:lastModifiedBy>
  <cp:revision>107</cp:revision>
  <dcterms:created xsi:type="dcterms:W3CDTF">2022-10-10T22:46:16Z</dcterms:created>
  <dcterms:modified xsi:type="dcterms:W3CDTF">2022-10-11T21:56:14Z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