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39;p15" descr=""/>
          <p:cNvPicPr/>
          <p:nvPr/>
        </p:nvPicPr>
        <p:blipFill>
          <a:blip r:embed="rId2"/>
          <a:srcRect l="138" t="171" r="81731" b="-138"/>
          <a:stretch/>
        </p:blipFill>
        <p:spPr>
          <a:xfrm>
            <a:off x="0" y="0"/>
            <a:ext cx="1244160" cy="68623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76160" y="441000"/>
            <a:ext cx="10074960" cy="5907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5" descr=""/>
          <p:cNvPicPr/>
          <p:nvPr/>
        </p:nvPicPr>
        <p:blipFill>
          <a:blip r:embed="rId2"/>
          <a:srcRect l="138" t="171" r="81731" b="-138"/>
          <a:stretch/>
        </p:blipFill>
        <p:spPr>
          <a:xfrm>
            <a:off x="0" y="0"/>
            <a:ext cx="1244160" cy="68623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geosolutions.co.rs:2101/admin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174760" y="402264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latin typeface="Calibri"/>
              </a:rPr>
              <a:t>Project Partner SGS – GeoSolutions, Belgrade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3200" spc="-1" strike="noStrike">
                <a:latin typeface="Calibri"/>
              </a:rPr>
              <a:t>Vladimir Bulatovic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280160" y="914400"/>
            <a:ext cx="10911600" cy="26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4000" spc="-1" strike="noStrike">
                <a:latin typeface="Calibri Light"/>
              </a:rPr>
              <a:t>An AI/IOT-based system of GEOsensor NETworks for real-time monitoring of unStablE tErrain and artificial structures</a:t>
            </a:r>
            <a:br/>
            <a:r>
              <a:rPr b="0" lang="en-US" sz="4000" spc="-1" strike="noStrike">
                <a:latin typeface="Calibri Light"/>
              </a:rPr>
              <a:t>---GNSS sensors, data and processing---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80" name="Google Shape;65;p6" descr=""/>
          <p:cNvPicPr/>
          <p:nvPr/>
        </p:nvPicPr>
        <p:blipFill>
          <a:blip r:embed="rId1"/>
          <a:stretch/>
        </p:blipFill>
        <p:spPr>
          <a:xfrm>
            <a:off x="1244160" y="22680"/>
            <a:ext cx="250092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838080" y="966960"/>
            <a:ext cx="10514880" cy="86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latin typeface="Calibri Light"/>
              </a:rPr>
              <a:t>GeoSolutions solutions Regional CORS network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1227240" y="1806480"/>
            <a:ext cx="10514880" cy="11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45 CORS stations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&gt;250 Clients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09" name="Picture 3" descr=""/>
          <p:cNvPicPr/>
          <p:nvPr/>
        </p:nvPicPr>
        <p:blipFill>
          <a:blip r:embed="rId1"/>
          <a:stretch/>
        </p:blipFill>
        <p:spPr>
          <a:xfrm>
            <a:off x="7173720" y="1920240"/>
            <a:ext cx="4204800" cy="4924800"/>
          </a:xfrm>
          <a:prstGeom prst="rect">
            <a:avLst/>
          </a:prstGeom>
          <a:ln>
            <a:noFill/>
          </a:ln>
        </p:spPr>
      </p:pic>
      <p:pic>
        <p:nvPicPr>
          <p:cNvPr id="110" name="Picture 2" descr=""/>
          <p:cNvPicPr/>
          <p:nvPr/>
        </p:nvPicPr>
        <p:blipFill>
          <a:blip r:embed="rId2"/>
          <a:stretch/>
        </p:blipFill>
        <p:spPr>
          <a:xfrm>
            <a:off x="1602720" y="2733840"/>
            <a:ext cx="4468680" cy="4066920"/>
          </a:xfrm>
          <a:prstGeom prst="rect">
            <a:avLst/>
          </a:prstGeom>
          <a:ln>
            <a:noFill/>
          </a:ln>
        </p:spPr>
      </p:pic>
      <p:pic>
        <p:nvPicPr>
          <p:cNvPr id="111" name="Google Shape;65;p6" descr=""/>
          <p:cNvPicPr/>
          <p:nvPr/>
        </p:nvPicPr>
        <p:blipFill>
          <a:blip r:embed="rId3"/>
          <a:stretch/>
        </p:blipFill>
        <p:spPr>
          <a:xfrm>
            <a:off x="1244160" y="22680"/>
            <a:ext cx="250092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280520" y="437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latin typeface="Calibri Light"/>
              </a:rPr>
              <a:t>GeoSolutions solutions CORS station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227240" y="1817640"/>
            <a:ext cx="40240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gps+glo+bei+gal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frequencies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5V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RJ45, WIFI, serial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RTCM and ASCII output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Ntrip client/server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Modular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5803200" y="1671840"/>
            <a:ext cx="5400000" cy="4049640"/>
          </a:xfrm>
          <a:prstGeom prst="rect">
            <a:avLst/>
          </a:prstGeom>
          <a:ln>
            <a:noFill/>
          </a:ln>
        </p:spPr>
      </p:pic>
      <p:pic>
        <p:nvPicPr>
          <p:cNvPr id="115" name="Google Shape;65;p6" descr=""/>
          <p:cNvPicPr/>
          <p:nvPr/>
        </p:nvPicPr>
        <p:blipFill>
          <a:blip r:embed="rId2"/>
          <a:stretch/>
        </p:blipFill>
        <p:spPr>
          <a:xfrm>
            <a:off x="1244160" y="22680"/>
            <a:ext cx="250092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01840" y="473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latin typeface="Calibri Light"/>
              </a:rPr>
              <a:t>GeoSolutions solutions GSCaster2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371600" y="177552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latin typeface="Calibri"/>
              </a:rPr>
              <a:t>Specifications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Written in C programming language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GNSS data broadcast in real-time over the Internet using the ntrip dissemination technique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Running on LINUX (tested for various distributions, such as SuSE, Debian, Gentoo, Redhat)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Supporting ntrip versions 1 and 2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Logging RINEX files or check their quality;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Decoding RTCM Version 3 'Multiple Signal Messages' (MSM) and 'High Precision Multiple Signal Messages' (HP MSM) including X-type observations for GPS, GLONASS and Galileo;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Easy installation and configuration based on a low number of configuration files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Tested for more than 100 data streams and more than 2000 simultaneous users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18" name="Google Shape;65;p6" descr=""/>
          <p:cNvPicPr/>
          <p:nvPr/>
        </p:nvPicPr>
        <p:blipFill>
          <a:blip r:embed="rId1"/>
          <a:stretch/>
        </p:blipFill>
        <p:spPr>
          <a:xfrm>
            <a:off x="1244160" y="22680"/>
            <a:ext cx="250092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1322280" y="4773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latin typeface="Calibri Light"/>
              </a:rPr>
              <a:t>GeoSolutions solutions Analytics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3618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RTK, PPK, Network adjustment, PPP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Internet communication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IoT networks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21" name="Google Shape;65;p6" descr=""/>
          <p:cNvPicPr/>
          <p:nvPr/>
        </p:nvPicPr>
        <p:blipFill>
          <a:blip r:embed="rId1"/>
          <a:stretch/>
        </p:blipFill>
        <p:spPr>
          <a:xfrm>
            <a:off x="1244160" y="22680"/>
            <a:ext cx="250092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371960" y="761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latin typeface="Calibri Light"/>
              </a:rPr>
              <a:t>GentooARS – GeoSolutions core business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371600" y="21549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http://geosolutions.co.rs:2101/admin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24" name="Google Shape;65;p6" descr=""/>
          <p:cNvPicPr/>
          <p:nvPr/>
        </p:nvPicPr>
        <p:blipFill>
          <a:blip r:embed="rId2"/>
          <a:stretch/>
        </p:blipFill>
        <p:spPr>
          <a:xfrm>
            <a:off x="1244160" y="22680"/>
            <a:ext cx="250092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6504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latin typeface="Calibri Light"/>
              </a:rPr>
              <a:t>ToC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280160" y="1554480"/>
            <a:ext cx="9880560" cy="42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GNSS sensors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Precise GNSS technique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Node Network and connectivity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Solutions of GeoSolutions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3" name="Google Shape;65;p6" descr=""/>
          <p:cNvPicPr/>
          <p:nvPr/>
        </p:nvPicPr>
        <p:blipFill>
          <a:blip r:embed="rId1"/>
          <a:stretch/>
        </p:blipFill>
        <p:spPr>
          <a:xfrm>
            <a:off x="1244160" y="22680"/>
            <a:ext cx="250092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932480" y="1665360"/>
            <a:ext cx="9421560" cy="42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gps+glo+gal+bei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2+ frequency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Code and carrier phase observables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1hz data output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RTK engine on board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Survey antenna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LNA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APC high stability ~2mm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5" name="Google Shape;65;p6" descr=""/>
          <p:cNvPicPr/>
          <p:nvPr/>
        </p:nvPicPr>
        <p:blipFill>
          <a:blip r:embed="rId1"/>
          <a:stretch/>
        </p:blipFill>
        <p:spPr>
          <a:xfrm>
            <a:off x="1244160" y="22680"/>
            <a:ext cx="2500920" cy="81756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571320" y="47700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latin typeface="Calibri Light"/>
              </a:rPr>
              <a:t>Basic GNSS sensor requirements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47304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latin typeface="Calibri Light"/>
              </a:rPr>
              <a:t>Precise GNSS technique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425240" y="1785600"/>
            <a:ext cx="9460080" cy="40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Dominant systematic errors (time synchronization, ionospheric delay, tropospheric delay)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Relative positioning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latin typeface="Calibri"/>
              </a:rPr>
              <a:t>RTK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latin typeface="Calibri"/>
              </a:rPr>
              <a:t>PPK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latin typeface="Calibri"/>
              </a:rPr>
              <a:t>Network of static baselines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89" name="Google Shape;65;p6" descr=""/>
          <p:cNvPicPr/>
          <p:nvPr/>
        </p:nvPicPr>
        <p:blipFill>
          <a:blip r:embed="rId1"/>
          <a:stretch/>
        </p:blipFill>
        <p:spPr>
          <a:xfrm>
            <a:off x="1244160" y="22680"/>
            <a:ext cx="250092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36504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latin typeface="Calibri Light"/>
              </a:rPr>
              <a:t>RTK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1608120" y="1992240"/>
            <a:ext cx="8805600" cy="40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2-3cm accuracy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Results available in Real-Time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2" name="Google Shape;65;p6" descr=""/>
          <p:cNvPicPr/>
          <p:nvPr/>
        </p:nvPicPr>
        <p:blipFill>
          <a:blip r:embed="rId1"/>
          <a:stretch/>
        </p:blipFill>
        <p:spPr>
          <a:xfrm>
            <a:off x="1244160" y="22680"/>
            <a:ext cx="250092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365040"/>
            <a:ext cx="1219140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latin typeface="Calibri Light"/>
              </a:rPr>
              <a:t>PPK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584360" y="1817640"/>
            <a:ext cx="10063800" cy="403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&lt;1cm accuracy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Results available after processing on daily basis</a:t>
            </a:r>
            <a:endParaRPr b="0" lang="en-US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latin typeface="Calibri"/>
              </a:rPr>
              <a:t>Specialized software required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95" name="Google Shape;65;p6" descr=""/>
          <p:cNvPicPr/>
          <p:nvPr/>
        </p:nvPicPr>
        <p:blipFill>
          <a:blip r:embed="rId1"/>
          <a:stretch/>
        </p:blipFill>
        <p:spPr>
          <a:xfrm>
            <a:off x="1244160" y="22680"/>
            <a:ext cx="250092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65;p6" descr=""/>
          <p:cNvPicPr/>
          <p:nvPr/>
        </p:nvPicPr>
        <p:blipFill>
          <a:blip r:embed="rId1"/>
          <a:stretch/>
        </p:blipFill>
        <p:spPr>
          <a:xfrm>
            <a:off x="1244520" y="23040"/>
            <a:ext cx="2500920" cy="817560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0" y="437400"/>
            <a:ext cx="1219176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latin typeface="Calibri Light"/>
              </a:rPr>
              <a:t>Network of static baselines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62080" y="1825920"/>
            <a:ext cx="6081840" cy="4035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latin typeface="Calibri"/>
              </a:rPr>
              <a:t>3-4mm horizontal accuracy, 5-7mm vertical accuracy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latin typeface="Calibri"/>
              </a:rPr>
              <a:t>Require more baselines than unknown point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latin typeface="Calibri"/>
              </a:rPr>
              <a:t>LSA provide quantity and quality evaluation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latin typeface="Calibri"/>
              </a:rPr>
              <a:t>Several gnss must be on stable locations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latin typeface="Calibri"/>
              </a:rPr>
              <a:t>Daily results within same coordinate system build time series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Times New Roman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Times New Roman"/>
            </a:endParaRPr>
          </a:p>
        </p:txBody>
      </p:sp>
      <p:pic>
        <p:nvPicPr>
          <p:cNvPr id="99" name="Picture 8" descr=""/>
          <p:cNvPicPr/>
          <p:nvPr/>
        </p:nvPicPr>
        <p:blipFill>
          <a:blip r:embed="rId2"/>
          <a:stretch/>
        </p:blipFill>
        <p:spPr>
          <a:xfrm>
            <a:off x="6942240" y="1519200"/>
            <a:ext cx="3960000" cy="432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371960" y="509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latin typeface="Calibri Light"/>
              </a:rPr>
              <a:t>Node network and connectivity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496880" y="1762200"/>
            <a:ext cx="10514880" cy="205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latin typeface="Calibri"/>
              </a:rPr>
              <a:t>NTRIP protocol</a:t>
            </a:r>
            <a:endParaRPr b="0" lang="en-US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latin typeface="Calibri"/>
              </a:rPr>
              <a:t>Protocol for streaming GNSS data over the internet. NTRIP protocol is based on Hypertext Transfer Protocol HTTP/1.1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latin typeface="Calibri"/>
              </a:rPr>
              <a:t>NTRIP is agnostic and can be used for other sensors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latin typeface="Calibri"/>
              </a:rPr>
              <a:t>NTRIP has 3 components (client, server and caster)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3148560" y="3953520"/>
            <a:ext cx="4295160" cy="2639520"/>
          </a:xfrm>
          <a:prstGeom prst="rect">
            <a:avLst/>
          </a:prstGeom>
          <a:ln>
            <a:noFill/>
          </a:ln>
        </p:spPr>
      </p:pic>
      <p:pic>
        <p:nvPicPr>
          <p:cNvPr id="103" name="Google Shape;65;p6" descr=""/>
          <p:cNvPicPr/>
          <p:nvPr/>
        </p:nvPicPr>
        <p:blipFill>
          <a:blip r:embed="rId2"/>
          <a:stretch/>
        </p:blipFill>
        <p:spPr>
          <a:xfrm>
            <a:off x="1244160" y="22680"/>
            <a:ext cx="250092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433520" y="4492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latin typeface="Calibri Light"/>
              </a:rPr>
              <a:t>GeoSolutions solutions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34604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GNSS CORS network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GNSS CORS stations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GSCaster2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Analytics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06" name="Google Shape;65;p6" descr=""/>
          <p:cNvPicPr/>
          <p:nvPr/>
        </p:nvPicPr>
        <p:blipFill>
          <a:blip r:embed="rId1"/>
          <a:stretch/>
        </p:blipFill>
        <p:spPr>
          <a:xfrm>
            <a:off x="1244160" y="22680"/>
            <a:ext cx="2500920" cy="81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</TotalTime>
  <Application>LibreOffice/6.0.7.3$Linux_X86_64 LibreOffice_project/00m0$Build-3</Application>
  <Words>370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2024-02-15T15:04:36Z</dcterms:created>
  <dc:creator>vlado</dc:creator>
  <dc:description/>
  <dc:language>en-US</dc:language>
  <cp:lastModifiedBy/>
  <dcterms:modified xsi:type="dcterms:W3CDTF">2024-09-06T07:50:33Z</dcterms:modified>
  <cp:revision>38</cp:revision>
  <dc:subject/>
  <dc:title>An AI/IOT-based system of GEOsensor NETworks for real-time monitoring of unStablE tErrain and artificial structures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