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DFA8DC4-F2FC-46FE-8BB7-BAF5FA524564}">
  <a:tblStyle styleId="{ADFA8DC4-F2FC-46FE-8BB7-BAF5FA5245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>
      <p:cViewPr>
        <p:scale>
          <a:sx n="116" d="100"/>
          <a:sy n="116" d="100"/>
        </p:scale>
        <p:origin x="-432" y="2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47019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7ecf2c4e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47ecf2c4e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7ecf2c4e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47ecf2c4e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7ecf2c4e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47ecf2c4e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7ecf2c4e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47ecf2c4e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a49172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29a49172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a491725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29a491725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7ecf2c4e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g47ecf2c4e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47ecf2c4e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g47ecf2c4e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47ecf2c4e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1" name="Google Shape;411;g47ecf2c4e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8" name="Google Shape;418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9052db8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19052db8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9052db81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g19052db81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7ecf2c4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47ecf2c4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zilla.org/bg/firefox/developer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urach.com/shop/murachs-html5-and-css3-4th-edition-detail" TargetMode="External"/><Relationship Id="rId4" Type="http://schemas.openxmlformats.org/officeDocument/2006/relationships/hyperlink" Target="http://www.w3schools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doctype.as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TML5#Plan_201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validator.w3.org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agecontrol.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24225" y="2850900"/>
            <a:ext cx="9168299" cy="22925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yncopate"/>
              <a:buNone/>
            </a:pPr>
            <a:r>
              <a:rPr lang="en" sz="2400" b="1" i="0" u="none" strike="noStrike" cap="none">
                <a:solidFill>
                  <a:srgbClr val="8BC34A"/>
                </a:solidFill>
              </a:rPr>
              <a:t>web разработка</a:t>
            </a:r>
            <a:endParaRPr sz="240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 въведение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1362" y="497376"/>
            <a:ext cx="2981277" cy="124962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-60750" y="4781550"/>
            <a:ext cx="9204750" cy="283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Arial"/>
              <a:buNone/>
            </a:pPr>
            <a:r>
              <a:rPr lang="en" sz="1400" b="1" i="0" u="none" strike="noStrike" cap="none" dirty="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Милена Томова - НПО ВРАЦА СОФТУЕР ОБЩЕСТВО - КУРС Уеб Разработка- </a:t>
            </a:r>
            <a:r>
              <a:rPr lang="en" sz="1400" b="1" i="0" u="none" strike="noStrike" cap="none" dirty="0" smtClean="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11.201</a:t>
            </a:r>
            <a:r>
              <a:rPr lang="en" b="1" dirty="0">
                <a:solidFill>
                  <a:srgbClr val="CCCCCC"/>
                </a:solidFill>
              </a:rPr>
              <a:t>8</a:t>
            </a:r>
            <a:r>
              <a:rPr lang="en" sz="1400" b="1" i="0" u="none" strike="noStrike" cap="none" dirty="0" smtClean="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1" i="0" u="none" strike="noStrike" cap="none" dirty="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- ВЕРСИЯ </a:t>
            </a:r>
            <a:r>
              <a:rPr lang="en" b="1" dirty="0">
                <a:solidFill>
                  <a:srgbClr val="CCCCCC"/>
                </a:solidFill>
              </a:rPr>
              <a:t>6</a:t>
            </a:r>
            <a:endParaRPr dirty="0"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Firefox Developer Edition -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https://www.mozilla.org/bg/firefox/developer/</a:t>
            </a: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2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0" y="131025"/>
            <a:ext cx="68055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 </a:t>
            </a:r>
            <a:r>
              <a:rPr lang="en" sz="2400" b="1">
                <a:solidFill>
                  <a:srgbClr val="FFFFFF"/>
                </a:solidFill>
              </a:rPr>
              <a:t>Tools -  Browser Tools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3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0" y="131025"/>
            <a:ext cx="68055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 </a:t>
            </a:r>
            <a:r>
              <a:rPr lang="en" sz="2400" b="1">
                <a:solidFill>
                  <a:srgbClr val="FFFFFF"/>
                </a:solidFill>
              </a:rPr>
              <a:t>Tools -  Browser Tools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27450"/>
            <a:ext cx="7788551" cy="38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0" y="131025"/>
            <a:ext cx="68055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 </a:t>
            </a:r>
            <a:r>
              <a:rPr lang="en" sz="2400" b="1">
                <a:solidFill>
                  <a:srgbClr val="FFFFFF"/>
                </a:solidFill>
              </a:rPr>
              <a:t>Tools -  Browser Tools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64400"/>
            <a:ext cx="8217998" cy="462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5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0" y="131025"/>
            <a:ext cx="68055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2400" b="1">
                <a:solidFill>
                  <a:srgbClr val="FFFFFF"/>
                </a:solidFill>
              </a:rPr>
              <a:t>Tools 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9223"/>
            <a:ext cx="9144000" cy="342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-"/>
            </a:pPr>
            <a:r>
              <a:rPr lang="en"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Допълнителни ресурси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https://developer.mozilla.org/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http://www.w3schools.com/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/>
              <a:t>Murach’s Books 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https://www.murach.com/shop/murachs-html5-and-css3-4th-edition-detail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Търсете в мрежата </a:t>
            </a:r>
            <a:r>
              <a:rPr lang="en">
                <a:solidFill>
                  <a:srgbClr val="3F3F3F"/>
                </a:solidFill>
              </a:rPr>
              <a:t>...</a:t>
            </a:r>
            <a:endParaRPr sz="18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33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311700" y="207105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Добра практика</a:t>
            </a:r>
            <a:endParaRPr sz="3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9992" y="1347614"/>
            <a:ext cx="41910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93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Какво е добра практика – </a:t>
            </a:r>
            <a:r>
              <a:rPr lang="en" sz="1800" b="1" i="0" u="none" strike="noStrike" cap="non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неписани правила, етикет</a:t>
            </a:r>
            <a:endParaRPr sz="1800" b="1" i="0" u="none" strike="noStrike" cap="none">
              <a:solidFill>
                <a:srgbClr val="9933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9933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1" i="0" u="none" strike="noStrike" cap="none">
              <a:solidFill>
                <a:srgbClr val="9933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 b="1" i="0" u="none" strike="noStrike" cap="non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Никой няма да те върне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 b="1" i="0" u="none" strike="noStrike" cap="non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ако отидеш със скъсани дънки на опера.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9933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 b="1" i="0" u="none" strike="noStrike" cap="non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Но определено ще те гледат накриво.</a:t>
            </a:r>
            <a:endParaRPr sz="1800" b="1" i="0" u="none" strike="noStrike" cap="none">
              <a:solidFill>
                <a:srgbClr val="9933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b="1">
              <a:solidFill>
                <a:srgbClr val="9933FF"/>
              </a:solidFill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b="1">
                <a:solidFill>
                  <a:srgbClr val="9933FF"/>
                </a:solidFill>
              </a:rPr>
              <a:t>/ … може и да те върнат, все пак/</a:t>
            </a:r>
            <a:endParaRPr b="1">
              <a:solidFill>
                <a:srgbClr val="9933FF"/>
              </a:solidFill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solidFill>
            <a:srgbClr val="9933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Добра практика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 браузъра няма значение дали пишете подреден код – той ще го разчете и зареди страницата, </a:t>
            </a:r>
            <a:endParaRPr sz="1800" b="1" i="0" u="none" strike="noStrike" cap="none">
              <a:solidFill>
                <a:srgbClr val="9933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 b="1" i="0" u="none" strike="noStrike" cap="non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НО е добра практика </a:t>
            </a:r>
            <a:r>
              <a:rPr lang="en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да подреждат</a:t>
            </a:r>
            <a:r>
              <a:rPr lang="en" b="1"/>
              <a:t>е</a:t>
            </a:r>
            <a:r>
              <a:rPr lang="en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кода </a:t>
            </a: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 определен начин, което помага на вас -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- да избягвате грешки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- да откривате грешки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- да разбирате бързо какво сте написали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- ….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Помага и на този, който чете кодът ви –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- разбира бързо какво сте писали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- намира бързо грешки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" sz="1800" b="0" i="0" u="none" strike="noStrike" cap="non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- става ваш приятел☺</a:t>
            </a:r>
            <a:endParaRPr sz="1800" b="0" i="0" u="none" strike="noStrike" cap="none">
              <a:solidFill>
                <a:srgbClr val="9933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99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9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93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solidFill>
            <a:srgbClr val="9933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Добра практика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0E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407525" y="1639824"/>
            <a:ext cx="3752100" cy="22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Задължителни практики</a:t>
            </a:r>
            <a:endParaRPr sz="3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30" descr="danger-2324940_960_72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800" y="152400"/>
            <a:ext cx="4713800" cy="47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800"/>
              <a:t>Имената на файловете се пишат с </a:t>
            </a:r>
            <a:endParaRPr sz="1800"/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800"/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800"/>
              <a:t>	</a:t>
            </a:r>
            <a:r>
              <a:rPr lang="en" sz="1800" b="1">
                <a:solidFill>
                  <a:srgbClr val="FF0000"/>
                </a:solidFill>
              </a:rPr>
              <a:t>LATIN_LETTERS.html /ONLY!!!!/		and</a:t>
            </a:r>
            <a:endParaRPr sz="1800" b="1">
              <a:solidFill>
                <a:srgbClr val="FF0000"/>
              </a:solidFill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800" b="1">
                <a:solidFill>
                  <a:srgbClr val="FF0000"/>
                </a:solidFill>
              </a:rPr>
              <a:t>	</a:t>
            </a:r>
            <a:endParaRPr sz="1800" b="1">
              <a:solidFill>
                <a:srgbClr val="FF0000"/>
              </a:solidFill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800" b="1">
                <a:solidFill>
                  <a:srgbClr val="FF0000"/>
                </a:solidFill>
              </a:rPr>
              <a:t>	ENGLISH_WORDS.html /ONLY!!!/</a:t>
            </a:r>
            <a:endParaRPr sz="1800" b="1">
              <a:solidFill>
                <a:srgbClr val="FF0000"/>
              </a:solidFill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800"/>
              <a:t>	</a:t>
            </a:r>
            <a:endParaRPr sz="1800"/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800"/>
              <a:t>	</a:t>
            </a:r>
            <a:r>
              <a:rPr lang="en" sz="1800" b="1">
                <a:solidFill>
                  <a:srgbClr val="FF0000"/>
                </a:solidFill>
              </a:rPr>
              <a:t>noSpacesBetweenTheWords.html 		or</a:t>
            </a:r>
            <a:endParaRPr sz="1800" b="1">
              <a:solidFill>
                <a:srgbClr val="FF0000"/>
              </a:solidFill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800"/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800"/>
              <a:t>	</a:t>
            </a:r>
            <a:r>
              <a:rPr lang="en" sz="1800" b="1">
                <a:solidFill>
                  <a:srgbClr val="FF0000"/>
                </a:solidFill>
              </a:rPr>
              <a:t>use_dashes_for_readability.html</a:t>
            </a:r>
            <a:endParaRPr sz="1800" b="1">
              <a:solidFill>
                <a:srgbClr val="FF0000"/>
              </a:solidFill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800"/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800"/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800"/>
          </a:p>
        </p:txBody>
      </p:sp>
      <p:sp>
        <p:nvSpPr>
          <p:cNvPr id="179" name="Google Shape;179;p31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FFFE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1"/>
          <p:cNvSpPr txBox="1"/>
          <p:nvPr/>
        </p:nvSpPr>
        <p:spPr>
          <a:xfrm>
            <a:off x="0" y="30300"/>
            <a:ext cx="6805500" cy="703800"/>
          </a:xfrm>
          <a:prstGeom prst="rect">
            <a:avLst/>
          </a:prstGeom>
          <a:solidFill>
            <a:srgbClr val="FFFE0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3000" b="1">
                <a:solidFill>
                  <a:srgbClr val="FF0000"/>
                </a:solidFill>
              </a:rPr>
              <a:t>Задължителна практика</a:t>
            </a:r>
            <a:endParaRPr sz="3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0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История</a:t>
            </a:r>
            <a:endParaRPr sz="1400" dirty="0"/>
          </a:p>
          <a:p>
            <a:pPr marL="457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Какво е HTML</a:t>
            </a:r>
            <a:endParaRPr sz="1400" dirty="0"/>
          </a:p>
          <a:p>
            <a:pPr marL="457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Инструменти за разработка</a:t>
            </a: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Arial"/>
              <a:buChar char="❏"/>
            </a:pPr>
            <a:r>
              <a:rPr lang="en" sz="1400" b="0" i="0" u="none" strike="noStrike" cap="none" dirty="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Какво е “Добра практика”</a:t>
            </a:r>
            <a:endParaRPr sz="1400" b="0" i="0" u="none" strike="noStrike" cap="none" dirty="0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❏"/>
            </a:pPr>
            <a:r>
              <a:rPr lang="en" sz="1400" dirty="0">
                <a:solidFill>
                  <a:srgbClr val="FF0000"/>
                </a:solidFill>
              </a:rPr>
              <a:t>Задължителни практики</a:t>
            </a:r>
            <a:endParaRPr sz="1400" dirty="0">
              <a:solidFill>
                <a:srgbClr val="FF0000"/>
              </a:solidFill>
            </a:endParaRPr>
          </a:p>
          <a:p>
            <a:pPr marL="457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HTML елементи</a:t>
            </a:r>
            <a:endParaRPr sz="1400" dirty="0"/>
          </a:p>
          <a:p>
            <a:pPr marL="457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Структура на HTML документа</a:t>
            </a:r>
            <a:endParaRPr sz="1400" dirty="0"/>
          </a:p>
          <a:p>
            <a:pPr marL="457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Класификация на HTML елементите</a:t>
            </a:r>
            <a:endParaRPr sz="1400" dirty="0"/>
          </a:p>
          <a:p>
            <a:pPr marL="45720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Съдържание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6096" y="1143000"/>
            <a:ext cx="34099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7D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207105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HTML елементи</a:t>
            </a:r>
            <a:endParaRPr sz="3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елемент =</a:t>
            </a:r>
            <a:endParaRPr/>
          </a:p>
          <a:p>
            <a:pPr marL="0" marR="0" lvl="0" indent="0" algn="ctr" rtl="0">
              <a:lnSpc>
                <a:spcPct val="115000"/>
              </a:lnSpc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отварящ таг + атрибути </a:t>
            </a: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/не е задължително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+ затварящ таг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3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0071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3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solidFill>
            <a:srgbClr val="00717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3768" y="2843429"/>
            <a:ext cx="3823885" cy="2104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>
            <a:spLocks noGrp="1"/>
          </p:cNvSpPr>
          <p:nvPr>
            <p:ph type="title"/>
          </p:nvPr>
        </p:nvSpPr>
        <p:spPr>
          <a:xfrm>
            <a:off x="311700" y="1999051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Структура на HTML документа</a:t>
            </a:r>
            <a:endParaRPr sz="3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086100" marR="0" lvl="0" indent="-1397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lang="en" sz="24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НАЧАЛОТО</a:t>
            </a:r>
            <a:r>
              <a:rPr lang="en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86100" marR="0" lvl="0" indent="-1397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преди всичко останало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86100" marR="0" lvl="0" indent="-1397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декларация &lt;!DOCTYPE&gt;</a:t>
            </a: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86100" marR="0" lvl="0" indent="-1397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86100" marR="0" lvl="0" indent="-1397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инструкция към web-браузъра, 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86100" marR="0" lvl="0" indent="-1397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относно версията на HTML, 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86100" marR="0" lvl="0" indent="-1397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използвана в документа.</a:t>
            </a:r>
            <a:endParaRPr/>
          </a:p>
          <a:p>
            <a:pPr marL="3086100" marR="0" lvl="0" indent="-1397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Варианти на декларацията и повече информация</a:t>
            </a:r>
            <a:endParaRPr/>
          </a:p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http://www.w3schools.com/tags/tag_doctype.asp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5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5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 структура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528" y="1131590"/>
            <a:ext cx="3383074" cy="200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2" y="3631332"/>
            <a:ext cx="4788000" cy="15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6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 структура - 2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51" y="734099"/>
            <a:ext cx="2307501" cy="444395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6"/>
          <p:cNvSpPr/>
          <p:nvPr/>
        </p:nvSpPr>
        <p:spPr>
          <a:xfrm>
            <a:off x="2843808" y="1140196"/>
            <a:ext cx="6012160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&lt;html&gt;&lt;/html&gt;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отбелязваме </a:t>
            </a:r>
            <a:r>
              <a:rPr lang="en" sz="3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началото и края </a:t>
            </a: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документа;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7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7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 структура - 3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51" y="734099"/>
            <a:ext cx="2307501" cy="444395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7"/>
          <p:cNvSpPr/>
          <p:nvPr/>
        </p:nvSpPr>
        <p:spPr>
          <a:xfrm>
            <a:off x="2843808" y="1140196"/>
            <a:ext cx="601216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Font typeface="Calibri"/>
              <a:buNone/>
            </a:pPr>
            <a:r>
              <a:rPr lang="en" sz="1600" b="0" i="0" u="none" strike="noStrike" cap="none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" sz="16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&lt;head&gt;&lt;/head&gt;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информация </a:t>
            </a:r>
            <a:r>
              <a:rPr lang="en" sz="36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НЕВИДИМА</a:t>
            </a: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за потребителя - meta tags, style, link и др.;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тук е мястото и на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400"/>
              <a:buFont typeface="Calibri"/>
              <a:buChar char="-"/>
            </a:pPr>
            <a:r>
              <a:rPr lang="en" sz="1600" b="0" i="0" u="none" strike="noStrike" cap="none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&lt;title&gt;&lt;/title&gt; -</a:t>
            </a:r>
            <a:endParaRPr sz="1600" b="0" i="0" u="none" strike="noStrike" cap="none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endParaRPr sz="1600" b="0" i="0" u="none" strike="noStrike" cap="none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endParaRPr sz="1600" b="0" i="0" u="none" strike="noStrike" cap="none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endParaRPr sz="1600" b="0" i="0" u="none" strike="noStrike" cap="none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endParaRPr sz="1600" b="0" i="0" u="none" strike="noStrike" cap="none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400"/>
              <a:buFont typeface="Calibri"/>
              <a:buChar char="-"/>
            </a:pPr>
            <a:r>
              <a:rPr lang="en" sz="1600" b="0" i="0" u="none" strike="noStrike" cap="none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87824" y="3245556"/>
            <a:ext cx="4896544" cy="1063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8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8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 структура - 4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51" y="734099"/>
            <a:ext cx="2307501" cy="444395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8"/>
          <p:cNvSpPr/>
          <p:nvPr/>
        </p:nvSpPr>
        <p:spPr>
          <a:xfrm>
            <a:off x="2843808" y="1140196"/>
            <a:ext cx="6012160" cy="363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endParaRPr sz="1600" b="0" i="0" u="none" strike="noStrike" cap="none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endParaRPr sz="1600" b="0" i="0" u="none" strike="noStrike" cap="none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Font typeface="Calibri"/>
              <a:buNone/>
            </a:pPr>
            <a:r>
              <a:rPr lang="en" sz="2800" b="0" i="0" u="none" strike="noStrike" cap="none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3. &lt;</a:t>
            </a:r>
            <a:r>
              <a:rPr lang="en" sz="2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body&gt;&lt;/body&gt;</a:t>
            </a: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тук разполагаме всичко, което искаме </a:t>
            </a:r>
            <a:r>
              <a:rPr lang="en" sz="5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да види</a:t>
            </a: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потребителя</a:t>
            </a: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</a:t>
            </a: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web страницата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400"/>
              <a:buFont typeface="Calibri"/>
              <a:buChar char="-"/>
            </a:pPr>
            <a:r>
              <a:rPr lang="en" sz="1600" b="0" i="0" u="none" strike="noStrike" cap="none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Задачи 1</a:t>
            </a:r>
            <a:endParaRPr sz="3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39"/>
          <p:cNvPicPr preferRelativeResize="0"/>
          <p:nvPr/>
        </p:nvPicPr>
        <p:blipFill rotWithShape="1">
          <a:blip r:embed="rId3">
            <a:alphaModFix/>
          </a:blip>
          <a:srcRect t="15744" b="15743"/>
          <a:stretch/>
        </p:blipFill>
        <p:spPr>
          <a:xfrm>
            <a:off x="5364088" y="987574"/>
            <a:ext cx="3527140" cy="2976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Създайте .html документ според изискванията за структура и именуване на файл.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Задайте title на документа си.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192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/>
          </a:p>
        </p:txBody>
      </p:sp>
      <p:sp>
        <p:nvSpPr>
          <p:cNvPr id="247" name="Google Shape;247;p40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0"/>
          <p:cNvSpPr txBox="1"/>
          <p:nvPr/>
        </p:nvSpPr>
        <p:spPr>
          <a:xfrm>
            <a:off x="0" y="30300"/>
            <a:ext cx="6805500" cy="7038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 </a:t>
            </a:r>
            <a:r>
              <a:rPr lang="en" sz="3600" b="1">
                <a:solidFill>
                  <a:srgbClr val="FFFFFF"/>
                </a:solidFill>
              </a:rPr>
              <a:t>задачи 1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88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>
            <a:spLocks noGrp="1"/>
          </p:cNvSpPr>
          <p:nvPr>
            <p:ph type="title"/>
          </p:nvPr>
        </p:nvSpPr>
        <p:spPr>
          <a:xfrm>
            <a:off x="311700" y="1999051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 елементи - класификация</a:t>
            </a:r>
            <a:endParaRPr sz="3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 история</a:t>
            </a:r>
            <a:endParaRPr sz="3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76"/>
              <a:buFont typeface="Arial"/>
              <a:buChar char="•"/>
            </a:pPr>
            <a:r>
              <a:rPr lang="en" sz="1800" b="1" i="0" u="none" strike="noStrike" cap="none">
                <a:solidFill>
                  <a:srgbClr val="269276"/>
                </a:solidFill>
                <a:latin typeface="Calibri"/>
                <a:ea typeface="Calibri"/>
                <a:cs typeface="Calibri"/>
                <a:sym typeface="Calibri"/>
              </a:rPr>
              <a:t>елементи, които се състоят от </a:t>
            </a:r>
            <a:r>
              <a:rPr lang="en" sz="1800" b="1" i="0" u="sng" strike="noStrike" cap="none">
                <a:solidFill>
                  <a:srgbClr val="269276"/>
                </a:solidFill>
                <a:latin typeface="Calibri"/>
                <a:ea typeface="Calibri"/>
                <a:cs typeface="Calibri"/>
                <a:sym typeface="Calibri"/>
              </a:rPr>
              <a:t>отварящ, затварящ таг </a:t>
            </a:r>
            <a:r>
              <a:rPr lang="en" sz="1800" b="1" i="0" u="none" strike="noStrike" cap="none">
                <a:solidFill>
                  <a:srgbClr val="269276"/>
                </a:solidFill>
                <a:latin typeface="Calibri"/>
                <a:ea typeface="Calibri"/>
                <a:cs typeface="Calibri"/>
                <a:sym typeface="Calibri"/>
              </a:rPr>
              <a:t>и атрибути /не са задължителни/</a:t>
            </a:r>
            <a:endParaRPr sz="1800" b="1" i="0" u="none" strike="noStrike" cap="none">
              <a:solidFill>
                <a:srgbClr val="26927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192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Атрибути – width, border, style и др.– вписват се в отварящия таг.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2192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&lt;div style=</a:t>
            </a:r>
            <a:r>
              <a:rPr lang="en"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"color:blue”</a:t>
            </a:r>
            <a:r>
              <a:rPr lang="en" sz="1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&gt; съдържание &lt;/div&gt;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2192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&lt;h1&gt; съдържание &lt;/h1&gt;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2192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&lt;h2&gt; съдържание &lt;/h2&gt;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2192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&lt;p&gt; съдържание &lt;/p&gt; </a:t>
            </a:r>
            <a:endParaRPr/>
          </a:p>
        </p:txBody>
      </p:sp>
      <p:sp>
        <p:nvSpPr>
          <p:cNvPr id="259" name="Google Shape;259;p4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2692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2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solidFill>
            <a:srgbClr val="26927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 елементи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72025" y="2715766"/>
            <a:ext cx="2266949" cy="201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1" i="0" u="none" strike="noStrike" cap="none">
                <a:solidFill>
                  <a:srgbClr val="269276"/>
                </a:solidFill>
                <a:latin typeface="Calibri"/>
                <a:ea typeface="Calibri"/>
                <a:cs typeface="Calibri"/>
                <a:sym typeface="Calibri"/>
              </a:rPr>
              <a:t>елементи, които нямат </a:t>
            </a:r>
            <a:r>
              <a:rPr lang="en" sz="1800" b="1" i="0" u="sng" strike="noStrike" cap="none">
                <a:solidFill>
                  <a:srgbClr val="269276"/>
                </a:solidFill>
                <a:latin typeface="Calibri"/>
                <a:ea typeface="Calibri"/>
                <a:cs typeface="Calibri"/>
                <a:sym typeface="Calibri"/>
              </a:rPr>
              <a:t>затварящ таг </a:t>
            </a:r>
            <a:endParaRPr sz="1800" b="1" i="0" u="sng" strike="noStrike" cap="none">
              <a:solidFill>
                <a:srgbClr val="26927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&lt;img /&gt;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&lt;input /&gt;</a:t>
            </a:r>
            <a:endParaRPr sz="1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3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2692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3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solidFill>
            <a:srgbClr val="26927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 елементи - 2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Атрибутите не са задължителни, но има изключения – </a:t>
            </a:r>
            <a:endParaRPr/>
          </a:p>
          <a:p>
            <a:pPr marL="342900" marR="0" lvl="0" indent="-342900" algn="l" rtl="0">
              <a:lnSpc>
                <a:spcPct val="115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Елементи със задължителни атрибути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&lt;img </a:t>
            </a:r>
            <a:r>
              <a:rPr lang="en" sz="1800" b="0" i="0" u="none" strike="noStrike" cap="none">
                <a:solidFill>
                  <a:srgbClr val="269276"/>
                </a:solidFill>
                <a:latin typeface="Calibri"/>
                <a:ea typeface="Calibri"/>
                <a:cs typeface="Calibri"/>
                <a:sym typeface="Calibri"/>
              </a:rPr>
              <a:t>src="smiley.gif" alt="Smiley face" </a:t>
            </a:r>
            <a:r>
              <a:rPr lang="en"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&lt;a </a:t>
            </a:r>
            <a:r>
              <a:rPr lang="en" sz="1800" b="0" i="0" u="none" strike="noStrike" cap="none">
                <a:solidFill>
                  <a:srgbClr val="269276"/>
                </a:solidFill>
                <a:latin typeface="Calibri"/>
                <a:ea typeface="Calibri"/>
                <a:cs typeface="Calibri"/>
                <a:sym typeface="Calibri"/>
              </a:rPr>
              <a:t>href="http://www.w3schools.com"</a:t>
            </a:r>
            <a:r>
              <a:rPr lang="en"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&gt; Visit W3Schools.com! &lt;/a&gt; </a:t>
            </a:r>
            <a:endParaRPr sz="1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4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2692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4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solidFill>
            <a:srgbClr val="26927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 елементи - 3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Блок/block/ елементи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следващия елемент застава на </a:t>
            </a:r>
            <a:endParaRPr sz="1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нов ред  в web – страницата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b="1" i="0" u="none" strike="noStrike" cap="none">
                <a:solidFill>
                  <a:srgbClr val="269276"/>
                </a:solidFill>
                <a:latin typeface="Calibri"/>
                <a:ea typeface="Calibri"/>
                <a:cs typeface="Calibri"/>
                <a:sym typeface="Calibri"/>
              </a:rPr>
              <a:t>всички &lt;h1&gt;, … до &lt;h6&gt;, &lt;div&gt;, &lt;р&gt; и др.</a:t>
            </a:r>
            <a:endParaRPr/>
          </a:p>
          <a:p>
            <a:pPr marL="342900" marR="0" lvl="0" indent="-3429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Inline елементи –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следващия елемент застава на </a:t>
            </a:r>
            <a:endParaRPr sz="1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същия ред </a:t>
            </a:r>
            <a:r>
              <a:rPr lang="en" sz="1800" b="1" i="0" u="none" strike="noStrike" cap="none">
                <a:solidFill>
                  <a:srgbClr val="269276"/>
                </a:solidFill>
                <a:latin typeface="Calibri"/>
                <a:ea typeface="Calibri"/>
                <a:cs typeface="Calibri"/>
                <a:sym typeface="Calibri"/>
              </a:rPr>
              <a:t>&lt;img&gt;, &lt;a&gt;, &lt;span&gt; </a:t>
            </a:r>
            <a:r>
              <a:rPr lang="en" sz="1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и др.</a:t>
            </a:r>
            <a:endParaRPr sz="1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span се използва обикновено за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стилизиране само на част от съдържанието</a:t>
            </a:r>
            <a:endParaRPr sz="1800" b="0" i="1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5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2692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5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solidFill>
            <a:srgbClr val="26927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 елементи - 4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4656" y="1707654"/>
            <a:ext cx="2781688" cy="26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&lt;em&gt;&lt;/em&gt; посочва на браузърите, че конкретния текст е важен.</a:t>
            </a:r>
            <a:endParaRPr sz="1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2692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6"/>
          <p:cNvSpPr txBox="1"/>
          <p:nvPr/>
        </p:nvSpPr>
        <p:spPr>
          <a:xfrm>
            <a:off x="0" y="14148"/>
            <a:ext cx="6805500" cy="703799"/>
          </a:xfrm>
          <a:prstGeom prst="rect">
            <a:avLst/>
          </a:prstGeom>
          <a:solidFill>
            <a:srgbClr val="26927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 елементи - 5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1" name="Google Shape;291;p46"/>
          <p:cNvGraphicFramePr/>
          <p:nvPr/>
        </p:nvGraphicFramePr>
        <p:xfrm>
          <a:off x="395536" y="1563638"/>
          <a:ext cx="7562850" cy="2438480"/>
        </p:xfrm>
        <a:graphic>
          <a:graphicData uri="http://schemas.openxmlformats.org/drawingml/2006/table">
            <a:tbl>
              <a:tblPr>
                <a:noFill/>
                <a:tableStyleId>{ADFA8DC4-F2FC-46FE-8BB7-BAF5FA524564}</a:tableStyleId>
              </a:tblPr>
              <a:tblGrid>
                <a:gridCol w="3905250"/>
                <a:gridCol w="36576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&lt;b&gt;&lt;/b&gt;</a:t>
                      </a:r>
                      <a:endParaRPr sz="1400" u="none" strike="noStrike" cap="none"/>
                    </a:p>
                  </a:txBody>
                  <a:tcPr marL="19050" marR="190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bold</a:t>
                      </a:r>
                      <a:endParaRPr sz="1400" u="none" strike="noStrike" cap="none"/>
                    </a:p>
                  </a:txBody>
                  <a:tcPr marL="19050" marR="190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&lt;i&gt;&lt;/i&gt;</a:t>
                      </a:r>
                      <a:endParaRPr sz="1400" u="none" strike="noStrike" cap="none"/>
                    </a:p>
                  </a:txBody>
                  <a:tcPr marL="19050" marR="190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italicized</a:t>
                      </a:r>
                      <a:endParaRPr sz="1400" u="none" strike="noStrike" cap="none"/>
                    </a:p>
                  </a:txBody>
                  <a:tcPr marL="19050" marR="190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&lt;u&gt;&lt;/u&gt;</a:t>
                      </a:r>
                      <a:endParaRPr sz="1400" u="none" strike="noStrike" cap="none"/>
                    </a:p>
                  </a:txBody>
                  <a:tcPr marL="19050" marR="190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underlined</a:t>
                      </a:r>
                      <a:endParaRPr sz="1400" u="none" strike="noStrike" cap="none"/>
                    </a:p>
                  </a:txBody>
                  <a:tcPr marL="19050" marR="190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&lt;sup&gt;&lt;/sup&gt;</a:t>
                      </a:r>
                      <a:endParaRPr sz="1400" u="none" strike="noStrike" cap="none"/>
                    </a:p>
                  </a:txBody>
                  <a:tcPr marL="19050" marR="190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Samplesuperscript</a:t>
                      </a:r>
                      <a:endParaRPr sz="1400" u="none" strike="noStrike" cap="none"/>
                    </a:p>
                  </a:txBody>
                  <a:tcPr marL="19050" marR="190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&lt;sub&gt;&lt;/sub&gt;</a:t>
                      </a:r>
                      <a:endParaRPr sz="1400" u="none" strike="noStrike" cap="none"/>
                    </a:p>
                  </a:txBody>
                  <a:tcPr marL="19050" marR="190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Samplesubscript</a:t>
                      </a:r>
                      <a:endParaRPr sz="1400" u="none" strike="noStrike" cap="none"/>
                    </a:p>
                  </a:txBody>
                  <a:tcPr marL="19050" marR="190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&lt;strong&gt;&lt;/strong&gt;</a:t>
                      </a:r>
                      <a:endParaRPr sz="1400" u="none" strike="noStrike" cap="none"/>
                    </a:p>
                  </a:txBody>
                  <a:tcPr marL="19050" marR="190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strong</a:t>
                      </a:r>
                      <a:endParaRPr sz="1400" u="none" strike="noStrike" cap="none"/>
                    </a:p>
                  </a:txBody>
                  <a:tcPr marL="19050" marR="190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&lt;em&gt;&lt;/em&gt;</a:t>
                      </a:r>
                      <a:endParaRPr sz="1400" u="none" strike="noStrike" cap="none"/>
                    </a:p>
                  </a:txBody>
                  <a:tcPr marL="19050" marR="190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emphasized</a:t>
                      </a:r>
                      <a:endParaRPr sz="1400" u="none" strike="noStrike" cap="none"/>
                    </a:p>
                  </a:txBody>
                  <a:tcPr marL="19050" marR="190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&lt;pre&gt;&lt;/pre&gt;</a:t>
                      </a:r>
                      <a:endParaRPr sz="1400" u="none" strike="noStrike" cap="none"/>
                    </a:p>
                  </a:txBody>
                  <a:tcPr marL="19050" marR="190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imes New Roman"/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Preformatted text</a:t>
                      </a:r>
                      <a:endParaRPr sz="1400" u="none" strike="noStrike" cap="none"/>
                    </a:p>
                  </a:txBody>
                  <a:tcPr marL="19050" marR="190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92" name="Google Shape;292;p46"/>
          <p:cNvSpPr/>
          <p:nvPr/>
        </p:nvSpPr>
        <p:spPr>
          <a:xfrm>
            <a:off x="395536" y="843558"/>
            <a:ext cx="6984776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Times New Roman"/>
              <a:buNone/>
            </a:pPr>
            <a:r>
              <a:rPr lang="en" sz="1600" b="0" i="0" u="none" strike="noStrike" cap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форматиране на текст</a:t>
            </a:r>
            <a:endParaRPr sz="16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Times New Roman"/>
              <a:buNone/>
            </a:pPr>
            <a:r>
              <a:rPr lang="en"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Много от тях </a:t>
            </a:r>
            <a:r>
              <a:rPr lang="en" sz="1600" b="0" i="0" u="sng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бива</a:t>
            </a:r>
            <a:r>
              <a:rPr lang="en"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да се използват. Използвайте css вместо тях.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2692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7"/>
          <p:cNvSpPr txBox="1"/>
          <p:nvPr/>
        </p:nvSpPr>
        <p:spPr>
          <a:xfrm>
            <a:off x="0" y="14148"/>
            <a:ext cx="6805500" cy="703799"/>
          </a:xfrm>
          <a:prstGeom prst="rect">
            <a:avLst/>
          </a:prstGeom>
          <a:solidFill>
            <a:srgbClr val="26927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 елементи - 6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7"/>
          <p:cNvSpPr/>
          <p:nvPr/>
        </p:nvSpPr>
        <p:spPr>
          <a:xfrm>
            <a:off x="251520" y="1131590"/>
            <a:ext cx="531033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Тагове за заглавие (h1 – h6)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&lt;h1&gt;Heading 1&lt;/h1&gt;</a:t>
            </a:r>
            <a:endParaRPr sz="2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&lt;h2&gt;Sub heading 2&lt;/h2&gt;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&lt;h3&gt;Sub heading 3&lt;/h3&gt;</a:t>
            </a:r>
            <a:endParaRPr sz="2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4168" y="915566"/>
            <a:ext cx="1724266" cy="3877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2692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8"/>
          <p:cNvSpPr txBox="1"/>
          <p:nvPr/>
        </p:nvSpPr>
        <p:spPr>
          <a:xfrm>
            <a:off x="0" y="14148"/>
            <a:ext cx="6805500" cy="703799"/>
          </a:xfrm>
          <a:prstGeom prst="rect">
            <a:avLst/>
          </a:prstGeom>
          <a:solidFill>
            <a:srgbClr val="26927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 елементи - 7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8"/>
          <p:cNvSpPr/>
          <p:nvPr/>
        </p:nvSpPr>
        <p:spPr>
          <a:xfrm>
            <a:off x="2879812" y="1635646"/>
            <a:ext cx="3384376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Секционни елементи -</a:t>
            </a:r>
            <a:endParaRPr sz="2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&lt;div&gt; логически </a:t>
            </a:r>
            <a:endParaRPr sz="2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разделя страницата </a:t>
            </a:r>
            <a:endParaRPr sz="2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на части</a:t>
            </a:r>
            <a:endParaRPr sz="2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6216" y="1276109"/>
            <a:ext cx="1657581" cy="3362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512" y="987574"/>
            <a:ext cx="2628185" cy="36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2692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9"/>
          <p:cNvSpPr txBox="1"/>
          <p:nvPr/>
        </p:nvSpPr>
        <p:spPr>
          <a:xfrm>
            <a:off x="0" y="14148"/>
            <a:ext cx="6805500" cy="703799"/>
          </a:xfrm>
          <a:prstGeom prst="rect">
            <a:avLst/>
          </a:prstGeom>
          <a:solidFill>
            <a:srgbClr val="26927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 елементи - 8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9"/>
          <p:cNvSpPr txBox="1">
            <a:spLocks noGrp="1"/>
          </p:cNvSpPr>
          <p:nvPr>
            <p:ph type="title"/>
          </p:nvPr>
        </p:nvSpPr>
        <p:spPr>
          <a:xfrm>
            <a:off x="490250" y="915566"/>
            <a:ext cx="8114198" cy="3625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&lt;br /&gt; </a:t>
            </a:r>
            <a:br>
              <a:rPr lang="en"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се използва за по</a:t>
            </a:r>
            <a:r>
              <a:rPr lang="en" sz="1600">
                <a:solidFill>
                  <a:srgbClr val="595959"/>
                </a:solidFill>
              </a:rPr>
              <a:t>дреждане на </a:t>
            </a:r>
            <a:r>
              <a:rPr lang="en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br>
              <a:rPr lang="en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	- редове на стихове</a:t>
            </a:r>
            <a:br>
              <a:rPr lang="en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	- редове на адреси</a:t>
            </a:r>
            <a:br>
              <a:rPr lang="en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1" i="0" u="none" strike="noStrike" cap="none">
                <a:solidFill>
                  <a:srgbClr val="FF0000"/>
                </a:solidFill>
              </a:rPr>
              <a:t>Внимавайте с употребата му</a:t>
            </a:r>
            <a:r>
              <a:rPr lang="en" sz="1600" b="1">
                <a:solidFill>
                  <a:srgbClr val="FF0000"/>
                </a:solidFill>
              </a:rPr>
              <a:t>!</a:t>
            </a:r>
            <a:r>
              <a:rPr lang="en" sz="1600" b="1" i="0" u="none" strike="noStrike" cap="none">
                <a:solidFill>
                  <a:srgbClr val="FF0000"/>
                </a:solidFill>
              </a:rPr>
              <a:t/>
            </a:r>
            <a:br>
              <a:rPr lang="en" sz="1600" b="1" i="0" u="none" strike="noStrike" cap="none">
                <a:solidFill>
                  <a:srgbClr val="FF0000"/>
                </a:solidFill>
              </a:rPr>
            </a:br>
            <a:r>
              <a:rPr lang="en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Ако искате следващия елемент да мине на нов ред – използвайте р, div, css.</a:t>
            </a:r>
            <a:br>
              <a:rPr lang="en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0"/>
          <p:cNvSpPr txBox="1">
            <a:spLocks noGrp="1"/>
          </p:cNvSpPr>
          <p:nvPr>
            <p:ph type="title"/>
          </p:nvPr>
        </p:nvSpPr>
        <p:spPr>
          <a:xfrm>
            <a:off x="225431" y="41151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Не изпускайте </a:t>
            </a:r>
            <a:br>
              <a:rPr lang="en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затварящите тагове!</a:t>
            </a:r>
            <a:br>
              <a:rPr lang="en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Внимавайте,</a:t>
            </a:r>
            <a:br>
              <a:rPr lang="en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къде затваряте </a:t>
            </a:r>
            <a:br>
              <a:rPr lang="en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таговете!</a:t>
            </a:r>
            <a:br>
              <a:rPr lang="en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Не слагайте </a:t>
            </a:r>
            <a:br>
              <a:rPr lang="en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затварящи тагове, </a:t>
            </a:r>
            <a:br>
              <a:rPr lang="en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на елементите, </a:t>
            </a:r>
            <a:br>
              <a:rPr lang="en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които са </a:t>
            </a:r>
            <a:br>
              <a:rPr lang="en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самозатварящи се!</a:t>
            </a:r>
            <a:endParaRPr sz="24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не използвайте &lt;br&gt;,</a:t>
            </a:r>
            <a:endParaRPr sz="24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Вместо css</a:t>
            </a:r>
            <a:r>
              <a:rPr lang="en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1494" y="555526"/>
            <a:ext cx="4824536" cy="410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66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1"/>
          <p:cNvSpPr txBox="1">
            <a:spLocks noGrp="1"/>
          </p:cNvSpPr>
          <p:nvPr>
            <p:ph type="title"/>
          </p:nvPr>
        </p:nvSpPr>
        <p:spPr>
          <a:xfrm>
            <a:off x="245917" y="149499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Задачи 2</a:t>
            </a:r>
            <a:br>
              <a:rPr lang="en"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3928" y="555526"/>
            <a:ext cx="4824536" cy="410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назад във времето –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3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1991 – HTML споменава се за първи път – Tim Berners-Lee – HTML tags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3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1993 – HTML (първата публикувана версия в IETF)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3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1993 – HTML 2 draft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3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1995 – HTML 2 – W3C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3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1995 – HTML 3 draft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3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1997 – HTML 3.2 – “Wilbur”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3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1997 – HTML 4 – ”Cougar” – CSS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3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1999 – HTML 4.01 (final)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3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 – XHTML draft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3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2001 – XHTML  (final)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3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2008 – HTML5 / XHTML5 draft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33"/>
              <a:buFont typeface="Arial"/>
              <a:buChar char="•"/>
            </a:pPr>
            <a:r>
              <a:rPr lang="e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2011 – feature complete HTML5</a:t>
            </a:r>
            <a:r>
              <a:rPr lang="en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3"/>
              <a:buFont typeface="Arial"/>
              <a:buChar char="•"/>
            </a:pPr>
            <a:r>
              <a:rPr lang="en" sz="1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http://en.wikipedia.org/wiki/HTML5#Plan_2014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5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CC0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52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 задачи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9632" y="764399"/>
            <a:ext cx="5445866" cy="428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53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CC0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53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solidFill>
            <a:srgbClr val="CC00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 задачи - 2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648" y="788549"/>
            <a:ext cx="5979193" cy="435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66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4"/>
          <p:cNvSpPr txBox="1">
            <a:spLocks noGrp="1"/>
          </p:cNvSpPr>
          <p:nvPr>
            <p:ph type="title"/>
          </p:nvPr>
        </p:nvSpPr>
        <p:spPr>
          <a:xfrm>
            <a:off x="323528" y="2067694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 Validator</a:t>
            </a:r>
            <a:endParaRPr sz="3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Валидираме HTML кода си в W3C HTML Validator – копираме кода и го поставяме в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http://validator.w3.org/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Отстраняваме, посочените от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валидатора грешки.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Повтаряме валидирането до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отстраняване на всички грешки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55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CC0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55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solidFill>
            <a:srgbClr val="CC00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 Validator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7944" y="1635646"/>
            <a:ext cx="4824536" cy="322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6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</a:t>
            </a:r>
            <a:r>
              <a:rPr lang="en"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адачи</a:t>
            </a:r>
            <a:br>
              <a:rPr lang="en"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 Validator </a:t>
            </a:r>
            <a:endParaRPr sz="3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Валидирайте кода от предишните задачи!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7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57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 Validator - задачи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8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Списъци</a:t>
            </a:r>
            <a:endParaRPr sz="3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9"/>
          <p:cNvSpPr txBox="1">
            <a:spLocks noGrp="1"/>
          </p:cNvSpPr>
          <p:nvPr>
            <p:ph type="body" idx="1"/>
          </p:nvPr>
        </p:nvSpPr>
        <p:spPr>
          <a:xfrm>
            <a:off x="4427984" y="1131590"/>
            <a:ext cx="4404315" cy="3437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от този код получаваме в браузъра –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Стойностите за type могат да бъдат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1, A, a, I, или i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59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59"/>
          <p:cNvSpPr txBox="1"/>
          <p:nvPr/>
        </p:nvSpPr>
        <p:spPr>
          <a:xfrm>
            <a:off x="0" y="30300"/>
            <a:ext cx="9144000" cy="70379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 списъци - </a:t>
            </a:r>
            <a:r>
              <a:rPr lang="en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Ordered List</a:t>
            </a: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862" y="1131590"/>
            <a:ext cx="4157122" cy="3563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6400" y="1851670"/>
            <a:ext cx="2364442" cy="18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7BA8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0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Списъци unOrdered lists</a:t>
            </a:r>
            <a:endParaRPr sz="3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1"/>
          <p:cNvSpPr txBox="1">
            <a:spLocks noGrp="1"/>
          </p:cNvSpPr>
          <p:nvPr>
            <p:ph type="body" idx="1"/>
          </p:nvPr>
        </p:nvSpPr>
        <p:spPr>
          <a:xfrm>
            <a:off x="4427984" y="1131590"/>
            <a:ext cx="4404315" cy="3437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от този код получаваме в браузъра –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 подразбиране -  type="disc"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Стойностите за type могат да бъдат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disc, circle или square,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61"/>
          <p:cNvSpPr txBox="1"/>
          <p:nvPr/>
        </p:nvSpPr>
        <p:spPr>
          <a:xfrm>
            <a:off x="0" y="111083"/>
            <a:ext cx="9144000" cy="703799"/>
          </a:xfrm>
          <a:prstGeom prst="rect">
            <a:avLst/>
          </a:prstGeom>
          <a:solidFill>
            <a:srgbClr val="A77BA8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 списъци - </a:t>
            </a:r>
            <a:r>
              <a:rPr lang="en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unOrdered lists</a:t>
            </a: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521" y="1131590"/>
            <a:ext cx="4011424" cy="3456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8224" y="1563638"/>
            <a:ext cx="1558114" cy="1747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2143067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Какво е HTML</a:t>
            </a:r>
            <a:endParaRPr sz="3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2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</a:t>
            </a:r>
            <a:r>
              <a:rPr lang="en"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адачи  3</a:t>
            </a:r>
            <a:br>
              <a:rPr lang="en"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"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ists</a:t>
            </a:r>
            <a:endParaRPr sz="3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3"/>
          <p:cNvSpPr txBox="1">
            <a:spLocks noGrp="1"/>
          </p:cNvSpPr>
          <p:nvPr>
            <p:ph type="body" idx="1"/>
          </p:nvPr>
        </p:nvSpPr>
        <p:spPr>
          <a:xfrm>
            <a:off x="438642" y="1120150"/>
            <a:ext cx="8393700" cy="3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Създайте списък за пазаруване с номерирани местата, от които трябва да посетите. Следвайте примера -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63"/>
          <p:cNvSpPr txBox="1"/>
          <p:nvPr/>
        </p:nvSpPr>
        <p:spPr>
          <a:xfrm>
            <a:off x="0" y="34883"/>
            <a:ext cx="9144000" cy="703800"/>
          </a:xfrm>
          <a:prstGeom prst="rect">
            <a:avLst/>
          </a:prstGeom>
          <a:solidFill>
            <a:srgbClr val="A77BA8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 </a:t>
            </a:r>
            <a:r>
              <a:rPr lang="en" sz="3600" b="1">
                <a:solidFill>
                  <a:srgbClr val="FFFFFF"/>
                </a:solidFill>
              </a:rPr>
              <a:t>Задачи 3</a:t>
            </a: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900" y="2179038"/>
            <a:ext cx="476250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4"/>
          <p:cNvSpPr txBox="1">
            <a:spLocks noGrp="1"/>
          </p:cNvSpPr>
          <p:nvPr>
            <p:ph type="body" idx="1"/>
          </p:nvPr>
        </p:nvSpPr>
        <p:spPr>
          <a:xfrm>
            <a:off x="438642" y="1120150"/>
            <a:ext cx="8393700" cy="3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Създайте списък със сайтове, групирани в теми. Името на сайта да бъде линк, който води до него.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Следвайте примера -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64"/>
          <p:cNvSpPr txBox="1"/>
          <p:nvPr/>
        </p:nvSpPr>
        <p:spPr>
          <a:xfrm>
            <a:off x="0" y="34883"/>
            <a:ext cx="9144000" cy="703800"/>
          </a:xfrm>
          <a:prstGeom prst="rect">
            <a:avLst/>
          </a:prstGeom>
          <a:solidFill>
            <a:srgbClr val="A77BA8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 </a:t>
            </a:r>
            <a:r>
              <a:rPr lang="en" sz="3600" b="1">
                <a:solidFill>
                  <a:srgbClr val="FFFFFF"/>
                </a:solidFill>
              </a:rPr>
              <a:t>Задачи 3</a:t>
            </a: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375" y="1809751"/>
            <a:ext cx="423862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5"/>
          <p:cNvSpPr txBox="1">
            <a:spLocks noGrp="1"/>
          </p:cNvSpPr>
          <p:nvPr>
            <p:ph type="title"/>
          </p:nvPr>
        </p:nvSpPr>
        <p:spPr>
          <a:xfrm>
            <a:off x="251520" y="699542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0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!!!!!!!!!!!!!!!</a:t>
            </a:r>
            <a:br>
              <a:rPr lang="en" sz="40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40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br>
              <a:rPr lang="en" sz="40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40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се занимава само със </a:t>
            </a:r>
            <a:r>
              <a:rPr lang="en" sz="4000" b="1" i="0" u="sng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структурата</a:t>
            </a:r>
            <a:r>
              <a:rPr lang="en" sz="40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на уеб страницата, не с външния й вид</a:t>
            </a:r>
            <a:br>
              <a:rPr lang="en" sz="40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40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!!!!!!!</a:t>
            </a:r>
            <a:endParaRPr sz="4000" b="1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/>
              <a:t>Структура на документа</a:t>
            </a:r>
            <a:endParaRPr sz="18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/>
              <a:t>Таг </a:t>
            </a:r>
            <a:endParaRPr sz="18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/>
              <a:t>Html елемент</a:t>
            </a:r>
            <a:endParaRPr sz="18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/>
              <a:t>Атрибут</a:t>
            </a:r>
            <a:endParaRPr sz="18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66"/>
          <p:cNvSpPr txBox="1"/>
          <p:nvPr/>
        </p:nvSpPr>
        <p:spPr>
          <a:xfrm>
            <a:off x="0" y="-41317"/>
            <a:ext cx="9144000" cy="703800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3600" b="1">
                <a:solidFill>
                  <a:srgbClr val="FFFFFF"/>
                </a:solidFill>
              </a:rPr>
              <a:t>Обобщение</a:t>
            </a: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6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инлайн/блокови елементи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/>
              <a:t>Елементи с отварящ и затварящ таг/Самозатварящи се елементи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div, ul, li, a, img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Валидиране на кода</a:t>
            </a:r>
            <a:endParaRPr sz="1800"/>
          </a:p>
        </p:txBody>
      </p:sp>
    </p:spTree>
  </p:cSld>
  <p:clrMapOvr>
    <a:masterClrMapping/>
  </p:clrMapOvr>
  <p:transition spd="slow"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7"/>
          <p:cNvSpPr txBox="1">
            <a:spLocks noGrp="1"/>
          </p:cNvSpPr>
          <p:nvPr>
            <p:ph type="title"/>
          </p:nvPr>
        </p:nvSpPr>
        <p:spPr>
          <a:xfrm>
            <a:off x="251520" y="6995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0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!!!!!!!!!!!!!!!</a:t>
            </a:r>
            <a:br>
              <a:rPr lang="en" sz="40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40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br>
              <a:rPr lang="en" sz="40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40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се занимава само със </a:t>
            </a:r>
            <a:r>
              <a:rPr lang="en" sz="4000" b="1" i="0" u="sng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структурата</a:t>
            </a:r>
            <a:r>
              <a:rPr lang="en" sz="40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на уеб страницата, не с външния й вид</a:t>
            </a:r>
            <a:br>
              <a:rPr lang="en" sz="40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40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!!!!!!!</a:t>
            </a:r>
            <a:endParaRPr sz="4000" b="1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 text </a:t>
            </a:r>
            <a:r>
              <a:rPr lang="e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markup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language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Описва съдържанието на web-страницата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.html – разширение на файла;</a:t>
            </a:r>
            <a:endParaRPr/>
          </a:p>
          <a:p>
            <a:pPr marL="342900" marR="0" lvl="0" indent="-342900" algn="l" rtl="0">
              <a:lnSpc>
                <a:spcPct val="115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отваря се от браузъра, който чрез </a:t>
            </a:r>
            <a:r>
              <a:rPr lang="e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маркерите 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разчита записания текст във .html файла и го превръща в web-страница.</a:t>
            </a:r>
            <a:endParaRPr/>
          </a:p>
          <a:p>
            <a:pPr marL="914400" marR="0" lvl="0" indent="457200" algn="l" rtl="0">
              <a:lnSpc>
                <a:spcPct val="115000"/>
              </a:lnSpc>
              <a:spcBef>
                <a:spcPts val="224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file.html-&gt;browser-&gt;web page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2143067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Инструменти за разработка</a:t>
            </a:r>
            <a:endParaRPr sz="3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lang="en"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Инструменти за разработка – Notepad, Notepad++, Sublime 3, NetBeans …..;</a:t>
            </a:r>
            <a:endParaRPr sz="1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Sublime Text - текстов редактор идва с малко функции, но за сметка на това може да го надстроите според своите предпочитания и нужди.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Има много безплатни пакети - plugins (packages) </a:t>
            </a:r>
            <a:r>
              <a:rPr lang="en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https://packagecontrol.io/</a:t>
            </a:r>
            <a:endParaRPr sz="1800" b="0" i="0" u="sng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Emmet</a:t>
            </a: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CSSFontFamily</a:t>
            </a: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HTML/CSS/JS Pretify</a:t>
            </a: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ColorPicker</a:t>
            </a: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1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0" y="30300"/>
            <a:ext cx="6805500" cy="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 </a:t>
            </a:r>
            <a:r>
              <a:rPr lang="en" sz="3600" b="1">
                <a:solidFill>
                  <a:srgbClr val="FFFFFF"/>
                </a:solidFill>
              </a:rPr>
              <a:t>Sublime Plugins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1088</Words>
  <Application>Microsoft Office PowerPoint</Application>
  <PresentationFormat>Презентация на цял екран (16:9)</PresentationFormat>
  <Paragraphs>268</Paragraphs>
  <Slides>55</Slides>
  <Notes>55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55</vt:i4>
      </vt:variant>
    </vt:vector>
  </HeadingPairs>
  <TitlesOfParts>
    <vt:vector size="56" baseType="lpstr">
      <vt:lpstr>simple-light-2</vt:lpstr>
      <vt:lpstr>web разработка</vt:lpstr>
      <vt:lpstr>Презентация на PowerPoint</vt:lpstr>
      <vt:lpstr>HTML история</vt:lpstr>
      <vt:lpstr>Презентация на PowerPoint</vt:lpstr>
      <vt:lpstr>Какво е HTML</vt:lpstr>
      <vt:lpstr>Презентация на PowerPoint</vt:lpstr>
      <vt:lpstr>Инструменти за разработка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Добра практика</vt:lpstr>
      <vt:lpstr>Презентация на PowerPoint</vt:lpstr>
      <vt:lpstr>Презентация на PowerPoint</vt:lpstr>
      <vt:lpstr>Задължителни практики</vt:lpstr>
      <vt:lpstr>Презентация на PowerPoint</vt:lpstr>
      <vt:lpstr>HTML елементи</vt:lpstr>
      <vt:lpstr>Презентация на PowerPoint</vt:lpstr>
      <vt:lpstr>Структура на HTML документа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Задачи 1</vt:lpstr>
      <vt:lpstr>Презентация на PowerPoint</vt:lpstr>
      <vt:lpstr>HTML елементи - класификация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&lt;br /&gt;   се използва за подреждане на –  - редове на стихове  - редове на адреси  Внимавайте с употребата му! Ако искате следващия елемент да мине на нов ред – използвайте р, div, css.  </vt:lpstr>
      <vt:lpstr>- Не изпускайте  затварящите тагове! - Внимавайте, къде затваряте  таговете! - Не слагайте  затварящи тагове,  на елементите,  които са  самозатварящи се! - не използвайте &lt;br&gt;, Вместо css </vt:lpstr>
      <vt:lpstr>Задачи 2 </vt:lpstr>
      <vt:lpstr>Презентация на PowerPoint</vt:lpstr>
      <vt:lpstr>Презентация на PowerPoint</vt:lpstr>
      <vt:lpstr>HTML Validator</vt:lpstr>
      <vt:lpstr>Презентация на PowerPoint</vt:lpstr>
      <vt:lpstr>Задачи HTML Validator </vt:lpstr>
      <vt:lpstr>Презентация на PowerPoint</vt:lpstr>
      <vt:lpstr>Списъци</vt:lpstr>
      <vt:lpstr>Презентация на PowerPoint</vt:lpstr>
      <vt:lpstr>Списъци unOrdered lists</vt:lpstr>
      <vt:lpstr>Презентация на PowerPoint</vt:lpstr>
      <vt:lpstr>Задачи  3 Lists</vt:lpstr>
      <vt:lpstr>Презентация на PowerPoint</vt:lpstr>
      <vt:lpstr>Презентация на PowerPoint</vt:lpstr>
      <vt:lpstr>!!!!!!!!!!!!!!! HTML  се занимава само със структурата на уеб страницата, не с външния й вид !!!!!!!</vt:lpstr>
      <vt:lpstr>Презентация на PowerPoint</vt:lpstr>
      <vt:lpstr>!!!!!!!!!!!!!!! HTML  се занимава само със структурата на уеб страницата, не с външния й вид !!!!!!!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разработка</dc:title>
  <dc:creator>Milena</dc:creator>
  <cp:lastModifiedBy>Ariel</cp:lastModifiedBy>
  <cp:revision>1</cp:revision>
  <dcterms:modified xsi:type="dcterms:W3CDTF">2018-11-13T11:43:58Z</dcterms:modified>
</cp:coreProperties>
</file>