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83" r:id="rId19"/>
    <p:sldId id="271" r:id="rId20"/>
    <p:sldId id="272" r:id="rId21"/>
    <p:sldId id="282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 type="screen16x9"/>
  <p:notesSz cx="9144000" cy="51435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8AC3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8AC3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90550" y="1194928"/>
            <a:ext cx="3568700" cy="2907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8AC3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778251" y="0"/>
            <a:ext cx="30861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942076" y="0"/>
            <a:ext cx="3086100" cy="5143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5874" y="1863343"/>
            <a:ext cx="4032250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rgbClr val="8AC3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1779" y="1180601"/>
            <a:ext cx="8200440" cy="1354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_D5525-wpM&amp;feature=youtu.be" TargetMode="External"/><Relationship Id="rId2" Type="http://schemas.openxmlformats.org/officeDocument/2006/relationships/hyperlink" Target="https://github.com/LillyMihaylova/RecyclerViewDemo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design/icons/index.html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ui/controls/spinner.html" TargetMode="External"/><Relationship Id="rId2" Type="http://schemas.openxmlformats.org/officeDocument/2006/relationships/hyperlink" Target="http://developer.android.com/guide/practices/screens_suppor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training/material/lists-card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1403"/>
            <a:ext cx="9144000" cy="2292350"/>
          </a:xfrm>
          <a:custGeom>
            <a:avLst/>
            <a:gdLst/>
            <a:ahLst/>
            <a:cxnLst/>
            <a:rect l="l" t="t" r="r" b="b"/>
            <a:pathLst>
              <a:path w="9144000" h="2292350">
                <a:moveTo>
                  <a:pt x="9143999" y="0"/>
                </a:moveTo>
                <a:lnTo>
                  <a:pt x="0" y="0"/>
                </a:lnTo>
                <a:lnTo>
                  <a:pt x="0" y="2292095"/>
                </a:lnTo>
                <a:lnTo>
                  <a:pt x="9143999" y="2292095"/>
                </a:lnTo>
                <a:lnTo>
                  <a:pt x="9143999" y="0"/>
                </a:lnTo>
                <a:close/>
              </a:path>
            </a:pathLst>
          </a:custGeom>
          <a:solidFill>
            <a:srgbClr val="8AC3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1650" dirty="0"/>
              <a:t>Android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00" y="2897251"/>
            <a:ext cx="899159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3130" marR="5080" indent="-2171065" algn="ctr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FFFFFF"/>
                </a:solidFill>
                <a:latin typeface="Arial"/>
                <a:cs typeface="Arial"/>
              </a:rPr>
              <a:t>Adapters </a:t>
            </a:r>
            <a:r>
              <a:rPr sz="4800" b="1" dirty="0" smtClean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lang="en-US" sz="4800" b="1" dirty="0" smtClean="0">
                <a:solidFill>
                  <a:srgbClr val="FFFFFF"/>
                </a:solidFill>
                <a:latin typeface="Arial"/>
                <a:cs typeface="Arial"/>
              </a:rPr>
              <a:t> RecyclerView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1527" y="496823"/>
            <a:ext cx="2980944" cy="1249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8029" y="4934508"/>
            <a:ext cx="72478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1400" b="1" dirty="0" smtClean="0">
                <a:solidFill>
                  <a:srgbClr val="CCCCCC"/>
                </a:solidFill>
                <a:latin typeface="Arial"/>
                <a:cs typeface="Arial"/>
              </a:rPr>
              <a:t>Лилия Михайлова</a:t>
            </a:r>
            <a:r>
              <a:rPr sz="1400" b="1" spc="-10" dirty="0" smtClean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-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НПО </a:t>
            </a:r>
            <a:r>
              <a:rPr sz="1400" b="1" spc="-10" dirty="0">
                <a:solidFill>
                  <a:srgbClr val="CCCCCC"/>
                </a:solidFill>
                <a:latin typeface="Arial"/>
                <a:cs typeface="Arial"/>
              </a:rPr>
              <a:t>ВРАЦА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СОФТУЕР ОБЩЕСТВО </a:t>
            </a: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-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КУРС </a:t>
            </a: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ПО</a:t>
            </a:r>
            <a:r>
              <a:rPr sz="1400" b="1" spc="12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CCCCCC"/>
                </a:solidFill>
                <a:latin typeface="Arial"/>
                <a:cs typeface="Arial"/>
              </a:rPr>
              <a:t>АНДРОИД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3E51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821891"/>
            <a:ext cx="14211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ters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739702"/>
            <a:ext cx="9601200" cy="4032386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Адаптерът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връзката на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View-то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данните,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които то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трябва да</a:t>
            </a:r>
            <a:r>
              <a:rPr sz="1800" spc="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визуализира.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Обикновено един адаптер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съдържа:</a:t>
            </a:r>
            <a:endParaRPr sz="1800" dirty="0">
              <a:latin typeface="Arial"/>
              <a:cs typeface="Arial"/>
            </a:endParaRPr>
          </a:p>
          <a:p>
            <a:pPr marL="12700" indent="228600">
              <a:lnSpc>
                <a:spcPct val="100000"/>
              </a:lnSpc>
              <a:spcBef>
                <a:spcPts val="760"/>
              </a:spcBef>
              <a:buChar char="●"/>
              <a:tabLst>
                <a:tab pos="4699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Метод, който връща броя на данните,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които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ще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бъдат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показани</a:t>
            </a:r>
            <a:endParaRPr sz="1800" dirty="0">
              <a:latin typeface="Arial"/>
              <a:cs typeface="Arial"/>
            </a:endParaRPr>
          </a:p>
          <a:p>
            <a:pPr marL="12700" indent="228600">
              <a:lnSpc>
                <a:spcPct val="100000"/>
              </a:lnSpc>
              <a:spcBef>
                <a:spcPts val="755"/>
              </a:spcBef>
              <a:buChar char="●"/>
              <a:tabLst>
                <a:tab pos="4699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Метод, който връща една такава данна</a:t>
            </a:r>
            <a:endParaRPr sz="1800" dirty="0">
              <a:latin typeface="Arial"/>
              <a:cs typeface="Arial"/>
            </a:endParaRPr>
          </a:p>
          <a:p>
            <a:pPr marL="12700" marR="1960245" indent="228600">
              <a:lnSpc>
                <a:spcPct val="135000"/>
              </a:lnSpc>
              <a:buChar char="●"/>
              <a:tabLst>
                <a:tab pos="4699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Метод, който връща View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данните, попълнени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в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него  </a:t>
            </a:r>
            <a:endParaRPr lang="bg-BG" sz="1800" spc="-5" dirty="0" smtClean="0">
              <a:solidFill>
                <a:srgbClr val="585858"/>
              </a:solidFill>
              <a:latin typeface="Arial"/>
              <a:cs typeface="Arial"/>
            </a:endParaRPr>
          </a:p>
          <a:p>
            <a:pPr marL="12700" marR="1960245">
              <a:lnSpc>
                <a:spcPct val="135000"/>
              </a:lnSpc>
              <a:tabLst>
                <a:tab pos="469900" algn="l"/>
              </a:tabLst>
            </a:pPr>
            <a:r>
              <a:rPr lang="bg-BG" dirty="0" smtClean="0">
                <a:solidFill>
                  <a:srgbClr val="999999"/>
                </a:solidFill>
                <a:latin typeface="Arial" panose="020B0604020202020204" pitchFamily="34" charset="0"/>
              </a:rPr>
              <a:t>___________________________________________________</a:t>
            </a:r>
            <a:endParaRPr lang="bg-BG" spc="-5" dirty="0">
              <a:solidFill>
                <a:srgbClr val="585858"/>
              </a:solidFill>
              <a:latin typeface="Arial"/>
              <a:cs typeface="Arial"/>
            </a:endParaRPr>
          </a:p>
          <a:p>
            <a:pPr marL="12700" marR="1960245">
              <a:lnSpc>
                <a:spcPct val="135000"/>
              </a:lnSpc>
              <a:tabLst>
                <a:tab pos="469900" algn="l"/>
              </a:tabLst>
            </a:pPr>
            <a:r>
              <a:rPr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Има </a:t>
            </a:r>
            <a:r>
              <a:rPr sz="160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различни адаптери, които може </a:t>
            </a: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да</a:t>
            </a:r>
            <a:r>
              <a:rPr sz="16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наследите: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760"/>
              </a:spcBef>
              <a:buChar char="●"/>
              <a:tabLst>
                <a:tab pos="469900" algn="l"/>
              </a:tabLst>
            </a:pPr>
            <a:r>
              <a:rPr sz="160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ArrayAdapter </a:t>
            </a: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- когато </a:t>
            </a:r>
            <a:r>
              <a:rPr sz="160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данните </a:t>
            </a: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са в</a:t>
            </a:r>
            <a:r>
              <a:rPr sz="1600" spc="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масив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755"/>
              </a:spcBef>
              <a:buChar char="●"/>
              <a:tabLst>
                <a:tab pos="469900" algn="l"/>
              </a:tabLst>
            </a:pPr>
            <a:r>
              <a:rPr sz="160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CursorAdapter </a:t>
            </a: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- когато </a:t>
            </a:r>
            <a:r>
              <a:rPr sz="160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данните </a:t>
            </a: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са в база</a:t>
            </a:r>
            <a:r>
              <a:rPr sz="1600" spc="1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данни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755"/>
              </a:spcBef>
              <a:buChar char="●"/>
              <a:tabLst>
                <a:tab pos="469900" algn="l"/>
              </a:tabLst>
            </a:pPr>
            <a:r>
              <a:rPr sz="160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BaseAdapter </a:t>
            </a: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- </a:t>
            </a:r>
            <a:r>
              <a:rPr sz="160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за общо</a:t>
            </a: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1600" spc="-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ползване</a:t>
            </a:r>
            <a:endParaRPr lang="en-US" sz="1600" spc="-5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755"/>
              </a:spcBef>
              <a:tabLst>
                <a:tab pos="469900" algn="l"/>
              </a:tabLst>
            </a:pPr>
            <a:r>
              <a:rPr lang="bg-BG" dirty="0">
                <a:solidFill>
                  <a:srgbClr val="FF0000"/>
                </a:solidFill>
              </a:rPr>
              <a:t>В</a:t>
            </a:r>
            <a:r>
              <a:rPr lang="bg-BG" dirty="0" smtClean="0">
                <a:solidFill>
                  <a:srgbClr val="FF0000"/>
                </a:solidFill>
              </a:rPr>
              <a:t>ече </a:t>
            </a:r>
            <a:r>
              <a:rPr lang="bg-BG" dirty="0">
                <a:solidFill>
                  <a:srgbClr val="FF0000"/>
                </a:solidFill>
              </a:rPr>
              <a:t>не се използват.</a:t>
            </a:r>
            <a:endParaRPr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3E51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2060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Що </a:t>
            </a:r>
            <a:r>
              <a:rPr sz="3600" dirty="0">
                <a:solidFill>
                  <a:srgbClr val="FFFFFF"/>
                </a:solidFill>
              </a:rPr>
              <a:t>е</a:t>
            </a:r>
            <a:r>
              <a:rPr sz="3600" spc="-9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то?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" y="1183648"/>
            <a:ext cx="8068309" cy="27692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0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getCount()</a:t>
            </a:r>
            <a:endParaRPr sz="1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getItem()</a:t>
            </a:r>
            <a:endParaRPr sz="1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25"/>
              </a:spcBef>
              <a:buClr>
                <a:srgbClr val="585858"/>
              </a:buClr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getView</a:t>
            </a:r>
            <a:r>
              <a:rPr sz="1800" b="1" spc="-5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00" b="1" spc="-5" dirty="0">
                <a:solidFill>
                  <a:srgbClr val="445487"/>
                </a:solidFill>
                <a:latin typeface="Consolas"/>
                <a:cs typeface="Consolas"/>
              </a:rPr>
              <a:t>int </a:t>
            </a: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position</a:t>
            </a:r>
            <a:r>
              <a:rPr sz="1800" b="1" spc="-5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View convertView</a:t>
            </a:r>
            <a:r>
              <a:rPr sz="1800" b="1" spc="-5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ViewGroup</a:t>
            </a:r>
            <a:r>
              <a:rPr sz="1800" spc="-3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onsolas"/>
                <a:cs typeface="Consolas"/>
              </a:rPr>
              <a:t>parent</a:t>
            </a:r>
            <a:r>
              <a:rPr sz="1800" b="1" spc="-5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85858"/>
              </a:buClr>
              <a:buFont typeface="Consolas"/>
              <a:buChar char="●"/>
            </a:pPr>
            <a:endParaRPr sz="1650" dirty="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buChar char="○"/>
              <a:tabLst>
                <a:tab pos="698500" algn="l"/>
              </a:tabLst>
            </a:pP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Трябва да върне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готов View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елемент,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който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да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бъде</a:t>
            </a:r>
            <a:r>
              <a:rPr sz="1400" spc="-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показан</a:t>
            </a:r>
            <a:endParaRPr sz="1400" dirty="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590"/>
              </a:spcBef>
              <a:buChar char="○"/>
              <a:tabLst>
                <a:tab pos="698500" algn="l"/>
              </a:tabLst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position -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указва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на кое място ще бъде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показан</a:t>
            </a:r>
            <a:r>
              <a:rPr sz="1400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елемента</a:t>
            </a:r>
            <a:endParaRPr sz="1400" dirty="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585"/>
              </a:spcBef>
              <a:buChar char="○"/>
              <a:tabLst>
                <a:tab pos="698500" algn="l"/>
              </a:tabLst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convertView - старо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View,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което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вече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е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било показано, може да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се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използва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като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само</a:t>
            </a:r>
            <a:r>
              <a:rPr sz="1400" spc="-1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му</a:t>
            </a:r>
            <a:endParaRPr sz="1400" dirty="0">
              <a:latin typeface="Arial"/>
              <a:cs typeface="Arial"/>
            </a:endParaRPr>
          </a:p>
          <a:p>
            <a:pPr marL="697865">
              <a:lnSpc>
                <a:spcPct val="100000"/>
              </a:lnSpc>
              <a:spcBef>
                <a:spcPts val="590"/>
              </a:spcBef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се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сменят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данните,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вместо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да се създава чисто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ново</a:t>
            </a:r>
            <a:r>
              <a:rPr sz="1400" spc="-1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View</a:t>
            </a:r>
            <a:endParaRPr sz="1400" dirty="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590"/>
              </a:spcBef>
              <a:buChar char="○"/>
              <a:tabLst>
                <a:tab pos="698500" algn="l"/>
              </a:tabLst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parent -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родителя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към който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View-то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ще бъде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закачено, след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като този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метод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го</a:t>
            </a:r>
            <a:r>
              <a:rPr sz="1400" spc="-2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създаде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3E51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3014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Методи в</a:t>
            </a:r>
            <a:r>
              <a:rPr sz="3600" spc="-11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тях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209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821891"/>
            <a:ext cx="22555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adapter</a:t>
            </a:r>
            <a:r>
              <a:rPr sz="3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views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886696"/>
            <a:ext cx="7948295" cy="4661533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Това са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View-та,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които изискват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данните,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които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визуализират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да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им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бъдат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подадени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адаптер</a:t>
            </a:r>
            <a:endParaRPr sz="1800" dirty="0">
              <a:latin typeface="Arial"/>
              <a:cs typeface="Arial"/>
            </a:endParaRPr>
          </a:p>
          <a:p>
            <a:pPr marL="12700" marR="3396615">
              <a:lnSpc>
                <a:spcPct val="189000"/>
              </a:lnSpc>
              <a:spcBef>
                <a:spcPts val="5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ListView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показва елементите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си в списък 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GridView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показва елементите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си в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мрежа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Gallery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показна елементите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си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един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след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друг,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все едно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са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на</a:t>
            </a:r>
            <a:r>
              <a:rPr sz="1800" spc="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съседни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екрани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setAdapter()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основен метод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за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свързване на адаптера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sz="1800" spc="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585858"/>
                </a:solidFill>
                <a:latin typeface="Arial"/>
                <a:cs typeface="Arial"/>
              </a:rPr>
              <a:t>View-то</a:t>
            </a:r>
            <a:endParaRPr lang="bg-BG" sz="1800" spc="-5" dirty="0" smtClean="0">
              <a:solidFill>
                <a:srgbClr val="585858"/>
              </a:solidFill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buChar char="●"/>
              <a:tabLst>
                <a:tab pos="469900" algn="l"/>
              </a:tabLst>
            </a:pPr>
            <a:endParaRPr lang="bg-BG" spc="-5" dirty="0">
              <a:solidFill>
                <a:srgbClr val="585858"/>
              </a:solidFill>
              <a:latin typeface="Arial"/>
              <a:cs typeface="Arial"/>
            </a:endParaRPr>
          </a:p>
          <a:p>
            <a:pPr>
              <a:spcAft>
                <a:spcPts val="1600"/>
              </a:spcAft>
            </a:pPr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</a:rPr>
              <a:t>Вече не се използват и ще бъдат премахнати от Андроид след известно време.</a:t>
            </a:r>
            <a:endParaRPr lang="bg-BG" b="0" dirty="0" smtClean="0">
              <a:effectLst/>
            </a:endParaRPr>
          </a:p>
          <a:p>
            <a:r>
              <a:rPr lang="bg-BG" dirty="0" smtClean="0"/>
              <a:t/>
            </a:r>
            <a:br>
              <a:rPr lang="bg-BG" dirty="0" smtClean="0"/>
            </a:b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209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3176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Adapter</a:t>
            </a:r>
            <a:r>
              <a:rPr sz="3600" spc="-4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Views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821891"/>
            <a:ext cx="210375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recycler</a:t>
            </a:r>
            <a:r>
              <a:rPr sz="3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123" y="1303274"/>
            <a:ext cx="368935" cy="172720"/>
          </a:xfrm>
          <a:custGeom>
            <a:avLst/>
            <a:gdLst/>
            <a:ahLst/>
            <a:cxnLst/>
            <a:rect l="l" t="t" r="r" b="b"/>
            <a:pathLst>
              <a:path w="368934" h="172719">
                <a:moveTo>
                  <a:pt x="0" y="172212"/>
                </a:moveTo>
                <a:lnTo>
                  <a:pt x="368807" y="172212"/>
                </a:lnTo>
                <a:lnTo>
                  <a:pt x="368807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E3E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931" y="1303274"/>
            <a:ext cx="91440" cy="172720"/>
          </a:xfrm>
          <a:custGeom>
            <a:avLst/>
            <a:gdLst/>
            <a:ahLst/>
            <a:cxnLst/>
            <a:rect l="l" t="t" r="r" b="b"/>
            <a:pathLst>
              <a:path w="91440" h="172719">
                <a:moveTo>
                  <a:pt x="0" y="172212"/>
                </a:moveTo>
                <a:lnTo>
                  <a:pt x="91440" y="172212"/>
                </a:lnTo>
                <a:lnTo>
                  <a:pt x="91440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E3E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3123" y="1550161"/>
            <a:ext cx="3592195" cy="172720"/>
          </a:xfrm>
          <a:custGeom>
            <a:avLst/>
            <a:gdLst/>
            <a:ahLst/>
            <a:cxnLst/>
            <a:rect l="l" t="t" r="r" b="b"/>
            <a:pathLst>
              <a:path w="3592195" h="172719">
                <a:moveTo>
                  <a:pt x="0" y="172212"/>
                </a:moveTo>
                <a:lnTo>
                  <a:pt x="3592067" y="172212"/>
                </a:lnTo>
                <a:lnTo>
                  <a:pt x="3592067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E3E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95165" y="1550161"/>
            <a:ext cx="91440" cy="172720"/>
          </a:xfrm>
          <a:custGeom>
            <a:avLst/>
            <a:gdLst/>
            <a:ahLst/>
            <a:cxnLst/>
            <a:rect l="l" t="t" r="r" b="b"/>
            <a:pathLst>
              <a:path w="91439" h="172719">
                <a:moveTo>
                  <a:pt x="0" y="172212"/>
                </a:moveTo>
                <a:lnTo>
                  <a:pt x="91439" y="172212"/>
                </a:lnTo>
                <a:lnTo>
                  <a:pt x="91439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E3E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123" y="1797050"/>
            <a:ext cx="367665" cy="172720"/>
          </a:xfrm>
          <a:custGeom>
            <a:avLst/>
            <a:gdLst/>
            <a:ahLst/>
            <a:cxnLst/>
            <a:rect l="l" t="t" r="r" b="b"/>
            <a:pathLst>
              <a:path w="367665" h="172719">
                <a:moveTo>
                  <a:pt x="0" y="172212"/>
                </a:moveTo>
                <a:lnTo>
                  <a:pt x="367284" y="172212"/>
                </a:lnTo>
                <a:lnTo>
                  <a:pt x="367284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E3E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407" y="1797050"/>
            <a:ext cx="3131820" cy="172720"/>
          </a:xfrm>
          <a:custGeom>
            <a:avLst/>
            <a:gdLst/>
            <a:ahLst/>
            <a:cxnLst/>
            <a:rect l="l" t="t" r="r" b="b"/>
            <a:pathLst>
              <a:path w="3131820" h="172719">
                <a:moveTo>
                  <a:pt x="0" y="172212"/>
                </a:moveTo>
                <a:lnTo>
                  <a:pt x="3131820" y="172212"/>
                </a:lnTo>
                <a:lnTo>
                  <a:pt x="3131820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E3E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02202" y="1797050"/>
            <a:ext cx="91440" cy="172720"/>
          </a:xfrm>
          <a:custGeom>
            <a:avLst/>
            <a:gdLst/>
            <a:ahLst/>
            <a:cxnLst/>
            <a:rect l="l" t="t" r="r" b="b"/>
            <a:pathLst>
              <a:path w="91439" h="172719">
                <a:moveTo>
                  <a:pt x="0" y="172212"/>
                </a:moveTo>
                <a:lnTo>
                  <a:pt x="91439" y="172212"/>
                </a:lnTo>
                <a:lnTo>
                  <a:pt x="91439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E3E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123" y="2043938"/>
            <a:ext cx="367665" cy="172720"/>
          </a:xfrm>
          <a:custGeom>
            <a:avLst/>
            <a:gdLst/>
            <a:ahLst/>
            <a:cxnLst/>
            <a:rect l="l" t="t" r="r" b="b"/>
            <a:pathLst>
              <a:path w="367665" h="172719">
                <a:moveTo>
                  <a:pt x="0" y="172212"/>
                </a:moveTo>
                <a:lnTo>
                  <a:pt x="367284" y="172212"/>
                </a:lnTo>
                <a:lnTo>
                  <a:pt x="367284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E3E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0407" y="2043938"/>
            <a:ext cx="3225165" cy="172720"/>
          </a:xfrm>
          <a:custGeom>
            <a:avLst/>
            <a:gdLst/>
            <a:ahLst/>
            <a:cxnLst/>
            <a:rect l="l" t="t" r="r" b="b"/>
            <a:pathLst>
              <a:path w="3225165" h="172719">
                <a:moveTo>
                  <a:pt x="0" y="172212"/>
                </a:moveTo>
                <a:lnTo>
                  <a:pt x="3224784" y="172212"/>
                </a:lnTo>
                <a:lnTo>
                  <a:pt x="3224784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E3E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95165" y="2043938"/>
            <a:ext cx="91440" cy="172720"/>
          </a:xfrm>
          <a:custGeom>
            <a:avLst/>
            <a:gdLst/>
            <a:ahLst/>
            <a:cxnLst/>
            <a:rect l="l" t="t" r="r" b="b"/>
            <a:pathLst>
              <a:path w="91439" h="172719">
                <a:moveTo>
                  <a:pt x="0" y="172212"/>
                </a:moveTo>
                <a:lnTo>
                  <a:pt x="91439" y="172212"/>
                </a:lnTo>
                <a:lnTo>
                  <a:pt x="91439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E3E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3123" y="2290826"/>
            <a:ext cx="367665" cy="172720"/>
          </a:xfrm>
          <a:custGeom>
            <a:avLst/>
            <a:gdLst/>
            <a:ahLst/>
            <a:cxnLst/>
            <a:rect l="l" t="t" r="r" b="b"/>
            <a:pathLst>
              <a:path w="367665" h="172719">
                <a:moveTo>
                  <a:pt x="0" y="172212"/>
                </a:moveTo>
                <a:lnTo>
                  <a:pt x="367284" y="172212"/>
                </a:lnTo>
                <a:lnTo>
                  <a:pt x="367284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E3E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0407" y="2290826"/>
            <a:ext cx="3500754" cy="172720"/>
          </a:xfrm>
          <a:custGeom>
            <a:avLst/>
            <a:gdLst/>
            <a:ahLst/>
            <a:cxnLst/>
            <a:rect l="l" t="t" r="r" b="b"/>
            <a:pathLst>
              <a:path w="3500754" h="172719">
                <a:moveTo>
                  <a:pt x="0" y="172212"/>
                </a:moveTo>
                <a:lnTo>
                  <a:pt x="3500628" y="172212"/>
                </a:lnTo>
                <a:lnTo>
                  <a:pt x="3500628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E3E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0550" y="1197364"/>
            <a:ext cx="3889375" cy="126111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00" b="1" dirty="0">
                <a:latin typeface="Courier New"/>
                <a:cs typeface="Courier New"/>
              </a:rPr>
              <a:t>XML:</a:t>
            </a:r>
            <a:endParaRPr sz="1200" dirty="0">
              <a:latin typeface="Courier New"/>
              <a:cs typeface="Courier New"/>
            </a:endParaRPr>
          </a:p>
          <a:p>
            <a:pPr marL="379730" marR="5080" indent="-367665">
              <a:lnSpc>
                <a:spcPct val="135000"/>
              </a:lnSpc>
              <a:spcBef>
                <a:spcPts val="5"/>
              </a:spcBef>
            </a:pPr>
            <a:r>
              <a:rPr sz="1200" b="1" dirty="0">
                <a:latin typeface="Courier New"/>
                <a:cs typeface="Courier New"/>
              </a:rPr>
              <a:t>&lt;android.support.v7.widget.RecyclerView  android:id="@+id/my_recycler_view"  android:layout_width="match_parent"  android:layout_height="match_parent"/&gt;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71009" y="2290826"/>
            <a:ext cx="91440" cy="172720"/>
          </a:xfrm>
          <a:custGeom>
            <a:avLst/>
            <a:gdLst/>
            <a:ahLst/>
            <a:cxnLst/>
            <a:rect l="l" t="t" r="r" b="b"/>
            <a:pathLst>
              <a:path w="91439" h="172719">
                <a:moveTo>
                  <a:pt x="0" y="172212"/>
                </a:moveTo>
                <a:lnTo>
                  <a:pt x="91439" y="172212"/>
                </a:lnTo>
                <a:lnTo>
                  <a:pt x="91439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E3E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3123" y="2537714"/>
            <a:ext cx="91440" cy="172720"/>
          </a:xfrm>
          <a:custGeom>
            <a:avLst/>
            <a:gdLst/>
            <a:ahLst/>
            <a:cxnLst/>
            <a:rect l="l" t="t" r="r" b="b"/>
            <a:pathLst>
              <a:path w="91440" h="172719">
                <a:moveTo>
                  <a:pt x="0" y="172212"/>
                </a:moveTo>
                <a:lnTo>
                  <a:pt x="91439" y="172212"/>
                </a:lnTo>
                <a:lnTo>
                  <a:pt x="91439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E3E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123" y="2784601"/>
            <a:ext cx="91440" cy="172720"/>
          </a:xfrm>
          <a:custGeom>
            <a:avLst/>
            <a:gdLst/>
            <a:ahLst/>
            <a:cxnLst/>
            <a:rect l="l" t="t" r="r" b="b"/>
            <a:pathLst>
              <a:path w="91440" h="172719">
                <a:moveTo>
                  <a:pt x="0" y="172212"/>
                </a:moveTo>
                <a:lnTo>
                  <a:pt x="91439" y="172212"/>
                </a:lnTo>
                <a:lnTo>
                  <a:pt x="91439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E3E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3123" y="3031489"/>
            <a:ext cx="460375" cy="172720"/>
          </a:xfrm>
          <a:custGeom>
            <a:avLst/>
            <a:gdLst/>
            <a:ahLst/>
            <a:cxnLst/>
            <a:rect l="l" t="t" r="r" b="b"/>
            <a:pathLst>
              <a:path w="460375" h="172719">
                <a:moveTo>
                  <a:pt x="0" y="172212"/>
                </a:moveTo>
                <a:lnTo>
                  <a:pt x="460247" y="172212"/>
                </a:lnTo>
                <a:lnTo>
                  <a:pt x="460247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E3E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3371" y="3031489"/>
            <a:ext cx="91440" cy="172720"/>
          </a:xfrm>
          <a:custGeom>
            <a:avLst/>
            <a:gdLst/>
            <a:ahLst/>
            <a:cxnLst/>
            <a:rect l="l" t="t" r="r" b="b"/>
            <a:pathLst>
              <a:path w="91440" h="172719">
                <a:moveTo>
                  <a:pt x="0" y="172212"/>
                </a:moveTo>
                <a:lnTo>
                  <a:pt x="91440" y="172212"/>
                </a:lnTo>
                <a:lnTo>
                  <a:pt x="91440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E3E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3123" y="3278378"/>
            <a:ext cx="6170930" cy="172720"/>
          </a:xfrm>
          <a:custGeom>
            <a:avLst/>
            <a:gdLst/>
            <a:ahLst/>
            <a:cxnLst/>
            <a:rect l="l" t="t" r="r" b="b"/>
            <a:pathLst>
              <a:path w="6170930" h="172720">
                <a:moveTo>
                  <a:pt x="0" y="172212"/>
                </a:moveTo>
                <a:lnTo>
                  <a:pt x="6170675" y="172212"/>
                </a:lnTo>
                <a:lnTo>
                  <a:pt x="6170675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E3E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73773" y="3278378"/>
            <a:ext cx="91440" cy="172720"/>
          </a:xfrm>
          <a:custGeom>
            <a:avLst/>
            <a:gdLst/>
            <a:ahLst/>
            <a:cxnLst/>
            <a:rect l="l" t="t" r="r" b="b"/>
            <a:pathLst>
              <a:path w="91440" h="172720">
                <a:moveTo>
                  <a:pt x="0" y="172212"/>
                </a:moveTo>
                <a:lnTo>
                  <a:pt x="91440" y="172212"/>
                </a:lnTo>
                <a:lnTo>
                  <a:pt x="91440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E3E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3123" y="3525265"/>
            <a:ext cx="5710555" cy="172720"/>
          </a:xfrm>
          <a:custGeom>
            <a:avLst/>
            <a:gdLst/>
            <a:ahLst/>
            <a:cxnLst/>
            <a:rect l="l" t="t" r="r" b="b"/>
            <a:pathLst>
              <a:path w="5710555" h="172720">
                <a:moveTo>
                  <a:pt x="0" y="172212"/>
                </a:moveTo>
                <a:lnTo>
                  <a:pt x="5710428" y="172212"/>
                </a:lnTo>
                <a:lnTo>
                  <a:pt x="5710428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E3E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13526" y="3525265"/>
            <a:ext cx="91440" cy="172720"/>
          </a:xfrm>
          <a:custGeom>
            <a:avLst/>
            <a:gdLst/>
            <a:ahLst/>
            <a:cxnLst/>
            <a:rect l="l" t="t" r="r" b="b"/>
            <a:pathLst>
              <a:path w="91439" h="172720">
                <a:moveTo>
                  <a:pt x="0" y="172212"/>
                </a:moveTo>
                <a:lnTo>
                  <a:pt x="91439" y="172212"/>
                </a:lnTo>
                <a:lnTo>
                  <a:pt x="91439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E3E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3123" y="3772217"/>
            <a:ext cx="3316604" cy="172720"/>
          </a:xfrm>
          <a:custGeom>
            <a:avLst/>
            <a:gdLst/>
            <a:ahLst/>
            <a:cxnLst/>
            <a:rect l="l" t="t" r="r" b="b"/>
            <a:pathLst>
              <a:path w="3316604" h="172720">
                <a:moveTo>
                  <a:pt x="0" y="172212"/>
                </a:moveTo>
                <a:lnTo>
                  <a:pt x="3316224" y="172212"/>
                </a:lnTo>
                <a:lnTo>
                  <a:pt x="3316224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E3E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19321" y="3772217"/>
            <a:ext cx="91440" cy="172720"/>
          </a:xfrm>
          <a:custGeom>
            <a:avLst/>
            <a:gdLst/>
            <a:ahLst/>
            <a:cxnLst/>
            <a:rect l="l" t="t" r="r" b="b"/>
            <a:pathLst>
              <a:path w="91439" h="172720">
                <a:moveTo>
                  <a:pt x="0" y="172212"/>
                </a:moveTo>
                <a:lnTo>
                  <a:pt x="91439" y="172212"/>
                </a:lnTo>
                <a:lnTo>
                  <a:pt x="91439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E3E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3123" y="4019105"/>
            <a:ext cx="3223260" cy="172720"/>
          </a:xfrm>
          <a:custGeom>
            <a:avLst/>
            <a:gdLst/>
            <a:ahLst/>
            <a:cxnLst/>
            <a:rect l="l" t="t" r="r" b="b"/>
            <a:pathLst>
              <a:path w="3223260" h="172720">
                <a:moveTo>
                  <a:pt x="0" y="172211"/>
                </a:moveTo>
                <a:lnTo>
                  <a:pt x="3223260" y="172211"/>
                </a:lnTo>
                <a:lnTo>
                  <a:pt x="3223260" y="0"/>
                </a:lnTo>
                <a:lnTo>
                  <a:pt x="0" y="0"/>
                </a:lnTo>
                <a:lnTo>
                  <a:pt x="0" y="172211"/>
                </a:lnTo>
                <a:close/>
              </a:path>
            </a:pathLst>
          </a:custGeom>
          <a:solidFill>
            <a:srgbClr val="E3E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0550" y="2926841"/>
            <a:ext cx="6190615" cy="12604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00" b="1" spc="-5" dirty="0">
                <a:latin typeface="Courier New"/>
                <a:cs typeface="Courier New"/>
              </a:rPr>
              <a:t>Java: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200" b="1" dirty="0">
                <a:latin typeface="Courier New"/>
                <a:cs typeface="Courier New"/>
              </a:rPr>
              <a:t>mRecyclerView = (RecyclerView) findViewById(R.id.my_recycler_view);</a:t>
            </a:r>
            <a:endParaRPr sz="1200" dirty="0">
              <a:latin typeface="Courier New"/>
              <a:cs typeface="Courier New"/>
            </a:endParaRPr>
          </a:p>
          <a:p>
            <a:pPr marL="12700" marR="464184">
              <a:lnSpc>
                <a:spcPts val="1950"/>
              </a:lnSpc>
              <a:spcBef>
                <a:spcPts val="145"/>
              </a:spcBef>
            </a:pPr>
            <a:r>
              <a:rPr sz="1200" b="1" dirty="0">
                <a:latin typeface="Courier New"/>
                <a:cs typeface="Courier New"/>
              </a:rPr>
              <a:t>mRecyclerView.setLayoutManager(new LinearLayoutManager(this));  </a:t>
            </a:r>
            <a:r>
              <a:rPr sz="1200" b="1" spc="-5" dirty="0">
                <a:latin typeface="Courier New"/>
                <a:cs typeface="Courier New"/>
              </a:rPr>
              <a:t>mAdapter </a:t>
            </a:r>
            <a:r>
              <a:rPr sz="1200" b="1" dirty="0">
                <a:latin typeface="Courier New"/>
                <a:cs typeface="Courier New"/>
              </a:rPr>
              <a:t>= new MyAdapter(myDataset);  mRecyclerView.setAdapter(mAdapter);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26358" y="4019105"/>
            <a:ext cx="91440" cy="172720"/>
          </a:xfrm>
          <a:custGeom>
            <a:avLst/>
            <a:gdLst/>
            <a:ahLst/>
            <a:cxnLst/>
            <a:rect l="l" t="t" r="r" b="b"/>
            <a:pathLst>
              <a:path w="91439" h="172720">
                <a:moveTo>
                  <a:pt x="0" y="172211"/>
                </a:moveTo>
                <a:lnTo>
                  <a:pt x="91439" y="172211"/>
                </a:lnTo>
                <a:lnTo>
                  <a:pt x="91439" y="0"/>
                </a:lnTo>
                <a:lnTo>
                  <a:pt x="0" y="0"/>
                </a:lnTo>
                <a:lnTo>
                  <a:pt x="0" y="172211"/>
                </a:lnTo>
                <a:close/>
              </a:path>
            </a:pathLst>
          </a:custGeom>
          <a:solidFill>
            <a:srgbClr val="E3E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123" y="4265993"/>
            <a:ext cx="91440" cy="172720"/>
          </a:xfrm>
          <a:custGeom>
            <a:avLst/>
            <a:gdLst/>
            <a:ahLst/>
            <a:cxnLst/>
            <a:rect l="l" t="t" r="r" b="b"/>
            <a:pathLst>
              <a:path w="91440" h="172720">
                <a:moveTo>
                  <a:pt x="0" y="172212"/>
                </a:moveTo>
                <a:lnTo>
                  <a:pt x="91439" y="172212"/>
                </a:lnTo>
                <a:lnTo>
                  <a:pt x="91439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E3E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123" y="4541837"/>
            <a:ext cx="137160" cy="259079"/>
          </a:xfrm>
          <a:custGeom>
            <a:avLst/>
            <a:gdLst/>
            <a:ahLst/>
            <a:cxnLst/>
            <a:rect l="l" t="t" r="r" b="b"/>
            <a:pathLst>
              <a:path w="137159" h="259079">
                <a:moveTo>
                  <a:pt x="0" y="259079"/>
                </a:moveTo>
                <a:lnTo>
                  <a:pt x="137160" y="259079"/>
                </a:lnTo>
                <a:lnTo>
                  <a:pt x="137160" y="0"/>
                </a:lnTo>
                <a:lnTo>
                  <a:pt x="0" y="0"/>
                </a:lnTo>
                <a:lnTo>
                  <a:pt x="0" y="259079"/>
                </a:lnTo>
                <a:close/>
              </a:path>
            </a:pathLst>
          </a:custGeom>
          <a:solidFill>
            <a:srgbClr val="E3E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2526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Създаване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88620" indent="-228600">
              <a:lnSpc>
                <a:spcPct val="100000"/>
              </a:lnSpc>
              <a:spcBef>
                <a:spcPts val="860"/>
              </a:spcBef>
              <a:buClr>
                <a:srgbClr val="585858"/>
              </a:buClr>
              <a:buFont typeface="Courier New"/>
              <a:buChar char="●"/>
              <a:tabLst>
                <a:tab pos="388620" algn="l"/>
              </a:tabLst>
            </a:pPr>
            <a:r>
              <a:rPr sz="1800" spc="-10" dirty="0"/>
              <a:t>Трябва да наследява</a:t>
            </a:r>
            <a:r>
              <a:rPr sz="1800" spc="45" dirty="0"/>
              <a:t> </a:t>
            </a:r>
            <a:r>
              <a:rPr spc="-10" dirty="0"/>
              <a:t>RecyclerView.Adapter&lt;MyAdapter.MyViewHolder&gt;</a:t>
            </a:r>
            <a:endParaRPr sz="1800" dirty="0"/>
          </a:p>
          <a:p>
            <a:pPr marL="388620" indent="-228600">
              <a:lnSpc>
                <a:spcPct val="100000"/>
              </a:lnSpc>
              <a:spcBef>
                <a:spcPts val="755"/>
              </a:spcBef>
              <a:buClr>
                <a:srgbClr val="585858"/>
              </a:buClr>
              <a:buFont typeface="Courier New"/>
              <a:buChar char="●"/>
              <a:tabLst>
                <a:tab pos="388620" algn="l"/>
              </a:tabLst>
            </a:pPr>
            <a:r>
              <a:rPr sz="1800" spc="-10" dirty="0"/>
              <a:t>onCreateViewHolder</a:t>
            </a:r>
            <a:endParaRPr sz="1800" dirty="0"/>
          </a:p>
          <a:p>
            <a:pPr marL="845185" lvl="1" indent="-227965">
              <a:lnSpc>
                <a:spcPct val="100000"/>
              </a:lnSpc>
              <a:spcBef>
                <a:spcPts val="680"/>
              </a:spcBef>
              <a:buFont typeface="Courier New"/>
              <a:buChar char="○"/>
              <a:tabLst>
                <a:tab pos="845819" algn="l"/>
              </a:tabLst>
            </a:pPr>
            <a:r>
              <a:rPr sz="1400" b="1" spc="-5" dirty="0">
                <a:latin typeface="Courier New"/>
                <a:cs typeface="Courier New"/>
              </a:rPr>
              <a:t>използва се за да инфлейтне XML-a </a:t>
            </a:r>
            <a:r>
              <a:rPr sz="1400" b="1" spc="-10" dirty="0">
                <a:latin typeface="Courier New"/>
                <a:cs typeface="Courier New"/>
              </a:rPr>
              <a:t>на </a:t>
            </a:r>
            <a:r>
              <a:rPr sz="1400" b="1" spc="-5" dirty="0">
                <a:latin typeface="Courier New"/>
                <a:cs typeface="Courier New"/>
              </a:rPr>
              <a:t>единичните </a:t>
            </a:r>
            <a:r>
              <a:rPr sz="1400" b="1" spc="-10" dirty="0">
                <a:latin typeface="Courier New"/>
                <a:cs typeface="Courier New"/>
              </a:rPr>
              <a:t>елементи </a:t>
            </a:r>
            <a:r>
              <a:rPr sz="1400" b="1" dirty="0">
                <a:latin typeface="Courier New"/>
                <a:cs typeface="Courier New"/>
              </a:rPr>
              <a:t>и </a:t>
            </a:r>
            <a:r>
              <a:rPr sz="1400" b="1" spc="-5" dirty="0">
                <a:latin typeface="Courier New"/>
                <a:cs typeface="Courier New"/>
              </a:rPr>
              <a:t>да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създаде</a:t>
            </a:r>
            <a:endParaRPr sz="1400" dirty="0">
              <a:latin typeface="Courier New"/>
              <a:cs typeface="Courier New"/>
            </a:endParaRPr>
          </a:p>
          <a:p>
            <a:pPr marL="845185">
              <a:lnSpc>
                <a:spcPct val="100000"/>
              </a:lnSpc>
              <a:spcBef>
                <a:spcPts val="585"/>
              </a:spcBef>
            </a:pPr>
            <a:r>
              <a:rPr spc="-5" dirty="0"/>
              <a:t>ViewHolder</a:t>
            </a:r>
            <a:r>
              <a:rPr spc="-25" dirty="0"/>
              <a:t> </a:t>
            </a:r>
            <a:r>
              <a:rPr spc="-5" dirty="0"/>
              <a:t>обекта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9150" y="259461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Courier New"/>
                <a:cs typeface="Courier New"/>
              </a:rPr>
              <a:t>●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0323" y="2648966"/>
            <a:ext cx="2321560" cy="259079"/>
          </a:xfrm>
          <a:prstGeom prst="rect">
            <a:avLst/>
          </a:prstGeom>
          <a:solidFill>
            <a:srgbClr val="E3E3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30"/>
              </a:lnSpc>
            </a:pPr>
            <a:r>
              <a:rPr sz="1800" b="1" spc="-10" dirty="0">
                <a:latin typeface="Courier New"/>
                <a:cs typeface="Courier New"/>
              </a:rPr>
              <a:t>onBindViewHolder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6350" y="2880207"/>
            <a:ext cx="7171055" cy="60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7965">
              <a:lnSpc>
                <a:spcPct val="135000"/>
              </a:lnSpc>
              <a:spcBef>
                <a:spcPts val="100"/>
              </a:spcBef>
              <a:buFont typeface="Courier New"/>
              <a:buChar char="○"/>
              <a:tabLst>
                <a:tab pos="241300" algn="l"/>
              </a:tabLst>
            </a:pPr>
            <a:r>
              <a:rPr sz="1400" b="1" spc="-5" dirty="0">
                <a:latin typeface="Courier New"/>
                <a:cs typeface="Courier New"/>
              </a:rPr>
              <a:t>използва се за да зададе стойности на елементите, </a:t>
            </a:r>
            <a:r>
              <a:rPr sz="1400" b="1" spc="-10" dirty="0">
                <a:latin typeface="Courier New"/>
                <a:cs typeface="Courier New"/>
              </a:rPr>
              <a:t>чрез </a:t>
            </a:r>
            <a:r>
              <a:rPr sz="1400" b="1" spc="-5" dirty="0">
                <a:latin typeface="Courier New"/>
                <a:cs typeface="Courier New"/>
              </a:rPr>
              <a:t>промяна на  дадения му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ViewHolder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5069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Разликите в</a:t>
            </a:r>
            <a:r>
              <a:rPr sz="3600" spc="-10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Адаптера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9150" y="259461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5069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solidFill>
                  <a:srgbClr val="FFFFFF"/>
                </a:solidFill>
              </a:rPr>
              <a:t>Support Library</a:t>
            </a:r>
            <a:endParaRPr sz="36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28600" y="3741208"/>
            <a:ext cx="65" cy="24617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5744" y="1200150"/>
            <a:ext cx="8672512" cy="236983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1600" b="0" dirty="0">
                <a:solidFill>
                  <a:srgbClr val="37474F"/>
                </a:solidFill>
                <a:latin typeface="Roboto Mono"/>
              </a:rPr>
              <a:t>T</a:t>
            </a:r>
            <a:r>
              <a:rPr lang="en-US" altLang="bg-BG" sz="1600" b="0" dirty="0" smtClean="0">
                <a:solidFill>
                  <a:srgbClr val="37474F"/>
                </a:solidFill>
                <a:latin typeface="Roboto Mono"/>
              </a:rPr>
              <a:t>o </a:t>
            </a:r>
            <a:r>
              <a:rPr lang="en-US" altLang="bg-BG" sz="1600" b="0" dirty="0">
                <a:solidFill>
                  <a:srgbClr val="37474F"/>
                </a:solidFill>
                <a:latin typeface="Roboto Mono"/>
              </a:rPr>
              <a:t>access the RecyclerView widget, you need to add the v7 Support Libraries to your project as follows: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1600" b="0" dirty="0">
              <a:solidFill>
                <a:srgbClr val="37474F"/>
              </a:solidFill>
              <a:latin typeface="Roboto Mono"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1600" b="0" dirty="0" smtClean="0">
                <a:solidFill>
                  <a:srgbClr val="37474F"/>
                </a:solidFill>
                <a:latin typeface="Roboto Mono"/>
              </a:rPr>
              <a:t>1. Open </a:t>
            </a:r>
            <a:r>
              <a:rPr lang="en-US" altLang="bg-BG" sz="1600" b="0" dirty="0">
                <a:solidFill>
                  <a:srgbClr val="37474F"/>
                </a:solidFill>
                <a:latin typeface="Roboto Mono"/>
              </a:rPr>
              <a:t>the build.gradle file for your app module.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1600" b="0" dirty="0" smtClean="0">
                <a:solidFill>
                  <a:srgbClr val="37474F"/>
                </a:solidFill>
                <a:latin typeface="Roboto Mono"/>
              </a:rPr>
              <a:t>2. Add </a:t>
            </a:r>
            <a:r>
              <a:rPr lang="en-US" altLang="bg-BG" sz="1600" b="0" dirty="0">
                <a:solidFill>
                  <a:srgbClr val="37474F"/>
                </a:solidFill>
                <a:latin typeface="Roboto Mono"/>
              </a:rPr>
              <a:t>the support library to the dependencies section.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endParaRPr kumimoji="0" lang="bg-BG" altLang="bg-BG" sz="1600" b="0" i="0" u="none" strike="noStrike" cap="none" normalizeH="0" baseline="0" dirty="0" smtClean="0">
              <a:ln>
                <a:noFill/>
              </a:ln>
              <a:solidFill>
                <a:srgbClr val="37474F"/>
              </a:solidFill>
              <a:effectLst/>
              <a:latin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dependencies {</a:t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implementation 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'com.android.support:recyclerview-v7:</a:t>
            </a:r>
            <a:r>
              <a:rPr kumimoji="0" lang="en-US" altLang="bg-BG" sz="16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28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.</a:t>
            </a:r>
            <a:r>
              <a:rPr kumimoji="0" lang="en-US" altLang="bg-BG" sz="16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0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.</a:t>
            </a:r>
            <a:r>
              <a:rPr kumimoji="0" lang="en-US" altLang="bg-BG" sz="16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0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Roboto Mono"/>
              </a:rPr>
              <a:t>'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/>
            </a:r>
            <a:b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}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bg-BG" altLang="bg-BG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60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9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821891"/>
            <a:ext cx="189357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r>
              <a:rPr sz="3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holder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" y="1238834"/>
            <a:ext cx="3007995" cy="341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Device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buckets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Видове XML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ресурси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Spinner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85858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Adapters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ListView, GridView,</a:t>
            </a:r>
            <a:r>
              <a:rPr sz="1800" spc="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Gallery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85858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ViewHolder</a:t>
            </a:r>
            <a:r>
              <a:rPr sz="1800" spc="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Pattern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RecyclerView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8AC3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2981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Съдържание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" y="1183648"/>
            <a:ext cx="8096884" cy="2808461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0"/>
              </a:spcBef>
              <a:buChar char="●"/>
              <a:tabLst>
                <a:tab pos="241300" algn="l"/>
              </a:tabLst>
            </a:pP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За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да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се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избегне търсенето на отделните елементи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(findViewById),</a:t>
            </a:r>
            <a:r>
              <a:rPr sz="1600" spc="1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всеки</a:t>
            </a:r>
            <a:endParaRPr sz="1600" dirty="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755"/>
              </a:spcBef>
            </a:pP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път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когато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се извиква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getView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се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използва следния</a:t>
            </a:r>
            <a:r>
              <a:rPr sz="16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шаблон</a:t>
            </a:r>
            <a:endParaRPr sz="1600" dirty="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680"/>
              </a:spcBef>
              <a:buChar char="○"/>
              <a:tabLst>
                <a:tab pos="698500" algn="l"/>
              </a:tabLst>
            </a:pP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Клас, който като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полета има View-тата,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които се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сетват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на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лейаута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на</a:t>
            </a:r>
            <a:r>
              <a:rPr sz="1600" spc="-2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адаптера</a:t>
            </a:r>
            <a:endParaRPr sz="1600" dirty="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585"/>
              </a:spcBef>
              <a:buChar char="○"/>
              <a:tabLst>
                <a:tab pos="698500" algn="l"/>
              </a:tabLst>
            </a:pP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При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първото инфлейтване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на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лейаута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създаваме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обект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от този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клас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и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сетваме</a:t>
            </a:r>
            <a:r>
              <a:rPr sz="1600" spc="-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полетата</a:t>
            </a:r>
            <a:endParaRPr sz="1600" dirty="0">
              <a:latin typeface="Arial"/>
              <a:cs typeface="Arial"/>
            </a:endParaRPr>
          </a:p>
          <a:p>
            <a:pPr marL="697865">
              <a:lnSpc>
                <a:spcPct val="100000"/>
              </a:lnSpc>
              <a:spcBef>
                <a:spcPts val="590"/>
              </a:spcBef>
            </a:pP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му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с вю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обектите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и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слагаме ViewHolder обекта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като таг към</a:t>
            </a:r>
            <a:r>
              <a:rPr sz="1600" spc="-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лейаута</a:t>
            </a:r>
            <a:endParaRPr sz="1600" dirty="0">
              <a:latin typeface="Arial"/>
              <a:cs typeface="Arial"/>
            </a:endParaRPr>
          </a:p>
          <a:p>
            <a:pPr marL="697865" marR="52069" lvl="1" indent="-227965">
              <a:lnSpc>
                <a:spcPct val="135000"/>
              </a:lnSpc>
              <a:buChar char="○"/>
              <a:tabLst>
                <a:tab pos="698500" algn="l"/>
              </a:tabLst>
            </a:pPr>
            <a:r>
              <a:rPr lang="bg-BG" sz="1600" dirty="0" smtClean="0">
                <a:solidFill>
                  <a:srgbClr val="585858"/>
                </a:solidFill>
                <a:latin typeface="Arial"/>
                <a:cs typeface="Arial"/>
              </a:rPr>
              <a:t>При следващите пъти, директно ни се подава този </a:t>
            </a:r>
            <a:r>
              <a:rPr lang="en-US" sz="1600" dirty="0" smtClean="0">
                <a:solidFill>
                  <a:srgbClr val="585858"/>
                </a:solidFill>
                <a:latin typeface="Arial"/>
                <a:cs typeface="Arial"/>
              </a:rPr>
              <a:t>ViewHolder </a:t>
            </a:r>
            <a:r>
              <a:rPr lang="bg-BG" sz="1600" dirty="0" smtClean="0">
                <a:solidFill>
                  <a:srgbClr val="585858"/>
                </a:solidFill>
                <a:latin typeface="Arial"/>
                <a:cs typeface="Arial"/>
              </a:rPr>
              <a:t>с вече създадена връзка към </a:t>
            </a:r>
            <a:r>
              <a:rPr lang="en-US" sz="1600" dirty="0" smtClean="0">
                <a:solidFill>
                  <a:srgbClr val="585858"/>
                </a:solidFill>
                <a:latin typeface="Arial"/>
                <a:cs typeface="Arial"/>
              </a:rPr>
              <a:t>View-</a:t>
            </a:r>
            <a:r>
              <a:rPr lang="bg-BG" sz="1600" dirty="0" smtClean="0">
                <a:solidFill>
                  <a:srgbClr val="585858"/>
                </a:solidFill>
                <a:latin typeface="Arial"/>
                <a:cs typeface="Arial"/>
              </a:rPr>
              <a:t>тата в него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009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160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Pattern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200" y="1581150"/>
            <a:ext cx="8096884" cy="1956946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spcBef>
                <a:spcPts val="860"/>
              </a:spcBef>
              <a:tabLst>
                <a:tab pos="241300" algn="l"/>
              </a:tabLst>
            </a:pPr>
            <a:r>
              <a:rPr lang="en-US" u="sng" dirty="0" smtClean="0">
                <a:solidFill>
                  <a:srgbClr val="585858"/>
                </a:solidFill>
                <a:latin typeface="Arial"/>
                <a:cs typeface="Arial"/>
              </a:rPr>
              <a:t>GitHub:</a:t>
            </a:r>
            <a:endParaRPr lang="bg-BG" u="sng" dirty="0" smtClean="0">
              <a:hlinkClick r:id="rId2"/>
            </a:endParaRPr>
          </a:p>
          <a:p>
            <a:pPr marL="12700">
              <a:spcBef>
                <a:spcPts val="860"/>
              </a:spcBef>
              <a:tabLst>
                <a:tab pos="241300" algn="l"/>
              </a:tabLst>
            </a:pPr>
            <a:r>
              <a:rPr lang="bg-BG" u="sng" dirty="0" smtClean="0">
                <a:hlinkClick r:id="rId2"/>
              </a:rPr>
              <a:t>https</a:t>
            </a:r>
            <a:r>
              <a:rPr lang="bg-BG" u="sng" dirty="0">
                <a:hlinkClick r:id="rId2"/>
              </a:rPr>
              <a:t>://</a:t>
            </a:r>
            <a:r>
              <a:rPr lang="bg-BG" u="sng" dirty="0" smtClean="0">
                <a:hlinkClick r:id="rId2"/>
              </a:rPr>
              <a:t>github.com/LillyMihaylova/RecyclerViewDemo</a:t>
            </a:r>
            <a:endParaRPr lang="en-US" u="sng" dirty="0"/>
          </a:p>
          <a:p>
            <a:pPr marL="12700">
              <a:spcBef>
                <a:spcPts val="860"/>
              </a:spcBef>
              <a:tabLst>
                <a:tab pos="241300" algn="l"/>
              </a:tabLst>
            </a:pPr>
            <a:endParaRPr lang="en-US" u="sng" dirty="0" smtClean="0"/>
          </a:p>
          <a:p>
            <a:pPr marL="12700">
              <a:spcBef>
                <a:spcPts val="860"/>
              </a:spcBef>
              <a:tabLst>
                <a:tab pos="241300" algn="l"/>
              </a:tabLst>
            </a:pPr>
            <a:r>
              <a:rPr lang="bg-BG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Видео</a:t>
            </a:r>
            <a:r>
              <a:rPr lang="bg-BG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12700">
              <a:spcBef>
                <a:spcPts val="860"/>
              </a:spcBef>
              <a:tabLst>
                <a:tab pos="241300" algn="l"/>
              </a:tabLst>
            </a:pPr>
            <a:r>
              <a:rPr lang="bg-BG" u="sng" dirty="0" smtClean="0">
                <a:hlinkClick r:id="rId3"/>
              </a:rPr>
              <a:t>https://www.youtube.com/watch?v=m_D5525-wpM&amp;feature=youtu.be</a:t>
            </a:r>
            <a:endParaRPr lang="bg-BG" dirty="0" smtClean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009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72364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3600" dirty="0" smtClean="0">
                <a:solidFill>
                  <a:schemeClr val="bg1"/>
                </a:solidFill>
              </a:rPr>
              <a:t>Ресурси</a:t>
            </a:r>
            <a:endParaRPr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04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44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821891"/>
            <a:ext cx="161480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домашно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F44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1092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9gag</a:t>
            </a:r>
            <a:endParaRPr sz="3600"/>
          </a:p>
        </p:txBody>
      </p:sp>
      <p:sp>
        <p:nvSpPr>
          <p:cNvPr id="5" name="Rectangle 4"/>
          <p:cNvSpPr/>
          <p:nvPr/>
        </p:nvSpPr>
        <p:spPr>
          <a:xfrm>
            <a:off x="152400" y="765175"/>
            <a:ext cx="8839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Създайте приложението 9</a:t>
            </a:r>
            <a:r>
              <a:rPr lang="en-US" dirty="0"/>
              <a:t>gag.</a:t>
            </a:r>
          </a:p>
          <a:p>
            <a:r>
              <a:rPr lang="bg-BG" dirty="0"/>
              <a:t>Трябва да има вертикален списък с елементи. Всеки елемент има:</a:t>
            </a:r>
          </a:p>
          <a:p>
            <a:r>
              <a:rPr lang="bg-BG" dirty="0"/>
              <a:t> </a:t>
            </a:r>
            <a:r>
              <a:rPr lang="en-US" dirty="0" smtClean="0"/>
              <a:t>    -  </a:t>
            </a:r>
            <a:r>
              <a:rPr lang="bg-BG" dirty="0" smtClean="0"/>
              <a:t>заглавие</a:t>
            </a:r>
            <a:endParaRPr lang="bg-BG" dirty="0"/>
          </a:p>
          <a:p>
            <a:r>
              <a:rPr lang="bg-BG" dirty="0"/>
              <a:t> </a:t>
            </a:r>
            <a:r>
              <a:rPr lang="en-US" dirty="0" smtClean="0"/>
              <a:t>    -  </a:t>
            </a:r>
            <a:r>
              <a:rPr lang="bg-BG" dirty="0" smtClean="0"/>
              <a:t>изображение</a:t>
            </a:r>
            <a:endParaRPr lang="bg-BG" dirty="0"/>
          </a:p>
          <a:p>
            <a:r>
              <a:rPr lang="bg-BG" dirty="0"/>
              <a:t> </a:t>
            </a:r>
            <a:r>
              <a:rPr lang="en-US" dirty="0" smtClean="0"/>
              <a:t>    -  </a:t>
            </a:r>
            <a:r>
              <a:rPr lang="bg-BG" dirty="0" smtClean="0"/>
              <a:t>брой точки и брой </a:t>
            </a:r>
            <a:r>
              <a:rPr lang="bg-BG" dirty="0"/>
              <a:t>коментари</a:t>
            </a:r>
          </a:p>
          <a:p>
            <a:r>
              <a:rPr lang="bg-BG" dirty="0"/>
              <a:t> </a:t>
            </a:r>
            <a:r>
              <a:rPr lang="en-US" dirty="0" smtClean="0"/>
              <a:t>    -  </a:t>
            </a:r>
            <a:r>
              <a:rPr lang="bg-BG" dirty="0" smtClean="0"/>
              <a:t>бутони за гласуване </a:t>
            </a:r>
            <a:r>
              <a:rPr lang="bg-BG" dirty="0"/>
              <a:t>нагоре и надолу</a:t>
            </a:r>
          </a:p>
          <a:p>
            <a:r>
              <a:rPr lang="bg-BG" dirty="0"/>
              <a:t> </a:t>
            </a:r>
            <a:r>
              <a:rPr lang="en-US" dirty="0" smtClean="0"/>
              <a:t>    -  </a:t>
            </a:r>
            <a:r>
              <a:rPr lang="bg-BG" dirty="0" smtClean="0"/>
              <a:t>бутон за коментар</a:t>
            </a:r>
            <a:endParaRPr lang="bg-BG" dirty="0"/>
          </a:p>
          <a:p>
            <a:r>
              <a:rPr lang="bg-BG" dirty="0"/>
              <a:t> </a:t>
            </a:r>
            <a:r>
              <a:rPr lang="en-US" dirty="0" smtClean="0"/>
              <a:t>    -  </a:t>
            </a:r>
            <a:r>
              <a:rPr lang="bg-BG" dirty="0" smtClean="0"/>
              <a:t>бутон </a:t>
            </a:r>
            <a:r>
              <a:rPr lang="en-US" dirty="0" smtClean="0"/>
              <a:t>share</a:t>
            </a:r>
            <a:endParaRPr lang="bg-BG" dirty="0"/>
          </a:p>
          <a:p>
            <a:r>
              <a:rPr lang="bg-BG" dirty="0"/>
              <a:t>Натискането на бутона нагоре ще деактивира бутона. Натискането надолу ще дезактивира натискането и ще натисне бутона надолу. И двата бутона не могат да бъдат натиснати едновременно.</a:t>
            </a:r>
          </a:p>
          <a:p>
            <a:r>
              <a:rPr lang="bg-BG" dirty="0"/>
              <a:t>Натискането на бутона за коментар ще отведе потребителя към друг екран.</a:t>
            </a:r>
          </a:p>
          <a:p>
            <a:r>
              <a:rPr lang="bg-BG" dirty="0"/>
              <a:t>Натискането на </a:t>
            </a:r>
            <a:r>
              <a:rPr lang="en-US" dirty="0" smtClean="0"/>
              <a:t>share </a:t>
            </a:r>
            <a:r>
              <a:rPr lang="bg-BG" dirty="0" smtClean="0"/>
              <a:t>би </a:t>
            </a:r>
            <a:r>
              <a:rPr lang="bg-BG" dirty="0"/>
              <a:t>споделило заглавието и изображението с </a:t>
            </a:r>
            <a:r>
              <a:rPr lang="en-US" dirty="0"/>
              <a:t>Facebook, Twitter </a:t>
            </a:r>
            <a:r>
              <a:rPr lang="bg-BG" dirty="0"/>
              <a:t>или други инсталирани приложения.</a:t>
            </a:r>
          </a:p>
          <a:p>
            <a:r>
              <a:rPr lang="bg-BG" dirty="0"/>
              <a:t>Попълнете поне 10 различни елемента в списъка.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732" y="329006"/>
            <a:ext cx="2251710" cy="1734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Не </a:t>
            </a:r>
            <a:r>
              <a:rPr sz="1400" dirty="0">
                <a:latin typeface="Arial"/>
                <a:cs typeface="Arial"/>
              </a:rPr>
              <a:t>е </a:t>
            </a:r>
            <a:r>
              <a:rPr sz="1400" spc="-5" dirty="0">
                <a:latin typeface="Arial"/>
                <a:cs typeface="Arial"/>
              </a:rPr>
              <a:t>необходимо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иконките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да </a:t>
            </a:r>
            <a:r>
              <a:rPr sz="1400" dirty="0">
                <a:latin typeface="Arial"/>
                <a:cs typeface="Arial"/>
              </a:rPr>
              <a:t>са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същите.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470534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Може </a:t>
            </a:r>
            <a:r>
              <a:rPr sz="1400" spc="-5" dirty="0">
                <a:latin typeface="Arial"/>
                <a:cs typeface="Arial"/>
              </a:rPr>
              <a:t>да </a:t>
            </a:r>
            <a:r>
              <a:rPr sz="1400" dirty="0">
                <a:latin typeface="Arial"/>
                <a:cs typeface="Arial"/>
              </a:rPr>
              <a:t>си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харесате  </a:t>
            </a:r>
            <a:r>
              <a:rPr sz="1400" dirty="0">
                <a:latin typeface="Arial"/>
                <a:cs typeface="Arial"/>
              </a:rPr>
              <a:t>някои </a:t>
            </a:r>
            <a:r>
              <a:rPr sz="1400" spc="-5" dirty="0">
                <a:latin typeface="Arial"/>
                <a:cs typeface="Arial"/>
              </a:rPr>
              <a:t>от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тук: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400" u="heavy" spc="-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2"/>
              </a:rPr>
              <a:t>https://www.google.com/des </a:t>
            </a:r>
            <a:r>
              <a:rPr sz="1400" spc="-5" dirty="0">
                <a:solidFill>
                  <a:srgbClr val="0096A7"/>
                </a:solidFill>
                <a:latin typeface="Arial"/>
                <a:cs typeface="Arial"/>
                <a:hlinkClick r:id="rId2"/>
              </a:rPr>
              <a:t> </a:t>
            </a:r>
            <a:r>
              <a:rPr sz="1400" u="heavy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2"/>
              </a:rPr>
              <a:t>ign/icons/index.html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821891"/>
            <a:ext cx="141224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въпроси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5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821891"/>
            <a:ext cx="501965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3000" dirty="0">
                <a:solidFill>
                  <a:srgbClr val="FFFFFF"/>
                </a:solidFill>
                <a:latin typeface="Calibri"/>
                <a:cs typeface="Calibri"/>
              </a:rPr>
              <a:t>д</a:t>
            </a:r>
            <a:r>
              <a:rPr lang="bg-BG" sz="3000" dirty="0" smtClean="0">
                <a:solidFill>
                  <a:srgbClr val="FFFFFF"/>
                </a:solidFill>
                <a:latin typeface="Calibri"/>
                <a:cs typeface="Calibri"/>
              </a:rPr>
              <a:t>опълнителни </a:t>
            </a:r>
            <a:r>
              <a:rPr sz="3000" dirty="0" smtClean="0">
                <a:solidFill>
                  <a:srgbClr val="FFFFFF"/>
                </a:solidFill>
                <a:latin typeface="Calibri"/>
                <a:cs typeface="Calibri"/>
              </a:rPr>
              <a:t>ресурси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1238834"/>
            <a:ext cx="6762115" cy="133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2"/>
              </a:rPr>
              <a:t>http://developer.android.com/guide/practices/screens_support.html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u="heavy" spc="-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3"/>
              </a:rPr>
              <a:t>http://developer.android.com/guide/topics/ui/controls/spinner.html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u="heavy" spc="-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4"/>
              </a:rPr>
              <a:t>http://developer.android.com/training/material/lists-cards.html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FF5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2981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Съдържание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E91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821891"/>
            <a:ext cx="12547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buckets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" y="1197438"/>
            <a:ext cx="7005955" cy="29781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Определят един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ресурс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/картинка,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стил,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лейаут,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текст/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за</a:t>
            </a:r>
            <a:r>
              <a:rPr sz="1800" spc="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какво</a:t>
            </a:r>
            <a:endParaRPr sz="18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устройство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да се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използват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●"/>
              <a:tabLst>
                <a:tab pos="24130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Има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различни видове buckets. Разделението може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да бъде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по: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spcBef>
                <a:spcPts val="5"/>
              </a:spcBef>
              <a:buChar char="○"/>
              <a:tabLst>
                <a:tab pos="698500" algn="l"/>
              </a:tabLst>
            </a:pP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Големина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на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екрана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585858"/>
              </a:buClr>
              <a:buFont typeface="Arial"/>
              <a:buChar char="○"/>
            </a:pPr>
            <a:endParaRPr sz="160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spcBef>
                <a:spcPts val="5"/>
              </a:spcBef>
              <a:buChar char="○"/>
              <a:tabLst>
                <a:tab pos="698500" algn="l"/>
              </a:tabLst>
            </a:pP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Наситеност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на</a:t>
            </a:r>
            <a:r>
              <a:rPr sz="14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екрана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Arial"/>
              <a:buChar char="○"/>
            </a:pPr>
            <a:endParaRPr sz="160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buChar char="○"/>
              <a:tabLst>
                <a:tab pos="698500" algn="l"/>
              </a:tabLst>
            </a:pP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Ориентация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на</a:t>
            </a:r>
            <a:r>
              <a:rPr sz="1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екрана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Arial"/>
              <a:buChar char="○"/>
            </a:pPr>
            <a:endParaRPr sz="160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buChar char="○"/>
              <a:tabLst>
                <a:tab pos="698500" algn="l"/>
              </a:tabLst>
            </a:pP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Локализация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на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телефона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4607851"/>
            <a:ext cx="20059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●"/>
              <a:tabLst>
                <a:tab pos="24130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Това</a:t>
            </a:r>
            <a:r>
              <a:rPr sz="180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позволява: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E91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34055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Device</a:t>
            </a:r>
            <a:r>
              <a:rPr sz="3600" spc="-4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Buckets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3828288" y="2385060"/>
            <a:ext cx="5076444" cy="1562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1055" y="1194928"/>
            <a:ext cx="4354830" cy="117856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400" spc="5" dirty="0">
                <a:solidFill>
                  <a:srgbClr val="006600"/>
                </a:solidFill>
                <a:latin typeface="Consolas"/>
                <a:cs typeface="Consolas"/>
              </a:rPr>
              <a:t>// </a:t>
            </a:r>
            <a:r>
              <a:rPr sz="1400" dirty="0">
                <a:solidFill>
                  <a:srgbClr val="006600"/>
                </a:solidFill>
                <a:latin typeface="Consolas"/>
                <a:cs typeface="Consolas"/>
              </a:rPr>
              <a:t>layout for normal screen size</a:t>
            </a:r>
            <a:r>
              <a:rPr sz="1400" spc="5" dirty="0">
                <a:solidFill>
                  <a:srgbClr val="0066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600"/>
                </a:solidFill>
                <a:latin typeface="Consolas"/>
                <a:cs typeface="Consolas"/>
              </a:rPr>
              <a:t>("default")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400" dirty="0">
                <a:solidFill>
                  <a:srgbClr val="006600"/>
                </a:solidFill>
                <a:latin typeface="Consolas"/>
                <a:cs typeface="Consolas"/>
              </a:rPr>
              <a:t>// </a:t>
            </a:r>
            <a:r>
              <a:rPr sz="1400" spc="5" dirty="0">
                <a:solidFill>
                  <a:srgbClr val="006600"/>
                </a:solidFill>
                <a:latin typeface="Consolas"/>
                <a:cs typeface="Consolas"/>
              </a:rPr>
              <a:t>layout </a:t>
            </a:r>
            <a:r>
              <a:rPr sz="1400" dirty="0">
                <a:solidFill>
                  <a:srgbClr val="006600"/>
                </a:solidFill>
                <a:latin typeface="Consolas"/>
                <a:cs typeface="Consolas"/>
              </a:rPr>
              <a:t>for large screen</a:t>
            </a:r>
            <a:r>
              <a:rPr sz="1400" spc="10" dirty="0">
                <a:solidFill>
                  <a:srgbClr val="0066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600"/>
                </a:solidFill>
                <a:latin typeface="Consolas"/>
                <a:cs typeface="Consolas"/>
              </a:rPr>
              <a:t>size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400" dirty="0">
                <a:solidFill>
                  <a:srgbClr val="006600"/>
                </a:solidFill>
                <a:latin typeface="Consolas"/>
                <a:cs typeface="Consolas"/>
              </a:rPr>
              <a:t>// </a:t>
            </a:r>
            <a:r>
              <a:rPr sz="1400" spc="5" dirty="0">
                <a:solidFill>
                  <a:srgbClr val="006600"/>
                </a:solidFill>
                <a:latin typeface="Consolas"/>
                <a:cs typeface="Consolas"/>
              </a:rPr>
              <a:t>layout </a:t>
            </a:r>
            <a:r>
              <a:rPr sz="1400" dirty="0">
                <a:solidFill>
                  <a:srgbClr val="006600"/>
                </a:solidFill>
                <a:latin typeface="Consolas"/>
                <a:cs typeface="Consolas"/>
              </a:rPr>
              <a:t>for extra-large screen</a:t>
            </a:r>
            <a:r>
              <a:rPr sz="1400" spc="15" dirty="0">
                <a:solidFill>
                  <a:srgbClr val="0066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600"/>
                </a:solidFill>
                <a:latin typeface="Consolas"/>
                <a:cs typeface="Consolas"/>
              </a:rPr>
              <a:t>size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400" dirty="0">
                <a:solidFill>
                  <a:srgbClr val="006600"/>
                </a:solidFill>
                <a:latin typeface="Consolas"/>
                <a:cs typeface="Consolas"/>
              </a:rPr>
              <a:t>// </a:t>
            </a:r>
            <a:r>
              <a:rPr sz="1400" spc="5" dirty="0">
                <a:solidFill>
                  <a:srgbClr val="006600"/>
                </a:solidFill>
                <a:latin typeface="Consolas"/>
                <a:cs typeface="Consolas"/>
              </a:rPr>
              <a:t>layout </a:t>
            </a:r>
            <a:r>
              <a:rPr sz="1400" dirty="0">
                <a:solidFill>
                  <a:srgbClr val="006600"/>
                </a:solidFill>
                <a:latin typeface="Consolas"/>
                <a:cs typeface="Consolas"/>
              </a:rPr>
              <a:t>for extra-large in</a:t>
            </a:r>
            <a:r>
              <a:rPr sz="1400" spc="25" dirty="0">
                <a:solidFill>
                  <a:srgbClr val="0066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600"/>
                </a:solidFill>
                <a:latin typeface="Consolas"/>
                <a:cs typeface="Consolas"/>
              </a:rPr>
              <a:t>landscape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5934">
              <a:lnSpc>
                <a:spcPct val="135100"/>
              </a:lnSpc>
              <a:spcBef>
                <a:spcPts val="100"/>
              </a:spcBef>
            </a:pPr>
            <a:r>
              <a:rPr dirty="0"/>
              <a:t>res</a:t>
            </a:r>
            <a:r>
              <a:rPr dirty="0">
                <a:solidFill>
                  <a:srgbClr val="666600"/>
                </a:solidFill>
              </a:rPr>
              <a:t>/</a:t>
            </a:r>
            <a:r>
              <a:rPr dirty="0"/>
              <a:t>layout</a:t>
            </a:r>
            <a:r>
              <a:rPr dirty="0">
                <a:solidFill>
                  <a:srgbClr val="666600"/>
                </a:solidFill>
              </a:rPr>
              <a:t>/</a:t>
            </a:r>
            <a:r>
              <a:rPr dirty="0"/>
              <a:t>my_layout</a:t>
            </a:r>
            <a:r>
              <a:rPr dirty="0">
                <a:solidFill>
                  <a:srgbClr val="666600"/>
                </a:solidFill>
              </a:rPr>
              <a:t>.</a:t>
            </a:r>
            <a:r>
              <a:rPr dirty="0"/>
              <a:t>xml  res</a:t>
            </a:r>
            <a:r>
              <a:rPr dirty="0">
                <a:solidFill>
                  <a:srgbClr val="666600"/>
                </a:solidFill>
              </a:rPr>
              <a:t>/</a:t>
            </a:r>
            <a:r>
              <a:rPr dirty="0"/>
              <a:t>layout</a:t>
            </a:r>
            <a:r>
              <a:rPr dirty="0">
                <a:solidFill>
                  <a:srgbClr val="666600"/>
                </a:solidFill>
              </a:rPr>
              <a:t>-</a:t>
            </a:r>
            <a:r>
              <a:rPr dirty="0"/>
              <a:t>large</a:t>
            </a:r>
            <a:r>
              <a:rPr dirty="0">
                <a:solidFill>
                  <a:srgbClr val="666600"/>
                </a:solidFill>
              </a:rPr>
              <a:t>/</a:t>
            </a:r>
            <a:r>
              <a:rPr dirty="0"/>
              <a:t>my_layout</a:t>
            </a:r>
            <a:r>
              <a:rPr dirty="0">
                <a:solidFill>
                  <a:srgbClr val="666600"/>
                </a:solidFill>
              </a:rPr>
              <a:t>.</a:t>
            </a:r>
            <a:r>
              <a:rPr dirty="0"/>
              <a:t>xml  res</a:t>
            </a:r>
            <a:r>
              <a:rPr dirty="0">
                <a:solidFill>
                  <a:srgbClr val="666600"/>
                </a:solidFill>
              </a:rPr>
              <a:t>/</a:t>
            </a:r>
            <a:r>
              <a:rPr dirty="0"/>
              <a:t>layout</a:t>
            </a:r>
            <a:r>
              <a:rPr dirty="0">
                <a:solidFill>
                  <a:srgbClr val="666600"/>
                </a:solidFill>
              </a:rPr>
              <a:t>-</a:t>
            </a:r>
            <a:r>
              <a:rPr dirty="0"/>
              <a:t>xlarge</a:t>
            </a:r>
            <a:r>
              <a:rPr dirty="0">
                <a:solidFill>
                  <a:srgbClr val="666600"/>
                </a:solidFill>
              </a:rPr>
              <a:t>/</a:t>
            </a:r>
            <a:r>
              <a:rPr dirty="0"/>
              <a:t>my_layout</a:t>
            </a:r>
            <a:r>
              <a:rPr dirty="0">
                <a:solidFill>
                  <a:srgbClr val="666600"/>
                </a:solidFill>
              </a:rPr>
              <a:t>.</a:t>
            </a:r>
            <a:r>
              <a:rPr dirty="0"/>
              <a:t>xml</a:t>
            </a: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/>
              <a:t>res</a:t>
            </a:r>
            <a:r>
              <a:rPr dirty="0">
                <a:solidFill>
                  <a:srgbClr val="666600"/>
                </a:solidFill>
              </a:rPr>
              <a:t>/</a:t>
            </a:r>
            <a:r>
              <a:rPr dirty="0"/>
              <a:t>layout</a:t>
            </a:r>
            <a:r>
              <a:rPr dirty="0">
                <a:solidFill>
                  <a:srgbClr val="666600"/>
                </a:solidFill>
              </a:rPr>
              <a:t>-</a:t>
            </a:r>
            <a:r>
              <a:rPr dirty="0"/>
              <a:t>xlarge</a:t>
            </a:r>
            <a:r>
              <a:rPr dirty="0">
                <a:solidFill>
                  <a:srgbClr val="666600"/>
                </a:solidFill>
              </a:rPr>
              <a:t>-</a:t>
            </a:r>
            <a:r>
              <a:rPr dirty="0"/>
              <a:t>land</a:t>
            </a:r>
            <a:r>
              <a:rPr dirty="0">
                <a:solidFill>
                  <a:srgbClr val="666600"/>
                </a:solidFill>
              </a:rPr>
              <a:t>/</a:t>
            </a:r>
            <a:r>
              <a:rPr dirty="0"/>
              <a:t>my_layout</a:t>
            </a:r>
            <a:r>
              <a:rPr dirty="0">
                <a:solidFill>
                  <a:srgbClr val="666600"/>
                </a:solidFill>
              </a:rPr>
              <a:t>.</a:t>
            </a:r>
            <a:r>
              <a:rPr dirty="0"/>
              <a:t>xml</a:t>
            </a: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>
                <a:solidFill>
                  <a:srgbClr val="006600"/>
                </a:solidFill>
              </a:rPr>
              <a:t>orientation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 marR="495934">
              <a:lnSpc>
                <a:spcPct val="135000"/>
              </a:lnSpc>
            </a:pPr>
            <a:r>
              <a:rPr dirty="0"/>
              <a:t>res</a:t>
            </a:r>
            <a:r>
              <a:rPr dirty="0">
                <a:solidFill>
                  <a:srgbClr val="666600"/>
                </a:solidFill>
              </a:rPr>
              <a:t>/</a:t>
            </a:r>
            <a:r>
              <a:rPr dirty="0"/>
              <a:t>drawable</a:t>
            </a:r>
            <a:r>
              <a:rPr dirty="0">
                <a:solidFill>
                  <a:srgbClr val="666600"/>
                </a:solidFill>
              </a:rPr>
              <a:t>-</a:t>
            </a:r>
            <a:r>
              <a:rPr dirty="0"/>
              <a:t>mdpi</a:t>
            </a:r>
            <a:r>
              <a:rPr dirty="0">
                <a:solidFill>
                  <a:srgbClr val="666600"/>
                </a:solidFill>
              </a:rPr>
              <a:t>/</a:t>
            </a:r>
            <a:r>
              <a:rPr dirty="0"/>
              <a:t>graphic</a:t>
            </a:r>
            <a:r>
              <a:rPr dirty="0">
                <a:solidFill>
                  <a:srgbClr val="666600"/>
                </a:solidFill>
              </a:rPr>
              <a:t>.</a:t>
            </a:r>
            <a:r>
              <a:rPr dirty="0"/>
              <a:t>png  res</a:t>
            </a:r>
            <a:r>
              <a:rPr dirty="0">
                <a:solidFill>
                  <a:srgbClr val="666600"/>
                </a:solidFill>
              </a:rPr>
              <a:t>/</a:t>
            </a:r>
            <a:r>
              <a:rPr dirty="0"/>
              <a:t>drawable</a:t>
            </a:r>
            <a:r>
              <a:rPr dirty="0">
                <a:solidFill>
                  <a:srgbClr val="666600"/>
                </a:solidFill>
              </a:rPr>
              <a:t>-</a:t>
            </a:r>
            <a:r>
              <a:rPr dirty="0"/>
              <a:t>hdpi</a:t>
            </a:r>
            <a:r>
              <a:rPr dirty="0">
                <a:solidFill>
                  <a:srgbClr val="666600"/>
                </a:solidFill>
              </a:rPr>
              <a:t>/</a:t>
            </a:r>
            <a:r>
              <a:rPr dirty="0"/>
              <a:t>graphic</a:t>
            </a:r>
            <a:r>
              <a:rPr dirty="0">
                <a:solidFill>
                  <a:srgbClr val="666600"/>
                </a:solidFill>
              </a:rPr>
              <a:t>.</a:t>
            </a:r>
            <a:r>
              <a:rPr dirty="0"/>
              <a:t>png  res</a:t>
            </a:r>
            <a:r>
              <a:rPr dirty="0">
                <a:solidFill>
                  <a:srgbClr val="666600"/>
                </a:solidFill>
              </a:rPr>
              <a:t>/</a:t>
            </a:r>
            <a:r>
              <a:rPr dirty="0"/>
              <a:t>drawable</a:t>
            </a:r>
            <a:r>
              <a:rPr dirty="0">
                <a:solidFill>
                  <a:srgbClr val="666600"/>
                </a:solidFill>
              </a:rPr>
              <a:t>-</a:t>
            </a:r>
            <a:r>
              <a:rPr dirty="0"/>
              <a:t>xhdpi</a:t>
            </a:r>
            <a:r>
              <a:rPr dirty="0">
                <a:solidFill>
                  <a:srgbClr val="666600"/>
                </a:solidFill>
              </a:rPr>
              <a:t>/</a:t>
            </a:r>
            <a:r>
              <a:rPr dirty="0"/>
              <a:t>graphic</a:t>
            </a:r>
            <a:r>
              <a:rPr dirty="0">
                <a:solidFill>
                  <a:srgbClr val="666600"/>
                </a:solidFill>
              </a:rPr>
              <a:t>.</a:t>
            </a:r>
            <a:r>
              <a:rPr dirty="0"/>
              <a:t>png  res</a:t>
            </a:r>
            <a:r>
              <a:rPr dirty="0">
                <a:solidFill>
                  <a:srgbClr val="666600"/>
                </a:solidFill>
              </a:rPr>
              <a:t>/</a:t>
            </a:r>
            <a:r>
              <a:rPr dirty="0"/>
              <a:t>drawable</a:t>
            </a:r>
            <a:r>
              <a:rPr dirty="0">
                <a:solidFill>
                  <a:srgbClr val="666600"/>
                </a:solidFill>
              </a:rPr>
              <a:t>-</a:t>
            </a:r>
            <a:r>
              <a:rPr dirty="0"/>
              <a:t>xxhdpi</a:t>
            </a:r>
            <a:r>
              <a:rPr dirty="0">
                <a:solidFill>
                  <a:srgbClr val="666600"/>
                </a:solidFill>
              </a:rPr>
              <a:t>/</a:t>
            </a:r>
            <a:r>
              <a:rPr dirty="0"/>
              <a:t>graphic</a:t>
            </a:r>
            <a:r>
              <a:rPr dirty="0">
                <a:solidFill>
                  <a:srgbClr val="666600"/>
                </a:solidFill>
              </a:rPr>
              <a:t>.</a:t>
            </a:r>
            <a:r>
              <a:rPr dirty="0"/>
              <a:t>png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31055" y="2924403"/>
            <a:ext cx="3767454" cy="117792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400" dirty="0">
                <a:solidFill>
                  <a:srgbClr val="006600"/>
                </a:solidFill>
                <a:latin typeface="Consolas"/>
                <a:cs typeface="Consolas"/>
              </a:rPr>
              <a:t>// </a:t>
            </a:r>
            <a:r>
              <a:rPr sz="1400" spc="5" dirty="0">
                <a:solidFill>
                  <a:srgbClr val="006600"/>
                </a:solidFill>
                <a:latin typeface="Consolas"/>
                <a:cs typeface="Consolas"/>
              </a:rPr>
              <a:t>bitmap </a:t>
            </a:r>
            <a:r>
              <a:rPr sz="1400" dirty="0">
                <a:solidFill>
                  <a:srgbClr val="006600"/>
                </a:solidFill>
                <a:latin typeface="Consolas"/>
                <a:cs typeface="Consolas"/>
              </a:rPr>
              <a:t>for medium-density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400" dirty="0">
                <a:solidFill>
                  <a:srgbClr val="006600"/>
                </a:solidFill>
                <a:latin typeface="Consolas"/>
                <a:cs typeface="Consolas"/>
              </a:rPr>
              <a:t>// </a:t>
            </a:r>
            <a:r>
              <a:rPr sz="1400" spc="5" dirty="0">
                <a:solidFill>
                  <a:srgbClr val="006600"/>
                </a:solidFill>
                <a:latin typeface="Consolas"/>
                <a:cs typeface="Consolas"/>
              </a:rPr>
              <a:t>bitmap </a:t>
            </a:r>
            <a:r>
              <a:rPr sz="1400" dirty="0">
                <a:solidFill>
                  <a:srgbClr val="006600"/>
                </a:solidFill>
                <a:latin typeface="Consolas"/>
                <a:cs typeface="Consolas"/>
              </a:rPr>
              <a:t>for high-density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400" dirty="0">
                <a:solidFill>
                  <a:srgbClr val="006600"/>
                </a:solidFill>
                <a:latin typeface="Consolas"/>
                <a:cs typeface="Consolas"/>
              </a:rPr>
              <a:t>// </a:t>
            </a:r>
            <a:r>
              <a:rPr sz="1400" spc="5" dirty="0">
                <a:solidFill>
                  <a:srgbClr val="006600"/>
                </a:solidFill>
                <a:latin typeface="Consolas"/>
                <a:cs typeface="Consolas"/>
              </a:rPr>
              <a:t>bitmap </a:t>
            </a:r>
            <a:r>
              <a:rPr sz="1400" dirty="0">
                <a:solidFill>
                  <a:srgbClr val="006600"/>
                </a:solidFill>
                <a:latin typeface="Consolas"/>
                <a:cs typeface="Consolas"/>
              </a:rPr>
              <a:t>for</a:t>
            </a:r>
            <a:r>
              <a:rPr sz="1400" spc="5" dirty="0">
                <a:solidFill>
                  <a:srgbClr val="0066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600"/>
                </a:solidFill>
                <a:latin typeface="Consolas"/>
                <a:cs typeface="Consolas"/>
              </a:rPr>
              <a:t>extra-high-density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400" dirty="0">
                <a:solidFill>
                  <a:srgbClr val="006600"/>
                </a:solidFill>
                <a:latin typeface="Consolas"/>
                <a:cs typeface="Consolas"/>
              </a:rPr>
              <a:t>// </a:t>
            </a:r>
            <a:r>
              <a:rPr sz="1400" spc="5" dirty="0">
                <a:solidFill>
                  <a:srgbClr val="006600"/>
                </a:solidFill>
                <a:latin typeface="Consolas"/>
                <a:cs typeface="Consolas"/>
              </a:rPr>
              <a:t>bitmap </a:t>
            </a:r>
            <a:r>
              <a:rPr sz="1400" dirty="0">
                <a:solidFill>
                  <a:srgbClr val="006600"/>
                </a:solidFill>
                <a:latin typeface="Consolas"/>
                <a:cs typeface="Consolas"/>
              </a:rPr>
              <a:t>for</a:t>
            </a:r>
            <a:r>
              <a:rPr sz="1400" spc="40" dirty="0">
                <a:solidFill>
                  <a:srgbClr val="0066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6600"/>
                </a:solidFill>
                <a:latin typeface="Consolas"/>
                <a:cs typeface="Consolas"/>
              </a:rPr>
              <a:t>extra-extra-high-density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E91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2068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Примери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9C27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821891"/>
            <a:ext cx="26358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видове</a:t>
            </a:r>
            <a:r>
              <a:rPr sz="3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ресурси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" y="1238834"/>
            <a:ext cx="5971540" cy="2376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Картинки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намират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се в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drawable</a:t>
            </a:r>
            <a:r>
              <a:rPr sz="1800" spc="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папката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Arial"/>
              <a:buChar char="●"/>
            </a:pPr>
            <a:endParaRPr sz="16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●"/>
              <a:tabLst>
                <a:tab pos="24130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Анимации,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описани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xml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намират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се в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anim</a:t>
            </a:r>
            <a:r>
              <a:rPr sz="18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папката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Arial"/>
              <a:buChar char="●"/>
            </a:pPr>
            <a:endParaRPr sz="16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Стилове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намират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се във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values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папката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85858"/>
              </a:buClr>
              <a:buFont typeface="Arial"/>
              <a:buChar char="●"/>
            </a:pPr>
            <a:endParaRPr sz="16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Цветове -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values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папката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Arial"/>
              <a:buChar char="●"/>
            </a:pPr>
            <a:endParaRPr sz="16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Текстове -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values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папката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9C27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864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Res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6739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821891"/>
            <a:ext cx="121158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spi</a:t>
            </a:r>
            <a:r>
              <a:rPr sz="30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ner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" y="1238834"/>
            <a:ext cx="67576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●"/>
              <a:tabLst>
                <a:tab pos="241300" algn="l"/>
              </a:tabLst>
            </a:pP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View,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което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служи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за показване на елементи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в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падащ</a:t>
            </a:r>
            <a:r>
              <a:rPr sz="1800" spc="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списък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123" y="1822957"/>
            <a:ext cx="6224270" cy="23812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9"/>
              </a:lnSpc>
            </a:pPr>
            <a:r>
              <a:rPr sz="1600" spc="-10" dirty="0">
                <a:solidFill>
                  <a:srgbClr val="660066"/>
                </a:solidFill>
                <a:latin typeface="Consolas"/>
                <a:cs typeface="Consolas"/>
              </a:rPr>
              <a:t>Spinner </a:t>
            </a:r>
            <a:r>
              <a:rPr sz="1600" spc="-10" dirty="0">
                <a:latin typeface="Consolas"/>
                <a:cs typeface="Consolas"/>
              </a:rPr>
              <a:t>spinner </a:t>
            </a:r>
            <a:r>
              <a:rPr sz="1600" spc="-5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600" spc="-1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spc="-10" dirty="0">
                <a:solidFill>
                  <a:srgbClr val="660066"/>
                </a:solidFill>
                <a:latin typeface="Consolas"/>
                <a:cs typeface="Consolas"/>
              </a:rPr>
              <a:t>Spinner</a:t>
            </a:r>
            <a:r>
              <a:rPr sz="1600" spc="-10" dirty="0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r>
              <a:rPr sz="1600" spc="2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findViewById</a:t>
            </a:r>
            <a:r>
              <a:rPr sz="1600" spc="-1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spc="-10" dirty="0">
                <a:latin typeface="Consolas"/>
                <a:cs typeface="Consolas"/>
              </a:rPr>
              <a:t>R</a:t>
            </a:r>
            <a:r>
              <a:rPr sz="1600" spc="-1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spc="-10" dirty="0">
                <a:latin typeface="Consolas"/>
                <a:cs typeface="Consolas"/>
              </a:rPr>
              <a:t>id</a:t>
            </a:r>
            <a:r>
              <a:rPr sz="1600" spc="-1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spc="-10" dirty="0">
                <a:latin typeface="Consolas"/>
                <a:cs typeface="Consolas"/>
              </a:rPr>
              <a:t>spinner</a:t>
            </a:r>
            <a:r>
              <a:rPr sz="1600" spc="-10" dirty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123" y="2152142"/>
            <a:ext cx="7335520" cy="23812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9"/>
              </a:lnSpc>
            </a:pPr>
            <a:r>
              <a:rPr sz="1600" spc="-5" dirty="0">
                <a:solidFill>
                  <a:srgbClr val="006600"/>
                </a:solidFill>
                <a:latin typeface="Consolas"/>
                <a:cs typeface="Consolas"/>
              </a:rPr>
              <a:t>// </a:t>
            </a:r>
            <a:r>
              <a:rPr sz="1600" spc="-10" dirty="0">
                <a:solidFill>
                  <a:srgbClr val="006600"/>
                </a:solidFill>
                <a:latin typeface="Consolas"/>
                <a:cs typeface="Consolas"/>
              </a:rPr>
              <a:t>Create </a:t>
            </a:r>
            <a:r>
              <a:rPr sz="1600" spc="-5" dirty="0">
                <a:solidFill>
                  <a:srgbClr val="006600"/>
                </a:solidFill>
                <a:latin typeface="Consolas"/>
                <a:cs typeface="Consolas"/>
              </a:rPr>
              <a:t>an </a:t>
            </a:r>
            <a:r>
              <a:rPr sz="1600" spc="-10" dirty="0">
                <a:solidFill>
                  <a:srgbClr val="006600"/>
                </a:solidFill>
                <a:latin typeface="Consolas"/>
                <a:cs typeface="Consolas"/>
              </a:rPr>
              <a:t>ArrayAdapter, add items and </a:t>
            </a:r>
            <a:r>
              <a:rPr sz="1600" spc="-5" dirty="0">
                <a:solidFill>
                  <a:srgbClr val="006600"/>
                </a:solidFill>
                <a:latin typeface="Consolas"/>
                <a:cs typeface="Consolas"/>
              </a:rPr>
              <a:t>a </a:t>
            </a:r>
            <a:r>
              <a:rPr sz="1600" spc="-10" dirty="0">
                <a:solidFill>
                  <a:srgbClr val="006600"/>
                </a:solidFill>
                <a:latin typeface="Consolas"/>
                <a:cs typeface="Consolas"/>
              </a:rPr>
              <a:t>default spinner</a:t>
            </a:r>
            <a:r>
              <a:rPr sz="1600" spc="50" dirty="0">
                <a:solidFill>
                  <a:srgbClr val="0066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6600"/>
                </a:solidFill>
                <a:latin typeface="Consolas"/>
                <a:cs typeface="Consolas"/>
              </a:rPr>
              <a:t>layout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123" y="2481326"/>
            <a:ext cx="8336280" cy="23812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9"/>
              </a:lnSpc>
            </a:pPr>
            <a:r>
              <a:rPr sz="1600" spc="-10" dirty="0">
                <a:solidFill>
                  <a:srgbClr val="660066"/>
                </a:solidFill>
                <a:latin typeface="Consolas"/>
                <a:cs typeface="Consolas"/>
              </a:rPr>
              <a:t>ArrayAdapter</a:t>
            </a:r>
            <a:r>
              <a:rPr sz="1600" spc="-10" dirty="0">
                <a:solidFill>
                  <a:srgbClr val="666600"/>
                </a:solidFill>
                <a:latin typeface="Consolas"/>
                <a:cs typeface="Consolas"/>
              </a:rPr>
              <a:t>&lt;</a:t>
            </a:r>
            <a:r>
              <a:rPr sz="1600" spc="-10" dirty="0">
                <a:solidFill>
                  <a:srgbClr val="660066"/>
                </a:solidFill>
                <a:latin typeface="Consolas"/>
                <a:cs typeface="Consolas"/>
              </a:rPr>
              <a:t>CharSequence</a:t>
            </a:r>
            <a:r>
              <a:rPr sz="1600" spc="-10" dirty="0">
                <a:solidFill>
                  <a:srgbClr val="666600"/>
                </a:solidFill>
                <a:latin typeface="Consolas"/>
                <a:cs typeface="Consolas"/>
              </a:rPr>
              <a:t>&gt; </a:t>
            </a:r>
            <a:r>
              <a:rPr sz="1600" spc="-10" dirty="0">
                <a:latin typeface="Consolas"/>
                <a:cs typeface="Consolas"/>
              </a:rPr>
              <a:t>adapter </a:t>
            </a:r>
            <a:r>
              <a:rPr sz="1600" spc="-5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600" spc="15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660066"/>
                </a:solidFill>
                <a:latin typeface="Consolas"/>
                <a:cs typeface="Consolas"/>
              </a:rPr>
              <a:t>ArrayAdapter</a:t>
            </a:r>
            <a:r>
              <a:rPr sz="1600" spc="-1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spc="-10" dirty="0">
                <a:latin typeface="Consolas"/>
                <a:cs typeface="Consolas"/>
              </a:rPr>
              <a:t>createFromResource</a:t>
            </a:r>
            <a:r>
              <a:rPr sz="1600" spc="-1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spc="-10" dirty="0">
                <a:solidFill>
                  <a:srgbClr val="000087"/>
                </a:solidFill>
                <a:latin typeface="Consolas"/>
                <a:cs typeface="Consolas"/>
              </a:rPr>
              <a:t>this</a:t>
            </a:r>
            <a:r>
              <a:rPr sz="1600" spc="-1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123" y="2810510"/>
            <a:ext cx="6002020" cy="23812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 marL="889635">
              <a:lnSpc>
                <a:spcPts val="1789"/>
              </a:lnSpc>
            </a:pPr>
            <a:r>
              <a:rPr sz="1600" spc="-10" dirty="0">
                <a:latin typeface="Consolas"/>
                <a:cs typeface="Consolas"/>
              </a:rPr>
              <a:t>items</a:t>
            </a:r>
            <a:r>
              <a:rPr sz="1600" spc="-1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600" spc="-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android</a:t>
            </a:r>
            <a:r>
              <a:rPr sz="1600" spc="-1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spc="-10" dirty="0">
                <a:latin typeface="Consolas"/>
                <a:cs typeface="Consolas"/>
              </a:rPr>
              <a:t>R</a:t>
            </a:r>
            <a:r>
              <a:rPr sz="1600" spc="-1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spc="-10" dirty="0">
                <a:latin typeface="Consolas"/>
                <a:cs typeface="Consolas"/>
              </a:rPr>
              <a:t>layout</a:t>
            </a:r>
            <a:r>
              <a:rPr sz="1600" spc="-1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spc="-10" dirty="0">
                <a:latin typeface="Consolas"/>
                <a:cs typeface="Consolas"/>
              </a:rPr>
              <a:t>simple_spinner_item</a:t>
            </a:r>
            <a:r>
              <a:rPr sz="1600" spc="-10" dirty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123" y="3139694"/>
            <a:ext cx="6891655" cy="23812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9"/>
              </a:lnSpc>
            </a:pPr>
            <a:r>
              <a:rPr sz="1600" spc="-5" dirty="0">
                <a:solidFill>
                  <a:srgbClr val="006600"/>
                </a:solidFill>
                <a:latin typeface="Consolas"/>
                <a:cs typeface="Consolas"/>
              </a:rPr>
              <a:t>// </a:t>
            </a:r>
            <a:r>
              <a:rPr sz="1600" spc="-10" dirty="0">
                <a:solidFill>
                  <a:srgbClr val="006600"/>
                </a:solidFill>
                <a:latin typeface="Consolas"/>
                <a:cs typeface="Consolas"/>
              </a:rPr>
              <a:t>Specify the layout </a:t>
            </a:r>
            <a:r>
              <a:rPr sz="1600" spc="-5" dirty="0">
                <a:solidFill>
                  <a:srgbClr val="006600"/>
                </a:solidFill>
                <a:latin typeface="Consolas"/>
                <a:cs typeface="Consolas"/>
              </a:rPr>
              <a:t>to </a:t>
            </a:r>
            <a:r>
              <a:rPr sz="1600" spc="-10" dirty="0">
                <a:solidFill>
                  <a:srgbClr val="006600"/>
                </a:solidFill>
                <a:latin typeface="Consolas"/>
                <a:cs typeface="Consolas"/>
              </a:rPr>
              <a:t>use when the list </a:t>
            </a:r>
            <a:r>
              <a:rPr sz="1600" spc="-5" dirty="0">
                <a:solidFill>
                  <a:srgbClr val="006600"/>
                </a:solidFill>
                <a:latin typeface="Consolas"/>
                <a:cs typeface="Consolas"/>
              </a:rPr>
              <a:t>of </a:t>
            </a:r>
            <a:r>
              <a:rPr sz="1600" spc="-10" dirty="0">
                <a:solidFill>
                  <a:srgbClr val="006600"/>
                </a:solidFill>
                <a:latin typeface="Consolas"/>
                <a:cs typeface="Consolas"/>
              </a:rPr>
              <a:t>choices</a:t>
            </a:r>
            <a:r>
              <a:rPr sz="1600" spc="30" dirty="0">
                <a:solidFill>
                  <a:srgbClr val="0066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6600"/>
                </a:solidFill>
                <a:latin typeface="Consolas"/>
                <a:cs typeface="Consolas"/>
              </a:rPr>
              <a:t>appears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123" y="3468878"/>
            <a:ext cx="8348980" cy="23812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9"/>
              </a:lnSpc>
            </a:pPr>
            <a:r>
              <a:rPr sz="1600" spc="-10" dirty="0">
                <a:latin typeface="Consolas"/>
                <a:cs typeface="Consolas"/>
              </a:rPr>
              <a:t>adapter</a:t>
            </a:r>
            <a:r>
              <a:rPr sz="1600" spc="-1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spc="-10" dirty="0">
                <a:latin typeface="Consolas"/>
                <a:cs typeface="Consolas"/>
              </a:rPr>
              <a:t>setDropDownViewResource</a:t>
            </a:r>
            <a:r>
              <a:rPr sz="1600" spc="-1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spc="-10" dirty="0">
                <a:latin typeface="Consolas"/>
                <a:cs typeface="Consolas"/>
              </a:rPr>
              <a:t>android</a:t>
            </a:r>
            <a:r>
              <a:rPr sz="1600" spc="-1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spc="-10" dirty="0">
                <a:latin typeface="Consolas"/>
                <a:cs typeface="Consolas"/>
              </a:rPr>
              <a:t>R</a:t>
            </a:r>
            <a:r>
              <a:rPr sz="1600" spc="-1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spc="-10" dirty="0">
                <a:latin typeface="Consolas"/>
                <a:cs typeface="Consolas"/>
              </a:rPr>
              <a:t>layout</a:t>
            </a:r>
            <a:r>
              <a:rPr sz="1600" spc="-1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spc="-10" dirty="0">
                <a:latin typeface="Consolas"/>
                <a:cs typeface="Consolas"/>
              </a:rPr>
              <a:t>simple_spinner_dropdown_it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123" y="3798125"/>
            <a:ext cx="556260" cy="23812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600" spc="-10" dirty="0">
                <a:latin typeface="Consolas"/>
                <a:cs typeface="Consolas"/>
              </a:rPr>
              <a:t>em</a:t>
            </a:r>
            <a:r>
              <a:rPr sz="1600" spc="-10" dirty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3123" y="4127309"/>
            <a:ext cx="4000500" cy="23812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600" spc="-5" dirty="0">
                <a:solidFill>
                  <a:srgbClr val="006600"/>
                </a:solidFill>
                <a:latin typeface="Consolas"/>
                <a:cs typeface="Consolas"/>
              </a:rPr>
              <a:t>// </a:t>
            </a:r>
            <a:r>
              <a:rPr sz="1600" spc="-10" dirty="0">
                <a:solidFill>
                  <a:srgbClr val="006600"/>
                </a:solidFill>
                <a:latin typeface="Consolas"/>
                <a:cs typeface="Consolas"/>
              </a:rPr>
              <a:t>Apply the adapter </a:t>
            </a:r>
            <a:r>
              <a:rPr sz="1600" spc="-5" dirty="0">
                <a:solidFill>
                  <a:srgbClr val="006600"/>
                </a:solidFill>
                <a:latin typeface="Consolas"/>
                <a:cs typeface="Consolas"/>
              </a:rPr>
              <a:t>to </a:t>
            </a:r>
            <a:r>
              <a:rPr sz="1600" spc="-10" dirty="0">
                <a:solidFill>
                  <a:srgbClr val="006600"/>
                </a:solidFill>
                <a:latin typeface="Consolas"/>
                <a:cs typeface="Consolas"/>
              </a:rPr>
              <a:t>the</a:t>
            </a:r>
            <a:r>
              <a:rPr sz="1600" spc="-25" dirty="0">
                <a:solidFill>
                  <a:srgbClr val="0066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6600"/>
                </a:solidFill>
                <a:latin typeface="Consolas"/>
                <a:cs typeface="Consolas"/>
              </a:rPr>
              <a:t>spinner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3123" y="4456493"/>
            <a:ext cx="3223260" cy="23812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600" spc="-10" dirty="0">
                <a:latin typeface="Consolas"/>
                <a:cs typeface="Consolas"/>
              </a:rPr>
              <a:t>spinner</a:t>
            </a:r>
            <a:r>
              <a:rPr sz="1600" spc="-1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600" spc="-10" dirty="0">
                <a:latin typeface="Consolas"/>
                <a:cs typeface="Consolas"/>
              </a:rPr>
              <a:t>setAdapter</a:t>
            </a:r>
            <a:r>
              <a:rPr sz="1600" spc="-1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600" spc="-10" dirty="0">
                <a:latin typeface="Consolas"/>
                <a:cs typeface="Consolas"/>
              </a:rPr>
              <a:t>adapter</a:t>
            </a:r>
            <a:r>
              <a:rPr sz="1600" spc="-10" dirty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6739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1725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Spi</a:t>
            </a:r>
            <a:r>
              <a:rPr sz="3600" spc="-15" dirty="0">
                <a:solidFill>
                  <a:srgbClr val="FFFFFF"/>
                </a:solidFill>
              </a:rPr>
              <a:t>n</a:t>
            </a:r>
            <a:r>
              <a:rPr sz="3600" spc="-5" dirty="0">
                <a:solidFill>
                  <a:srgbClr val="FFFFFF"/>
                </a:solidFill>
              </a:rPr>
              <a:t>ner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3888</TotalTime>
  <Words>843</Words>
  <Application>Microsoft Office PowerPoint</Application>
  <PresentationFormat>On-screen Show (16:9)</PresentationFormat>
  <Paragraphs>168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Roboto Mono</vt:lpstr>
      <vt:lpstr>Times New Roman</vt:lpstr>
      <vt:lpstr>Office Theme</vt:lpstr>
      <vt:lpstr>Android</vt:lpstr>
      <vt:lpstr>Съдържание</vt:lpstr>
      <vt:lpstr>buckets</vt:lpstr>
      <vt:lpstr>Device Buckets</vt:lpstr>
      <vt:lpstr>Примери</vt:lpstr>
      <vt:lpstr>видове ресурси</vt:lpstr>
      <vt:lpstr>Res</vt:lpstr>
      <vt:lpstr>spinner</vt:lpstr>
      <vt:lpstr>Spinner</vt:lpstr>
      <vt:lpstr>adapters</vt:lpstr>
      <vt:lpstr>Що е то?</vt:lpstr>
      <vt:lpstr>Методи в тях</vt:lpstr>
      <vt:lpstr>adapter views</vt:lpstr>
      <vt:lpstr>Adapter Views</vt:lpstr>
      <vt:lpstr>recycler view</vt:lpstr>
      <vt:lpstr>Създаване</vt:lpstr>
      <vt:lpstr>Разликите в Адаптера</vt:lpstr>
      <vt:lpstr>Support Library</vt:lpstr>
      <vt:lpstr>view holder</vt:lpstr>
      <vt:lpstr>Pattern</vt:lpstr>
      <vt:lpstr>Ресурси</vt:lpstr>
      <vt:lpstr>домашно</vt:lpstr>
      <vt:lpstr>9gag</vt:lpstr>
      <vt:lpstr>PowerPoint Presentation</vt:lpstr>
      <vt:lpstr>въпроси</vt:lpstr>
      <vt:lpstr>допълнителни ресурси</vt:lpstr>
      <vt:lpstr>Съдържание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Tihomir Krastev</dc:creator>
  <cp:lastModifiedBy>Lilly</cp:lastModifiedBy>
  <cp:revision>20</cp:revision>
  <dcterms:created xsi:type="dcterms:W3CDTF">2018-05-18T19:26:12Z</dcterms:created>
  <dcterms:modified xsi:type="dcterms:W3CDTF">2019-06-01T09:31:28Z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2018-05-18T00:00:00Z</vt:filetime>
  </property>
</Properties>
</file>