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74" r:id="rId3"/>
    <p:sldId id="257" r:id="rId4"/>
    <p:sldId id="258" r:id="rId5"/>
    <p:sldId id="259" r:id="rId6"/>
    <p:sldId id="275" r:id="rId7"/>
    <p:sldId id="276" r:id="rId8"/>
    <p:sldId id="260" r:id="rId9"/>
    <p:sldId id="261" r:id="rId10"/>
    <p:sldId id="277" r:id="rId11"/>
    <p:sldId id="262" r:id="rId12"/>
    <p:sldId id="263" r:id="rId13"/>
    <p:sldId id="264" r:id="rId14"/>
    <p:sldId id="278" r:id="rId15"/>
    <p:sldId id="279" r:id="rId16"/>
    <p:sldId id="280" r:id="rId17"/>
    <p:sldId id="281" r:id="rId18"/>
    <p:sldId id="267" r:id="rId19"/>
    <p:sldId id="287" r:id="rId20"/>
    <p:sldId id="288" r:id="rId21"/>
    <p:sldId id="289" r:id="rId22"/>
    <p:sldId id="265" r:id="rId23"/>
    <p:sldId id="298" r:id="rId24"/>
    <p:sldId id="282" r:id="rId25"/>
    <p:sldId id="283" r:id="rId26"/>
    <p:sldId id="284" r:id="rId27"/>
    <p:sldId id="285" r:id="rId28"/>
    <p:sldId id="286" r:id="rId29"/>
    <p:sldId id="268" r:id="rId30"/>
    <p:sldId id="292" r:id="rId31"/>
    <p:sldId id="291" r:id="rId32"/>
    <p:sldId id="290" r:id="rId33"/>
    <p:sldId id="269" r:id="rId34"/>
    <p:sldId id="293" r:id="rId35"/>
    <p:sldId id="294" r:id="rId36"/>
    <p:sldId id="296" r:id="rId37"/>
    <p:sldId id="295" r:id="rId38"/>
    <p:sldId id="297" r:id="rId39"/>
  </p:sldIdLst>
  <p:sldSz cx="9144000" cy="5143500" type="screen16x9"/>
  <p:notesSz cx="6858000" cy="9144000"/>
  <p:embeddedFontLst>
    <p:embeddedFont>
      <p:font typeface="Syncopate" panose="020B0604020202020204" charset="0"/>
      <p:regular r:id="rId41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4CAF50"/>
    <a:srgbClr val="009688"/>
    <a:srgbClr val="2196F3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95084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53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754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6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983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612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290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77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999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00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444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37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966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545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163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17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83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66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50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294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733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466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4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140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142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960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118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743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448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59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083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612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01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13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34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82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54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10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39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8-downloads-213315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#section=window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java-book/read-online/glava2-primitivni-tipove-i-promenlivi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-BG" b="1" dirty="0" smtClean="0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Увод в програмирането</a:t>
            </a:r>
            <a:endParaRPr lang="en" b="1" dirty="0">
              <a:solidFill>
                <a:srgbClr val="8BC34A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bg-BG" sz="4800" b="1" dirty="0" smtClean="0">
                <a:solidFill>
                  <a:srgbClr val="FFFFFF"/>
                </a:solidFill>
              </a:rPr>
              <a:t>с</a:t>
            </a:r>
            <a:r>
              <a:rPr lang="en" sz="4800" b="1" dirty="0" smtClean="0">
                <a:solidFill>
                  <a:srgbClr val="FFFFFF"/>
                </a:solidFill>
              </a:rPr>
              <a:t> Java</a:t>
            </a:r>
            <a:endParaRPr lang="en" sz="4800" b="1" dirty="0">
              <a:solidFill>
                <a:srgbClr val="FFFFFF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bg-BG" b="1" dirty="0" smtClean="0">
                <a:solidFill>
                  <a:srgbClr val="CCCCCC"/>
                </a:solidFill>
              </a:rPr>
              <a:t>Лилия Михайлова </a:t>
            </a:r>
            <a:r>
              <a:rPr lang="en" b="1" dirty="0" smtClean="0">
                <a:solidFill>
                  <a:srgbClr val="CCCCCC"/>
                </a:solidFill>
              </a:rPr>
              <a:t>- </a:t>
            </a:r>
            <a:r>
              <a:rPr lang="en" b="1" dirty="0">
                <a:solidFill>
                  <a:srgbClr val="CCCCCC"/>
                </a:solidFill>
              </a:rPr>
              <a:t>НПО ВРАЦА СОФТУЕР ОБЩЕСТВО - КУРС ПО </a:t>
            </a:r>
            <a:r>
              <a:rPr lang="bg-BG" b="1" dirty="0" smtClean="0">
                <a:solidFill>
                  <a:srgbClr val="CCCCCC"/>
                </a:solidFill>
              </a:rPr>
              <a:t>ОСНОВИ НА ПРОГРАМИРАНЕТО</a:t>
            </a:r>
            <a:endParaRPr lang="en" b="1" dirty="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856842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Вероятно имате вече инсталирана Java на компютъра, но ако не е така:</a:t>
            </a:r>
          </a:p>
          <a:p>
            <a:pPr lvl="0"/>
            <a:endParaRPr lang="ru-RU" dirty="0"/>
          </a:p>
          <a:p>
            <a:pPr lvl="0"/>
            <a:r>
              <a:rPr lang="bg-BG" u="sng" dirty="0">
                <a:hlinkClick r:id="rId3"/>
              </a:rPr>
              <a:t>https://www.oracle.com/technetwork/java/javase/downloads/jdk8-downloads-2133151.html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en-US" sz="3600" b="1" dirty="0">
                <a:solidFill>
                  <a:srgbClr val="FFFFFF"/>
                </a:solidFill>
              </a:rPr>
              <a:t>Download Java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86" y="3420442"/>
            <a:ext cx="3031114" cy="15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12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IntelliJ IDEA</a:t>
            </a:r>
            <a:r>
              <a:rPr lang="bg-BG" sz="3200" b="1" dirty="0"/>
              <a:t/>
            </a:r>
            <a:br>
              <a:rPr lang="bg-BG" sz="3200" b="1" dirty="0"/>
            </a:b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За писането на програмния код ще използваме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2"/>
                </a:solidFill>
              </a:rPr>
              <a:t>IntelliJ </a:t>
            </a:r>
            <a:endParaRPr lang="en-US" dirty="0" smtClean="0">
              <a:solidFill>
                <a:schemeClr val="bg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IntelliJ </a:t>
            </a:r>
            <a:r>
              <a:rPr lang="bg-BG" dirty="0" smtClean="0"/>
              <a:t>е т.нар. среда за разработка – програма</a:t>
            </a:r>
            <a:r>
              <a:rPr lang="en-US" dirty="0" smtClean="0"/>
              <a:t>,</a:t>
            </a:r>
            <a:r>
              <a:rPr lang="bg-BG" dirty="0" smtClean="0"/>
              <a:t> в която се пише код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Използва се от доста време и има изобилие</a:t>
            </a:r>
            <a:r>
              <a:rPr lang="en-US" dirty="0" smtClean="0"/>
              <a:t> </a:t>
            </a:r>
            <a:r>
              <a:rPr lang="bg-BG" dirty="0" smtClean="0"/>
              <a:t>от приставки към себе си</a:t>
            </a:r>
          </a:p>
          <a:p>
            <a:pPr lvl="0"/>
            <a:r>
              <a:rPr lang="bg-BG" dirty="0" smtClean="0"/>
              <a:t>Може да си свалите </a:t>
            </a:r>
            <a:r>
              <a:rPr lang="en-US" dirty="0" smtClean="0"/>
              <a:t>IntelliJ </a:t>
            </a:r>
            <a:r>
              <a:rPr lang="bg-BG" dirty="0" smtClean="0"/>
              <a:t>директно от този линк:</a:t>
            </a:r>
            <a:endParaRPr lang="ru-RU" dirty="0"/>
          </a:p>
          <a:p>
            <a:r>
              <a:rPr lang="en-US" u="sng" dirty="0">
                <a:hlinkClick r:id="rId3"/>
              </a:rPr>
              <a:t>https://www.jetbrains.com/idea/download/#section=windows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en-US" sz="3600" b="1">
                <a:solidFill>
                  <a:schemeClr val="bg1"/>
                </a:solidFill>
              </a:rPr>
              <a:t>IntelliJ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Сега да създадем първата си програмка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22322" y="849966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Да създадем първата си </a:t>
            </a:r>
            <a:r>
              <a:rPr lang="bg-BG" dirty="0" smtClean="0"/>
              <a:t>програма:</a:t>
            </a:r>
            <a:endParaRPr lang="bg-BG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/>
              <a:t>Отваряме </a:t>
            </a:r>
            <a:r>
              <a:rPr lang="en-US" sz="1200" dirty="0" smtClean="0"/>
              <a:t>IntelliJ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/>
              <a:t>От менюто -&gt; </a:t>
            </a:r>
            <a:r>
              <a:rPr lang="en-US" sz="1200" dirty="0"/>
              <a:t>File -&gt; New -&gt; </a:t>
            </a:r>
            <a:r>
              <a:rPr lang="en-US" sz="1200" dirty="0" smtClean="0"/>
              <a:t>Project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От полето в ляво маркираме </a:t>
            </a:r>
            <a:r>
              <a:rPr lang="en-US" sz="1200" dirty="0" smtClean="0"/>
              <a:t>Java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Кликаме </a:t>
            </a:r>
            <a:r>
              <a:rPr lang="en-US" sz="1200" dirty="0" smtClean="0"/>
              <a:t>Next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Тикваме тикчето </a:t>
            </a:r>
            <a:r>
              <a:rPr lang="en-US" sz="1200" dirty="0" smtClean="0"/>
              <a:t>Create project </a:t>
            </a:r>
            <a:r>
              <a:rPr lang="en-US" sz="1200" dirty="0"/>
              <a:t>f</a:t>
            </a:r>
            <a:r>
              <a:rPr lang="en-US" sz="1200" dirty="0" smtClean="0"/>
              <a:t>rom </a:t>
            </a:r>
            <a:r>
              <a:rPr lang="en-US" sz="1200" dirty="0"/>
              <a:t>t</a:t>
            </a:r>
            <a:r>
              <a:rPr lang="en-US" sz="1200" dirty="0" smtClean="0"/>
              <a:t>emplate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Кликаме </a:t>
            </a:r>
            <a:r>
              <a:rPr lang="en-US" sz="1200" dirty="0" smtClean="0"/>
              <a:t>Next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Даваме име</a:t>
            </a:r>
            <a:r>
              <a:rPr lang="en-US" sz="1200" dirty="0" smtClean="0"/>
              <a:t> </a:t>
            </a:r>
            <a:r>
              <a:rPr lang="bg-BG" sz="1200" dirty="0" smtClean="0"/>
              <a:t>на проекта и пакета </a:t>
            </a:r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Кликаме </a:t>
            </a:r>
            <a:r>
              <a:rPr lang="en-US" sz="1200" dirty="0" smtClean="0"/>
              <a:t>Finish</a:t>
            </a:r>
            <a:endParaRPr lang="bg-BG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bg-BG" sz="1200" dirty="0" smtClean="0"/>
              <a:t>Стартираме </a:t>
            </a:r>
            <a:r>
              <a:rPr lang="bg-BG" sz="1200" dirty="0"/>
              <a:t>нашата първа програма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Сега да създадем първата си програмка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293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Java e </a:t>
            </a:r>
            <a:r>
              <a:rPr lang="bg-BG" dirty="0"/>
              <a:t>обектно-ориентиран език, т.е. кода ви винаги трябва да е в клас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main </a:t>
            </a:r>
            <a:r>
              <a:rPr lang="bg-BG" dirty="0"/>
              <a:t>е мястото от където тръгва вашата програма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main </a:t>
            </a:r>
            <a:r>
              <a:rPr lang="bg-BG" dirty="0"/>
              <a:t>винаги трябва да изглежда по точно този </a:t>
            </a:r>
            <a:r>
              <a:rPr lang="bg-BG" dirty="0" smtClean="0"/>
              <a:t>начин:</a:t>
            </a:r>
          </a:p>
          <a:p>
            <a:pPr lvl="0"/>
            <a:endParaRPr lang="bg-BG" dirty="0"/>
          </a:p>
          <a:p>
            <a:pPr lvl="0"/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0"/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bg-B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вашият код ще бъде тук</a:t>
            </a:r>
          </a:p>
          <a:p>
            <a:pPr lvl="0"/>
            <a:r>
              <a:rPr lang="bg-BG" dirty="0"/>
              <a:t>}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Сега да създадем първата си програмка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46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Нека изведем текста “</a:t>
            </a:r>
            <a:r>
              <a:rPr lang="bg-BG" dirty="0" err="1" smtClean="0"/>
              <a:t>Hello</a:t>
            </a:r>
            <a:r>
              <a:rPr lang="bg-BG" dirty="0" smtClean="0"/>
              <a:t>!!” на конзолата</a:t>
            </a:r>
          </a:p>
          <a:p>
            <a:pPr lvl="0"/>
            <a:r>
              <a:rPr lang="bg-BG" dirty="0" smtClean="0"/>
              <a:t>това става с командата </a:t>
            </a:r>
          </a:p>
          <a:p>
            <a:pPr lvl="0"/>
            <a:r>
              <a:rPr lang="ru-RU" dirty="0" err="1" smtClean="0"/>
              <a:t>System.out.print</a:t>
            </a:r>
            <a:r>
              <a:rPr lang="ru-RU" dirty="0"/>
              <a:t>(“</a:t>
            </a:r>
            <a:r>
              <a:rPr lang="ru-RU" dirty="0" err="1"/>
              <a:t>Text</a:t>
            </a:r>
            <a:r>
              <a:rPr lang="ru-RU" dirty="0"/>
              <a:t>”);</a:t>
            </a:r>
          </a:p>
          <a:p>
            <a:pPr lvl="0"/>
            <a:r>
              <a:rPr lang="bg-BG" dirty="0" smtClean="0"/>
              <a:t>Всяка команда/ред завършва с точка и запетая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Писане на конзолата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61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IntelliJ </a:t>
            </a:r>
            <a:r>
              <a:rPr lang="bg-BG" dirty="0" smtClean="0"/>
              <a:t>поддържа различни изгледи и прозорци. За да отворите някой от тях трябва да отидете от менюто горе в</a:t>
            </a:r>
          </a:p>
          <a:p>
            <a:pPr lvl="0"/>
            <a:r>
              <a:rPr lang="en-US" dirty="0" smtClean="0"/>
              <a:t>View &gt; Tool Windows</a:t>
            </a:r>
          </a:p>
          <a:p>
            <a:pPr lvl="0"/>
            <a:r>
              <a:rPr lang="bg-BG" dirty="0" smtClean="0"/>
              <a:t>Някои от популярните прозорци са: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Console</a:t>
            </a:r>
            <a:r>
              <a:rPr lang="bg-BG" dirty="0" smtClean="0"/>
              <a:t> - там излиза резултата от програмата ви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Project </a:t>
            </a:r>
            <a:r>
              <a:rPr lang="bg-BG" dirty="0" smtClean="0"/>
              <a:t>- там се вижда папката на проекта ви и файловете в него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bg-BG" dirty="0" smtClean="0"/>
              <a:t>TODO - там са коментарите в кода ви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Изгледи и прозорци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680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Променливи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ru-RU" dirty="0" err="1" smtClean="0"/>
              <a:t>Променливата</a:t>
            </a:r>
            <a:r>
              <a:rPr lang="ru-RU" dirty="0" smtClean="0"/>
              <a:t> е </a:t>
            </a:r>
            <a:r>
              <a:rPr lang="ru-RU" dirty="0" err="1" smtClean="0"/>
              <a:t>място</a:t>
            </a:r>
            <a:r>
              <a:rPr lang="ru-RU" dirty="0" smtClean="0"/>
              <a:t>, </a:t>
            </a:r>
            <a:r>
              <a:rPr lang="ru-RU" dirty="0" err="1" smtClean="0"/>
              <a:t>където</a:t>
            </a:r>
            <a:r>
              <a:rPr lang="ru-RU" dirty="0" smtClean="0"/>
              <a:t> </a:t>
            </a:r>
            <a:r>
              <a:rPr lang="ru-RU" dirty="0" err="1" smtClean="0"/>
              <a:t>съхраняваме</a:t>
            </a:r>
            <a:r>
              <a:rPr lang="ru-RU" dirty="0" smtClean="0"/>
              <a:t> частичка информация</a:t>
            </a:r>
          </a:p>
          <a:p>
            <a:pPr marL="457200" lvl="0" indent="-228600">
              <a:buChar char="●"/>
            </a:pPr>
            <a:r>
              <a:rPr lang="ru-RU" dirty="0" err="1" smtClean="0"/>
              <a:t>Нещо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чекмедже</a:t>
            </a:r>
            <a:r>
              <a:rPr lang="ru-RU" dirty="0" smtClean="0"/>
              <a:t> - </a:t>
            </a:r>
            <a:r>
              <a:rPr lang="ru-RU" dirty="0" err="1" smtClean="0"/>
              <a:t>вътре</a:t>
            </a:r>
            <a:r>
              <a:rPr lang="ru-RU" dirty="0" smtClean="0"/>
              <a:t> в </a:t>
            </a:r>
            <a:r>
              <a:rPr lang="ru-RU" dirty="0" err="1" smtClean="0"/>
              <a:t>чекмеджето</a:t>
            </a:r>
            <a:r>
              <a:rPr lang="ru-RU" dirty="0" smtClean="0"/>
              <a:t>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съдържание</a:t>
            </a:r>
            <a:r>
              <a:rPr lang="ru-RU" dirty="0" smtClean="0"/>
              <a:t>, а </a:t>
            </a:r>
            <a:r>
              <a:rPr lang="ru-RU" dirty="0" err="1" smtClean="0"/>
              <a:t>самото</a:t>
            </a:r>
            <a:r>
              <a:rPr lang="ru-RU" dirty="0" smtClean="0"/>
              <a:t> </a:t>
            </a:r>
            <a:r>
              <a:rPr lang="ru-RU" dirty="0" err="1" smtClean="0"/>
              <a:t>чекмедже</a:t>
            </a:r>
            <a:r>
              <a:rPr lang="ru-RU" dirty="0" smtClean="0"/>
              <a:t> си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име</a:t>
            </a:r>
            <a:r>
              <a:rPr lang="ru-RU" dirty="0" smtClean="0"/>
              <a:t>,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съхранява</a:t>
            </a:r>
            <a:r>
              <a:rPr lang="ru-RU" dirty="0" smtClean="0"/>
              <a:t> точно определен тип информация</a:t>
            </a:r>
          </a:p>
          <a:p>
            <a:endParaRPr lang="ru-RU" dirty="0" smtClean="0"/>
          </a:p>
          <a:p>
            <a:pPr lvl="0"/>
            <a:r>
              <a:rPr lang="ru-RU" sz="2000" b="1" dirty="0" smtClean="0">
                <a:solidFill>
                  <a:srgbClr val="20124D"/>
                </a:solidFill>
              </a:rPr>
              <a:t>String </a:t>
            </a:r>
            <a:r>
              <a:rPr lang="ru-RU" sz="2000" b="1" dirty="0" smtClean="0"/>
              <a:t>myName = “</a:t>
            </a:r>
            <a:r>
              <a:rPr lang="en-US" sz="2000" b="1" dirty="0" smtClean="0"/>
              <a:t>Lilly</a:t>
            </a:r>
            <a:r>
              <a:rPr lang="ru-RU" sz="2000" b="1" dirty="0" smtClean="0"/>
              <a:t>”;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Променливи</a:t>
            </a:r>
            <a:endParaRPr lang="en" sz="3600" b="1" dirty="0">
              <a:solidFill>
                <a:srgbClr val="FFFFFF"/>
              </a:solidFill>
            </a:endParaRPr>
          </a:p>
        </p:txBody>
      </p:sp>
      <p:sp>
        <p:nvSpPr>
          <p:cNvPr id="6" name="Shape 136"/>
          <p:cNvSpPr/>
          <p:nvPr/>
        </p:nvSpPr>
        <p:spPr>
          <a:xfrm>
            <a:off x="67700" y="3973357"/>
            <a:ext cx="1042643" cy="547843"/>
          </a:xfrm>
          <a:prstGeom prst="wedgeRoundRectCallout">
            <a:avLst>
              <a:gd name="adj1" fmla="val -8183"/>
              <a:gd name="adj2" fmla="val -78070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 dirty="0"/>
              <a:t>ТИП</a:t>
            </a:r>
          </a:p>
        </p:txBody>
      </p:sp>
      <p:sp>
        <p:nvSpPr>
          <p:cNvPr id="8" name="Shape 138"/>
          <p:cNvSpPr/>
          <p:nvPr/>
        </p:nvSpPr>
        <p:spPr>
          <a:xfrm>
            <a:off x="1354343" y="4031414"/>
            <a:ext cx="1192914" cy="576872"/>
          </a:xfrm>
          <a:prstGeom prst="wedgeRoundRectCallout">
            <a:avLst>
              <a:gd name="adj1" fmla="val -8183"/>
              <a:gd name="adj2" fmla="val -78070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 dirty="0"/>
              <a:t>ИМЕ</a:t>
            </a:r>
          </a:p>
        </p:txBody>
      </p:sp>
      <p:sp>
        <p:nvSpPr>
          <p:cNvPr id="9" name="Shape 137"/>
          <p:cNvSpPr/>
          <p:nvPr/>
        </p:nvSpPr>
        <p:spPr>
          <a:xfrm>
            <a:off x="2733250" y="4031414"/>
            <a:ext cx="1918579" cy="638579"/>
          </a:xfrm>
          <a:prstGeom prst="wedgeRoundRectCallout">
            <a:avLst>
              <a:gd name="adj1" fmla="val -8183"/>
              <a:gd name="adj2" fmla="val -78070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 dirty="0"/>
              <a:t>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3825719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bg-BG" sz="4800" b="1" dirty="0">
                <a:solidFill>
                  <a:srgbClr val="FFFFFF"/>
                </a:solidFill>
              </a:rPr>
              <a:t>Типове данни и променливи</a:t>
            </a:r>
            <a:endParaRPr lang="en" sz="4800" b="1" dirty="0">
              <a:solidFill>
                <a:srgbClr val="FFFFFF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8537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Променливите трябва да бъдат създавани. Това става като се казва от какъв тип е променливата и какво й е името.</a:t>
            </a:r>
          </a:p>
          <a:p>
            <a:pPr lvl="0"/>
            <a:r>
              <a:rPr lang="bg-BG" b="1" dirty="0" smtClean="0"/>
              <a:t>String</a:t>
            </a:r>
            <a:r>
              <a:rPr lang="bg-BG" dirty="0" smtClean="0"/>
              <a:t> password; 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// деклариране на променлива</a:t>
            </a:r>
          </a:p>
          <a:p>
            <a:r>
              <a:rPr lang="bg-BG" b="1" dirty="0"/>
              <a:t>String</a:t>
            </a:r>
            <a:r>
              <a:rPr lang="bg-BG" dirty="0"/>
              <a:t> </a:t>
            </a:r>
            <a:r>
              <a:rPr lang="bg-BG" dirty="0" smtClean="0"/>
              <a:t>password = </a:t>
            </a:r>
            <a:r>
              <a:rPr lang="en-US" dirty="0" smtClean="0"/>
              <a:t>“</a:t>
            </a:r>
            <a:r>
              <a:rPr lang="bg-BG" dirty="0" smtClean="0"/>
              <a:t>123456</a:t>
            </a:r>
            <a:r>
              <a:rPr lang="en-US" dirty="0" smtClean="0"/>
              <a:t>”</a:t>
            </a:r>
            <a:r>
              <a:rPr lang="bg-BG" dirty="0" smtClean="0"/>
              <a:t>;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инициализиране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променлива</a:t>
            </a:r>
          </a:p>
          <a:p>
            <a:endParaRPr lang="bg-BG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В този случай създаваме променлива от тип </a:t>
            </a:r>
            <a:r>
              <a:rPr lang="bg-BG" dirty="0" err="1" smtClean="0"/>
              <a:t>String</a:t>
            </a:r>
            <a:r>
              <a:rPr lang="bg-BG" dirty="0" smtClean="0"/>
              <a:t> с име </a:t>
            </a:r>
            <a:r>
              <a:rPr lang="bg-BG" dirty="0" err="1" smtClean="0"/>
              <a:t>password</a:t>
            </a:r>
            <a:r>
              <a:rPr lang="bg-BG" dirty="0" smtClean="0"/>
              <a:t>. Не е задължително да й задаваме първоначална стойност, както на предния слайд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Боравене с променливи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512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9910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bg-BG" dirty="0"/>
              <a:t>След като веднъж е създадена една променлива ние можем да я използваме надолу в кода многократно</a:t>
            </a:r>
            <a:r>
              <a:rPr lang="bg-BG" dirty="0" smtClean="0"/>
              <a:t>.</a:t>
            </a:r>
            <a:endParaRPr lang="bg-BG" sz="1400" dirty="0"/>
          </a:p>
          <a:p>
            <a:r>
              <a:rPr lang="en-US" sz="1600" b="1" dirty="0">
                <a:solidFill>
                  <a:srgbClr val="20124D"/>
                </a:solidFill>
              </a:rPr>
              <a:t>String </a:t>
            </a:r>
            <a:r>
              <a:rPr lang="en-US" sz="1600" b="1" dirty="0">
                <a:solidFill>
                  <a:srgbClr val="000000"/>
                </a:solidFill>
              </a:rPr>
              <a:t>password</a:t>
            </a:r>
            <a:r>
              <a:rPr lang="en-US" sz="1600" b="1" dirty="0"/>
              <a:t>;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password </a:t>
            </a:r>
            <a:r>
              <a:rPr lang="en-US" sz="1600" b="1" dirty="0"/>
              <a:t>= “123456”;</a:t>
            </a:r>
          </a:p>
          <a:p>
            <a:r>
              <a:rPr lang="en-US" sz="1600" b="1" dirty="0" err="1">
                <a:solidFill>
                  <a:srgbClr val="0C343D"/>
                </a:solidFill>
              </a:rPr>
              <a:t>System.out.print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rgbClr val="000000"/>
                </a:solidFill>
              </a:rPr>
              <a:t>password</a:t>
            </a:r>
            <a:r>
              <a:rPr lang="en-US" sz="1600" b="1" dirty="0"/>
              <a:t>); </a:t>
            </a:r>
            <a:endParaRPr lang="en-US" sz="1600" b="1" dirty="0" smtClean="0"/>
          </a:p>
          <a:p>
            <a:r>
              <a:rPr lang="en-US" sz="1100" b="1" dirty="0" smtClean="0">
                <a:solidFill>
                  <a:srgbClr val="38761D"/>
                </a:solidFill>
              </a:rPr>
              <a:t>// </a:t>
            </a:r>
            <a:r>
              <a:rPr lang="bg-BG" sz="1100" b="1" dirty="0">
                <a:solidFill>
                  <a:srgbClr val="38761D"/>
                </a:solidFill>
              </a:rPr>
              <a:t>Показва 123456 в конзолата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password </a:t>
            </a:r>
            <a:r>
              <a:rPr lang="en-US" sz="1600" b="1" dirty="0"/>
              <a:t>= “qwerty”;</a:t>
            </a:r>
          </a:p>
          <a:p>
            <a:r>
              <a:rPr lang="en-US" sz="1600" b="1" dirty="0" err="1">
                <a:solidFill>
                  <a:srgbClr val="0C343D"/>
                </a:solidFill>
              </a:rPr>
              <a:t>System.out.print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rgbClr val="000000"/>
                </a:solidFill>
              </a:rPr>
              <a:t>password</a:t>
            </a:r>
            <a:r>
              <a:rPr lang="en-US" sz="1600" b="1" dirty="0"/>
              <a:t>); </a:t>
            </a:r>
            <a:endParaRPr lang="en-US" sz="1600" b="1" dirty="0" smtClean="0"/>
          </a:p>
          <a:p>
            <a:r>
              <a:rPr lang="en-US" sz="1100" b="1" dirty="0" smtClean="0">
                <a:solidFill>
                  <a:srgbClr val="38761D"/>
                </a:solidFill>
              </a:rPr>
              <a:t>// </a:t>
            </a:r>
            <a:r>
              <a:rPr lang="bg-BG" sz="1100" b="1" dirty="0">
                <a:solidFill>
                  <a:srgbClr val="38761D"/>
                </a:solidFill>
              </a:rPr>
              <a:t>Показва </a:t>
            </a:r>
            <a:r>
              <a:rPr lang="en-US" sz="1100" b="1" dirty="0">
                <a:solidFill>
                  <a:srgbClr val="38761D"/>
                </a:solidFill>
              </a:rPr>
              <a:t>qwerty </a:t>
            </a:r>
            <a:r>
              <a:rPr lang="bg-BG" sz="1100" b="1" dirty="0">
                <a:solidFill>
                  <a:srgbClr val="38761D"/>
                </a:solidFill>
              </a:rPr>
              <a:t>в конзолата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Боравене с променливи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153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95633" y="824999"/>
            <a:ext cx="4324493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bg-BG" dirty="0" smtClean="0"/>
          </a:p>
          <a:p>
            <a:pPr lvl="0"/>
            <a:r>
              <a:rPr lang="bg-BG" dirty="0" smtClean="0"/>
              <a:t>Типът на данните е концепция в езиците за програмиране, чрез която се описва вида на променливите, какви стойности могат да приемат и какви операции могат да бъдат извършвани върху тях.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98" y="764398"/>
            <a:ext cx="4061015" cy="43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79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byte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От -128 до 127. </a:t>
            </a:r>
            <a:r>
              <a:rPr lang="bg-BG" dirty="0" smtClean="0"/>
              <a:t>Заема 8 бита памет</a:t>
            </a:r>
            <a:r>
              <a:rPr lang="ru-RU" dirty="0" smtClean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int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От -2 147 483 648 до 2 147 483 647. </a:t>
            </a:r>
            <a:r>
              <a:rPr lang="bg-BG" dirty="0" smtClean="0"/>
              <a:t>Заема 32 бита памет.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long</a:t>
            </a:r>
            <a:endParaRPr lang="ru-RU" dirty="0"/>
          </a:p>
          <a:p>
            <a:pPr lvl="0"/>
            <a:r>
              <a:rPr lang="ru-RU" dirty="0"/>
              <a:t>От  -9,223,372,036,854,775,808</a:t>
            </a:r>
          </a:p>
          <a:p>
            <a:pPr lvl="0"/>
            <a:r>
              <a:rPr lang="ru-RU" dirty="0"/>
              <a:t>до </a:t>
            </a:r>
            <a:r>
              <a:rPr lang="ru-RU" dirty="0" smtClean="0"/>
              <a:t>9,223,372,036,854,775,807</a:t>
            </a:r>
            <a:r>
              <a:rPr lang="bg-BG" dirty="0" smtClean="0"/>
              <a:t>. Заема 64 бита памет</a:t>
            </a:r>
            <a:r>
              <a:rPr lang="ru-RU" dirty="0" smtClean="0"/>
              <a:t>.</a:t>
            </a:r>
            <a:endParaRPr lang="ru-RU" dirty="0"/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 – цели числа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1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bg-BG" dirty="0" err="1" smtClean="0"/>
              <a:t>float</a:t>
            </a:r>
            <a:r>
              <a:rPr lang="bg-BG" dirty="0" smtClean="0"/>
              <a:t> </a:t>
            </a:r>
          </a:p>
          <a:p>
            <a:r>
              <a:rPr lang="bg-BG" dirty="0" smtClean="0"/>
              <a:t>Заема 32 бита памет. Има прецизност 7 знака след десетичната запетая.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bg-BG" dirty="0" err="1" smtClean="0"/>
              <a:t>double</a:t>
            </a:r>
            <a:r>
              <a:rPr lang="bg-BG" dirty="0" smtClean="0"/>
              <a:t> </a:t>
            </a:r>
          </a:p>
          <a:p>
            <a:r>
              <a:rPr lang="bg-BG" dirty="0" smtClean="0"/>
              <a:t>Заема 64 бита памет. Има прецизност 13 знака след запетаята.</a:t>
            </a:r>
          </a:p>
          <a:p>
            <a:endParaRPr lang="bg-BG" dirty="0" smtClean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 – дробни числа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746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char</a:t>
            </a:r>
            <a:endParaRPr lang="ru-RU" dirty="0"/>
          </a:p>
          <a:p>
            <a:pPr lvl="0"/>
            <a:r>
              <a:rPr lang="bg-BG" dirty="0" smtClean="0"/>
              <a:t>Може да държи един знак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err="1" smtClean="0"/>
              <a:t>String</a:t>
            </a:r>
            <a:r>
              <a:rPr lang="bg-BG" dirty="0" smtClean="0"/>
              <a:t> </a:t>
            </a:r>
          </a:p>
          <a:p>
            <a:pPr lvl="0"/>
            <a:r>
              <a:rPr lang="bg-BG" dirty="0" smtClean="0"/>
              <a:t>Може да съхранява неограничено количество текст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 – знаци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055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boolean</a:t>
            </a:r>
            <a:endParaRPr lang="en-US" dirty="0"/>
          </a:p>
          <a:p>
            <a:pPr lvl="0"/>
            <a:r>
              <a:rPr lang="bg-BG" dirty="0"/>
              <a:t>Може да бъде само две стойности -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isRaining</a:t>
            </a:r>
            <a:r>
              <a:rPr lang="en-US" dirty="0"/>
              <a:t> = true;</a:t>
            </a:r>
          </a:p>
          <a:p>
            <a:pPr lvl="0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hasError</a:t>
            </a:r>
            <a:r>
              <a:rPr lang="en-US" dirty="0"/>
              <a:t> = false;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 – булеви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37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int year = 2015;</a:t>
            </a:r>
          </a:p>
          <a:p>
            <a:r>
              <a:rPr lang="en" dirty="0"/>
              <a:t>byte age = 18;</a:t>
            </a:r>
          </a:p>
          <a:p>
            <a:r>
              <a:rPr lang="en" dirty="0"/>
              <a:t>String name = “Pesho”;</a:t>
            </a:r>
          </a:p>
          <a:p>
            <a:r>
              <a:rPr lang="en" dirty="0"/>
              <a:t>long money = 5 555 555 555;</a:t>
            </a:r>
          </a:p>
          <a:p>
            <a:r>
              <a:rPr lang="en" dirty="0"/>
              <a:t>char firstLetter = ‘P’;</a:t>
            </a:r>
          </a:p>
          <a:p>
            <a:r>
              <a:rPr lang="en" dirty="0"/>
              <a:t>boolean isMale = true;</a:t>
            </a:r>
          </a:p>
          <a:p>
            <a:r>
              <a:rPr lang="en" dirty="0"/>
              <a:t>double height = 1.82;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146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bg-BG" dirty="0"/>
              <a:t>Какво е програмирането</a:t>
            </a:r>
          </a:p>
          <a:p>
            <a:pPr marL="457200" lvl="0" indent="-228600">
              <a:buChar char="●"/>
            </a:pPr>
            <a:r>
              <a:rPr lang="en-US" dirty="0"/>
              <a:t>Java</a:t>
            </a:r>
          </a:p>
          <a:p>
            <a:pPr marL="457200" lvl="0" indent="-228600">
              <a:buChar char="●"/>
            </a:pPr>
            <a:r>
              <a:rPr lang="en-US" dirty="0"/>
              <a:t>IntelliJ IDEA</a:t>
            </a:r>
            <a:endParaRPr lang="bg-BG" dirty="0" smtClean="0"/>
          </a:p>
          <a:p>
            <a:pPr marL="457200" lvl="0" indent="-228600">
              <a:buChar char="●"/>
            </a:pPr>
            <a:r>
              <a:rPr lang="bg-BG" dirty="0"/>
              <a:t>Типове данни</a:t>
            </a:r>
          </a:p>
          <a:p>
            <a:pPr marL="457200" lvl="0" indent="-228600">
              <a:buChar char="●"/>
            </a:pPr>
            <a:r>
              <a:rPr lang="bg-BG" dirty="0"/>
              <a:t>Променливи</a:t>
            </a:r>
          </a:p>
          <a:p>
            <a:pPr marL="457200" lvl="0" indent="-228600">
              <a:buChar char="●"/>
            </a:pPr>
            <a:r>
              <a:rPr lang="bg-BG" dirty="0"/>
              <a:t>Домашно</a:t>
            </a:r>
          </a:p>
          <a:p>
            <a:pPr marL="457200" lvl="0" indent="-228600">
              <a:buChar char="●"/>
            </a:pPr>
            <a:endParaRPr lang="en-US" dirty="0"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</a:rPr>
              <a:t>Съдържание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Принтирайте</a:t>
            </a:r>
            <a:r>
              <a:rPr lang="ru-RU" dirty="0"/>
              <a:t> </a:t>
            </a:r>
            <a:r>
              <a:rPr lang="ru-RU" dirty="0" err="1"/>
              <a:t>следния</a:t>
            </a:r>
            <a:r>
              <a:rPr lang="ru-RU" dirty="0"/>
              <a:t> текст на </a:t>
            </a:r>
            <a:r>
              <a:rPr lang="ru-RU" dirty="0" err="1"/>
              <a:t>конзолата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Използването на “кавички” не е лесна </a:t>
            </a:r>
            <a:r>
              <a:rPr lang="ru-RU" dirty="0" smtClean="0"/>
              <a:t>задача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endParaRPr lang="en-US" dirty="0" smtClean="0"/>
          </a:p>
          <a:p>
            <a:pPr lvl="0"/>
            <a:r>
              <a:rPr lang="ru-RU" dirty="0" smtClean="0"/>
              <a:t>а </a:t>
            </a:r>
            <a:r>
              <a:rPr lang="ru-RU" dirty="0"/>
              <a:t>да не говорим пък за други специални символи\.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054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Банков акаунт има: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име на притежателя, първо, второ и трето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баланс по сметката, име на банката,  IBAN, BIC код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номер на кредитна карта</a:t>
            </a:r>
          </a:p>
          <a:p>
            <a:pPr lvl="0"/>
            <a:r>
              <a:rPr lang="bg-BG" dirty="0" smtClean="0"/>
              <a:t>Създайте променливи с подходящи имена и типове, които да отговарят на данните за един банков акаунт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765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Фирма пази информация за всеки от служителите си. Всеки служител има: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първо име, фамилно име, години, пол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 номер на личната карта, личен фирмен номер (от 27560000 до 27569999) </a:t>
            </a:r>
          </a:p>
          <a:p>
            <a:pPr marL="285750" lvl="0" indent="-285750">
              <a:buFontTx/>
              <a:buChar char="-"/>
            </a:pPr>
            <a:r>
              <a:rPr lang="bg-BG" dirty="0" smtClean="0"/>
              <a:t> информация дали е женен </a:t>
            </a:r>
          </a:p>
          <a:p>
            <a:pPr lvl="0"/>
            <a:r>
              <a:rPr lang="bg-BG" dirty="0" smtClean="0"/>
              <a:t>Създайте променливи за тази информация с подходящи имена и тип.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01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Домашно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Напишете програма, която принтира равностранен триъгълник от символи ©. Нека триъгълника има страна поне 3 символа. Възможно е този символ да не излиза правилно на конзолата.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17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Създайте клас </a:t>
            </a:r>
            <a:r>
              <a:rPr lang="bg-BG" dirty="0" err="1" smtClean="0"/>
              <a:t>Dog</a:t>
            </a:r>
            <a:r>
              <a:rPr lang="bg-BG" dirty="0" smtClean="0"/>
              <a:t>. Нека в него чрез подходящи променливи се пази информация за куче: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име, порода, име на собственика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години /човешки/, години /кучешки/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пол, цвят, специални белези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партньори /бивши и настоящи/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брой деца, имена на децата 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150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600" dirty="0" err="1"/>
              <a:t>Принтирайте</a:t>
            </a:r>
            <a:r>
              <a:rPr lang="ru-RU" sz="1600" dirty="0"/>
              <a:t> </a:t>
            </a:r>
            <a:r>
              <a:rPr lang="ru-RU" sz="1600" dirty="0" err="1"/>
              <a:t>информацията</a:t>
            </a:r>
            <a:r>
              <a:rPr lang="ru-RU" sz="1600" dirty="0"/>
              <a:t> от </a:t>
            </a:r>
            <a:r>
              <a:rPr lang="ru-RU" sz="1600" dirty="0" err="1"/>
              <a:t>предишната</a:t>
            </a:r>
            <a:r>
              <a:rPr lang="ru-RU" sz="1600" dirty="0"/>
              <a:t> задача. </a:t>
            </a:r>
            <a:r>
              <a:rPr lang="ru-RU" sz="1600" dirty="0" err="1"/>
              <a:t>Нека</a:t>
            </a:r>
            <a:r>
              <a:rPr lang="ru-RU" sz="1600" dirty="0"/>
              <a:t> да </a:t>
            </a:r>
            <a:r>
              <a:rPr lang="ru-RU" sz="1600" dirty="0" err="1"/>
              <a:t>изглежда</a:t>
            </a:r>
            <a:r>
              <a:rPr lang="ru-RU" sz="1600" dirty="0"/>
              <a:t> по </a:t>
            </a:r>
            <a:r>
              <a:rPr lang="ru-RU" sz="1600" dirty="0" err="1"/>
              <a:t>следния</a:t>
            </a:r>
            <a:r>
              <a:rPr lang="ru-RU" sz="1600" dirty="0"/>
              <a:t> начин: 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--------------------------------------------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Куче</a:t>
            </a:r>
            <a:r>
              <a:rPr lang="ru-RU" sz="1600" dirty="0"/>
              <a:t>: Гошко, </a:t>
            </a:r>
            <a:r>
              <a:rPr lang="ru-RU" sz="1600" dirty="0" err="1"/>
              <a:t>дакел</a:t>
            </a:r>
            <a:r>
              <a:rPr lang="ru-RU" sz="1600" dirty="0"/>
              <a:t>, </a:t>
            </a:r>
            <a:r>
              <a:rPr lang="ru-RU" sz="1600" dirty="0" err="1"/>
              <a:t>кафяв</a:t>
            </a:r>
            <a:r>
              <a:rPr lang="ru-RU" sz="1600" dirty="0"/>
              <a:t> 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err="1" smtClean="0"/>
              <a:t>Собственост</a:t>
            </a:r>
            <a:r>
              <a:rPr lang="ru-RU" sz="1600" dirty="0" smtClean="0"/>
              <a:t> </a:t>
            </a:r>
            <a:r>
              <a:rPr lang="ru-RU" sz="1600" dirty="0"/>
              <a:t>на: </a:t>
            </a:r>
            <a:r>
              <a:rPr lang="ru-RU" sz="1600" dirty="0" err="1"/>
              <a:t>Гошо</a:t>
            </a:r>
            <a:r>
              <a:rPr lang="ru-RU" sz="1600" dirty="0"/>
              <a:t> </a:t>
            </a:r>
            <a:r>
              <a:rPr lang="ru-RU" sz="1600" dirty="0" err="1"/>
              <a:t>Лошия</a:t>
            </a:r>
            <a:r>
              <a:rPr lang="ru-RU" sz="1600" dirty="0"/>
              <a:t> 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err="1" smtClean="0"/>
              <a:t>Има</a:t>
            </a:r>
            <a:r>
              <a:rPr lang="ru-RU" sz="1600" dirty="0" smtClean="0"/>
              <a:t> </a:t>
            </a:r>
            <a:r>
              <a:rPr lang="ru-RU" sz="1600" dirty="0"/>
              <a:t>11 </a:t>
            </a:r>
            <a:r>
              <a:rPr lang="ru-RU" sz="1600" dirty="0" err="1"/>
              <a:t>деца</a:t>
            </a:r>
            <a:r>
              <a:rPr lang="ru-RU" sz="1600" dirty="0"/>
              <a:t> 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--------------------------------------------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400" dirty="0" smtClean="0"/>
              <a:t>Подсказка</a:t>
            </a:r>
            <a:r>
              <a:rPr lang="ru-RU" sz="1400" dirty="0"/>
              <a:t>: </a:t>
            </a:r>
            <a:r>
              <a:rPr lang="ru-RU" sz="1400" dirty="0" err="1"/>
              <a:t>Обединяване</a:t>
            </a:r>
            <a:r>
              <a:rPr lang="ru-RU" sz="1400" dirty="0"/>
              <a:t> на </a:t>
            </a:r>
            <a:r>
              <a:rPr lang="ru-RU" sz="1400" dirty="0" err="1"/>
              <a:t>думи</a:t>
            </a:r>
            <a:r>
              <a:rPr lang="ru-RU" sz="1400" dirty="0"/>
              <a:t> става чрез знака + </a:t>
            </a:r>
            <a:endParaRPr lang="en-US" sz="1400" dirty="0" smtClean="0"/>
          </a:p>
          <a:p>
            <a:pPr lvl="0">
              <a:lnSpc>
                <a:spcPct val="100000"/>
              </a:lnSpc>
            </a:pPr>
            <a:r>
              <a:rPr lang="ru-RU" sz="1400" dirty="0" err="1" smtClean="0"/>
              <a:t>System.out.print</a:t>
            </a:r>
            <a:r>
              <a:rPr lang="ru-RU" sz="1400" dirty="0"/>
              <a:t>(“</a:t>
            </a:r>
            <a:r>
              <a:rPr lang="ru-RU" sz="1400" dirty="0" err="1"/>
              <a:t>Собственик</a:t>
            </a:r>
            <a:r>
              <a:rPr lang="ru-RU" sz="1400" dirty="0"/>
              <a:t>: ” + </a:t>
            </a:r>
            <a:r>
              <a:rPr lang="ru-RU" sz="1400" dirty="0" err="1"/>
              <a:t>owner</a:t>
            </a:r>
            <a:r>
              <a:rPr lang="ru-RU" sz="1400" dirty="0"/>
              <a:t>); </a:t>
            </a:r>
            <a:r>
              <a:rPr lang="ru-RU" sz="1400" dirty="0" err="1"/>
              <a:t>където</a:t>
            </a:r>
            <a:r>
              <a:rPr lang="ru-RU" sz="1400" dirty="0"/>
              <a:t> </a:t>
            </a:r>
            <a:r>
              <a:rPr lang="ru-RU" sz="1400" dirty="0" err="1"/>
              <a:t>първото</a:t>
            </a:r>
            <a:r>
              <a:rPr lang="ru-RU" sz="1400" dirty="0"/>
              <a:t> </a:t>
            </a:r>
            <a:r>
              <a:rPr lang="ru-RU" sz="1400" dirty="0" err="1"/>
              <a:t>събираемо</a:t>
            </a:r>
            <a:r>
              <a:rPr lang="ru-RU" sz="1400" dirty="0"/>
              <a:t> е текст, а </a:t>
            </a:r>
            <a:r>
              <a:rPr lang="ru-RU" sz="1400" dirty="0" err="1"/>
              <a:t>второто</a:t>
            </a:r>
            <a:r>
              <a:rPr lang="ru-RU" sz="1400" dirty="0"/>
              <a:t> е </a:t>
            </a:r>
            <a:r>
              <a:rPr lang="ru-RU" sz="1400" dirty="0" err="1"/>
              <a:t>променлива</a:t>
            </a:r>
            <a:endParaRPr lang="bg-BG" sz="1400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8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Имате</a:t>
            </a:r>
            <a:r>
              <a:rPr lang="ru-RU" dirty="0"/>
              <a:t> две </a:t>
            </a:r>
            <a:r>
              <a:rPr lang="ru-RU" dirty="0" err="1"/>
              <a:t>променливи</a:t>
            </a:r>
            <a:r>
              <a:rPr lang="ru-RU" dirty="0"/>
              <a:t>: </a:t>
            </a:r>
            <a:endParaRPr lang="en-US" dirty="0" smtClean="0"/>
          </a:p>
          <a:p>
            <a:pPr lvl="0"/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/>
              <a:t>a = 5; </a:t>
            </a:r>
            <a:endParaRPr lang="en-US" dirty="0" smtClean="0"/>
          </a:p>
          <a:p>
            <a:pPr lvl="0"/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/>
              <a:t>b = 11; </a:t>
            </a:r>
            <a:endParaRPr lang="en-US" dirty="0" smtClean="0"/>
          </a:p>
          <a:p>
            <a:pPr lvl="0"/>
            <a:r>
              <a:rPr lang="ru-RU" dirty="0" smtClean="0"/>
              <a:t>Напишете програма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с която да размените стойностите им, т.е. </a:t>
            </a:r>
            <a:r>
              <a:rPr lang="ru-RU" dirty="0" err="1"/>
              <a:t>System.out.print</a:t>
            </a:r>
            <a:r>
              <a:rPr lang="ru-RU" dirty="0"/>
              <a:t>(a) </a:t>
            </a:r>
            <a:r>
              <a:rPr lang="ru-RU" dirty="0" err="1"/>
              <a:t>дава</a:t>
            </a:r>
            <a:r>
              <a:rPr lang="ru-RU" dirty="0"/>
              <a:t> 11, а </a:t>
            </a:r>
            <a:r>
              <a:rPr lang="ru-RU" dirty="0" err="1"/>
              <a:t>System.out.print</a:t>
            </a:r>
            <a:r>
              <a:rPr lang="ru-RU" dirty="0"/>
              <a:t>(b) </a:t>
            </a:r>
            <a:r>
              <a:rPr lang="ru-RU" dirty="0" err="1"/>
              <a:t>дава</a:t>
            </a:r>
            <a:r>
              <a:rPr lang="ru-RU" dirty="0"/>
              <a:t> 5.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322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Прочетете 2 глава от книгата: „Въведение в програмирането с </a:t>
            </a:r>
            <a:r>
              <a:rPr lang="en-US" dirty="0" smtClean="0"/>
              <a:t>Java”</a:t>
            </a:r>
          </a:p>
          <a:p>
            <a:pPr lvl="0"/>
            <a:r>
              <a:rPr lang="en-US" dirty="0">
                <a:hlinkClick r:id="rId3"/>
              </a:rPr>
              <a:t>http://www.introprogramming.info/intro-java-book/read-online/glava2-primitivni-tipove-i-promenlivi/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855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ПРОГРАМИРАНЕТО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17839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Програмиране е процесът на измисляне и прилагане на поредица от команди в определен ред за постигане на някакъв резултат. Тази поредица от команди се нарича алгоритъм.</a:t>
            </a:r>
          </a:p>
          <a:p>
            <a:pPr lvl="0"/>
            <a:r>
              <a:rPr lang="bg-BG" dirty="0" smtClean="0"/>
              <a:t>Какви алгоритми от ежедневието познавате ?</a:t>
            </a:r>
            <a:endParaRPr lang="en-US" dirty="0" smtClean="0"/>
          </a:p>
          <a:p>
            <a:pPr lvl="0"/>
            <a:r>
              <a:rPr lang="bg-BG" dirty="0" smtClean="0"/>
              <a:t>Какво е </a:t>
            </a:r>
            <a:r>
              <a:rPr lang="en-US" dirty="0" smtClean="0"/>
              <a:t>Stack Overflow </a:t>
            </a:r>
            <a:r>
              <a:rPr lang="bg-BG" dirty="0" smtClean="0"/>
              <a:t>и защо това е</a:t>
            </a:r>
          </a:p>
          <a:p>
            <a:pPr lvl="0"/>
            <a:r>
              <a:rPr lang="bg-BG" dirty="0" smtClean="0"/>
              <a:t>най-добрият приятел на програмиста</a:t>
            </a:r>
            <a:r>
              <a:rPr lang="en-US" dirty="0" smtClean="0"/>
              <a:t>?</a:t>
            </a:r>
            <a:endParaRPr lang="bg-BG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ПРОГРАМИРАНЕТО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07" y="2543315"/>
            <a:ext cx="3448051" cy="241363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С други думи - програмиране е измислянето, писането, тестването, оправянето на грешките и поддържането на кода на една компютърна програма. То е сложен и многопластов процес, в който обикновено участват множество от хора.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ПРОГРАМИРАНЕТО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827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Какви езици за програмиране съществуват?</a:t>
            </a:r>
          </a:p>
          <a:p>
            <a:pPr lvl="0"/>
            <a:r>
              <a:rPr lang="bg-BG" dirty="0" smtClean="0"/>
              <a:t> - Съществуват множество езици за програмиране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Всеки от тях се отличава с различни качества: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По-бързо работят програмите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По-бързо се пише на него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По-разбираем е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Подходящ е за конкретна имплементация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bg-BG" sz="1600" dirty="0" smtClean="0"/>
              <a:t>Нещо друго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bg-BG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ПРОГРАМИРАНЕТО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Ние ще учим един от най-популярните езици -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Програмирането като концепция е еднакво, независимо от езика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Java има голяма общност и е сравнително лесна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</a:rPr>
              <a:t>Java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86" y="3420442"/>
            <a:ext cx="3031114" cy="153650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1144</Words>
  <Application>Microsoft Office PowerPoint</Application>
  <PresentationFormat>On-screen Show (16:9)</PresentationFormat>
  <Paragraphs>180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Wingdings</vt:lpstr>
      <vt:lpstr>Courier New</vt:lpstr>
      <vt:lpstr>Syncopate</vt:lpstr>
      <vt:lpstr>Calibri</vt:lpstr>
      <vt:lpstr>simple-light-2</vt:lpstr>
      <vt:lpstr>Увод в програмирането</vt:lpstr>
      <vt:lpstr>PowerPoint Presentation</vt:lpstr>
      <vt:lpstr>PowerPoint Presentation</vt:lpstr>
      <vt:lpstr>КАКВО Е ПРОГРАМИРАНЕТО</vt:lpstr>
      <vt:lpstr>PowerPoint Presentation</vt:lpstr>
      <vt:lpstr>PowerPoint Presentation</vt:lpstr>
      <vt:lpstr>PowerPoint Presentation</vt:lpstr>
      <vt:lpstr>JAVA</vt:lpstr>
      <vt:lpstr>PowerPoint Presentation</vt:lpstr>
      <vt:lpstr>PowerPoint Presentation</vt:lpstr>
      <vt:lpstr>IntelliJ IDEA </vt:lpstr>
      <vt:lpstr>PowerPoint Presentation</vt:lpstr>
      <vt:lpstr>Сега да създадем първата си програмка</vt:lpstr>
      <vt:lpstr>PowerPoint Presentation</vt:lpstr>
      <vt:lpstr>PowerPoint Presentation</vt:lpstr>
      <vt:lpstr>PowerPoint Presentation</vt:lpstr>
      <vt:lpstr>PowerPoint Presentation</vt:lpstr>
      <vt:lpstr>Променливи</vt:lpstr>
      <vt:lpstr>PowerPoint Presentation</vt:lpstr>
      <vt:lpstr>PowerPoint Presentation</vt:lpstr>
      <vt:lpstr>PowerPoint Presentation</vt:lpstr>
      <vt:lpstr>Типове данни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Задачи</vt:lpstr>
      <vt:lpstr>PowerPoint Presentation</vt:lpstr>
      <vt:lpstr>PowerPoint Presentation</vt:lpstr>
      <vt:lpstr>PowerPoint Presentation</vt:lpstr>
      <vt:lpstr>Домашно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dc:creator>Lilly</dc:creator>
  <cp:lastModifiedBy>Lilly</cp:lastModifiedBy>
  <cp:revision>55</cp:revision>
  <dcterms:modified xsi:type="dcterms:W3CDTF">2018-11-18T10:02:41Z</dcterms:modified>
</cp:coreProperties>
</file>