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BD26B-9630-4196-9362-62D185DF66B8}" type="datetimeFigureOut">
              <a:rPr lang="bg-BG" smtClean="0"/>
              <a:t>18.5.2019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F6042-8DA1-4640-971E-4636575A1D5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F6042-8DA1-4640-971E-4636575A1D58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428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3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4334" y="1197438"/>
            <a:ext cx="7955330" cy="140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0O0lVPL_wA&amp;amp;index=32&amp;amp;list=PLjsqymUqgpSTXtlngZCXRHEp8-FmDHHfL" TargetMode="External"/><Relationship Id="rId2" Type="http://schemas.openxmlformats.org/officeDocument/2006/relationships/hyperlink" Target="https://www.youtube.com/watch?v=wMo2O1oL5BQ&amp;amp;list=PLjsqymUqgpSTXtlngZCXRHEp8-FmDHHfL&amp;amp;index=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LvGQ64jqWk&amp;amp;index=13&amp;amp;list=PLjsqymUqgpSTXtlngZCXRHEp8-FmDHHfL" TargetMode="External"/><Relationship Id="rId4" Type="http://schemas.openxmlformats.org/officeDocument/2006/relationships/hyperlink" Target="https://www.youtube.com/watch?v=y2wFjlR986I&amp;amp;list=PLjsqymUqgpSTXtlngZCXRHEp8-FmDHHfL&amp;amp;index=4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hyperlink" Target="http://developer.android.com/guide/components/intents-comm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android-life-cycle-of-activ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5"/>
                </a:lnTo>
                <a:lnTo>
                  <a:pt x="9143999" y="2292095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1650" dirty="0"/>
              <a:t>Android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2897251"/>
            <a:ext cx="9144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chemeClr val="bg1"/>
                </a:solidFill>
              </a:rPr>
              <a:t>Intents &amp; Lifecycle</a:t>
            </a:r>
            <a:endParaRPr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1953" y="4934508"/>
            <a:ext cx="69418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bg-BG" sz="1400" b="1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 </a:t>
            </a:r>
            <a:r>
              <a:rPr sz="1400" b="1" spc="-5" dirty="0" smtClean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</a:t>
            </a:r>
            <a:r>
              <a:rPr sz="1400" b="1" spc="8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АНДРОИД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12900"/>
            <a:ext cx="8034020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62585" indent="-228600">
              <a:lnSpc>
                <a:spcPct val="114999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За да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създадем работещо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Активити 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достатъчно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наследим класа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След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това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Override-нем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необходимте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ни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методи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setContentView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метода,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който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указва,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кой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хмл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зареди на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екрана.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Този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метод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извиква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onCreate()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Името 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всяко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активити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трябва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 завършва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думата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XML файловете,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описват активитита трябва да започват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activity_</a:t>
            </a:r>
            <a:endParaRPr sz="1800">
              <a:latin typeface="Arial"/>
              <a:cs typeface="Arial"/>
            </a:endParaRPr>
          </a:p>
          <a:p>
            <a:pPr marL="241300" marR="933450" indent="-228600">
              <a:lnSpc>
                <a:spcPct val="114999"/>
              </a:lnSpc>
              <a:spcBef>
                <a:spcPts val="16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За да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манипулираме елементи от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ХМЛ-а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използваме метода 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findViewById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като му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подаваме за параметър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ид-то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елемента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526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Създаване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54048"/>
            <a:ext cx="330136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Създаване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екран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Вземане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сетване на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данни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22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Демо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1366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intents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97438"/>
            <a:ext cx="8152130" cy="20821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Intent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обект-съобщение, което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използва за да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извика действие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от</a:t>
            </a:r>
            <a:endParaRPr sz="1800" dirty="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друг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компонент на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системата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Има: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експлицитни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интенти -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задават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кой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компонент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конкретно искат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</a:t>
            </a:r>
            <a:r>
              <a:rPr sz="1400" spc="-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стартира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○"/>
            </a:pPr>
            <a:endParaRPr sz="1600" dirty="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имплицитни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интенти -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задават само какво трябва да може компонента,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който се</a:t>
            </a:r>
            <a:r>
              <a:rPr sz="14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стартира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279" y="3639955"/>
            <a:ext cx="6442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Intent </a:t>
            </a:r>
            <a:r>
              <a:rPr sz="1800" dirty="0">
                <a:latin typeface="Courier New"/>
                <a:cs typeface="Courier New"/>
              </a:rPr>
              <a:t>i =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Intent(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NewActivity.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123" y="4187033"/>
            <a:ext cx="7646034" cy="26860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5" dirty="0">
                <a:solidFill>
                  <a:srgbClr val="660066"/>
                </a:solidFill>
                <a:latin typeface="Consolas"/>
                <a:cs typeface="Consolas"/>
              </a:rPr>
              <a:t>Intent </a:t>
            </a:r>
            <a:r>
              <a:rPr sz="1800" spc="-5" dirty="0">
                <a:latin typeface="Consolas"/>
                <a:cs typeface="Consolas"/>
              </a:rPr>
              <a:t>intent </a:t>
            </a:r>
            <a:r>
              <a:rPr sz="180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87"/>
                </a:solidFill>
                <a:latin typeface="Consolas"/>
                <a:cs typeface="Consolas"/>
              </a:rPr>
              <a:t>new</a:t>
            </a:r>
            <a:r>
              <a:rPr sz="1800" spc="-6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0066"/>
                </a:solidFill>
                <a:latin typeface="Consolas"/>
                <a:cs typeface="Consolas"/>
              </a:rPr>
              <a:t>Intent</a:t>
            </a:r>
            <a:r>
              <a:rPr sz="1800" spc="-5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60066"/>
                </a:solidFill>
                <a:latin typeface="Consolas"/>
                <a:cs typeface="Consolas"/>
              </a:rPr>
              <a:t>MediaStore</a:t>
            </a:r>
            <a:r>
              <a:rPr sz="1800" spc="-5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ACTION_IMAGE_CAPTURE</a:t>
            </a:r>
            <a:r>
              <a:rPr sz="1800" spc="-5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940" y="4786610"/>
            <a:ext cx="5390515" cy="172085"/>
          </a:xfrm>
          <a:custGeom>
            <a:avLst/>
            <a:gdLst/>
            <a:ahLst/>
            <a:cxnLst/>
            <a:rect l="l" t="t" r="r" b="b"/>
            <a:pathLst>
              <a:path w="5390515" h="172085">
                <a:moveTo>
                  <a:pt x="5390388" y="171896"/>
                </a:moveTo>
                <a:lnTo>
                  <a:pt x="5390388" y="0"/>
                </a:lnTo>
                <a:lnTo>
                  <a:pt x="0" y="0"/>
                </a:lnTo>
                <a:lnTo>
                  <a:pt x="0" y="171896"/>
                </a:lnTo>
                <a:lnTo>
                  <a:pt x="5390388" y="17189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771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Що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38834"/>
            <a:ext cx="785431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Всяко активити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стартирано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някакъв интент,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който 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може да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види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55600" lvl="1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За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това чрез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интентите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предава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информация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55600" lvl="1" indent="-228600">
              <a:lnSpc>
                <a:spcPct val="100000"/>
              </a:lnSpc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Тя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записва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 ключ и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стойност</a:t>
            </a:r>
            <a:endParaRPr sz="1800">
              <a:latin typeface="Arial"/>
              <a:cs typeface="Arial"/>
            </a:endParaRPr>
          </a:p>
          <a:p>
            <a:pPr marL="355600" marR="386080" lvl="1" indent="-228600">
              <a:lnSpc>
                <a:spcPct val="114999"/>
              </a:lnSpc>
              <a:spcBef>
                <a:spcPts val="1600"/>
              </a:spcBef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Могат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предават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цели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обекти, но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трябва да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имплементират  интерфейса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Parcelable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4144771"/>
            <a:ext cx="644271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Intent </a:t>
            </a:r>
            <a:r>
              <a:rPr sz="1800" dirty="0">
                <a:latin typeface="Courier New"/>
                <a:cs typeface="Courier New"/>
              </a:rPr>
              <a:t>i =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Intent(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NewActivity.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i.putExtra("key", 456);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123" y="5126894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8" y="0"/>
                </a:lnTo>
              </a:path>
            </a:pathLst>
          </a:custGeom>
          <a:ln w="33210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Екстри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97438"/>
            <a:ext cx="7925434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При стартиране на ново активити могат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бъдат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задавани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определени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действия на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интента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50" y="2354656"/>
            <a:ext cx="12192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585858"/>
                </a:solidFill>
                <a:latin typeface="Times New Roman"/>
                <a:cs typeface="Times New Roman"/>
              </a:rPr>
              <a:t>●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0323" y="2374645"/>
            <a:ext cx="5942330" cy="190500"/>
          </a:xfrm>
          <a:prstGeom prst="rect">
            <a:avLst/>
          </a:prstGeom>
          <a:solidFill>
            <a:srgbClr val="E1E1E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250" b="1" spc="-65" dirty="0">
                <a:latin typeface="Arial"/>
                <a:cs typeface="Arial"/>
              </a:rPr>
              <a:t>FLAG_ACTIVITY_NO_HISTORY </a:t>
            </a:r>
            <a:r>
              <a:rPr sz="1250" b="1" spc="65" dirty="0">
                <a:latin typeface="Arial"/>
                <a:cs typeface="Arial"/>
              </a:rPr>
              <a:t>- </a:t>
            </a:r>
            <a:r>
              <a:rPr sz="1250" b="1" spc="-30" dirty="0">
                <a:latin typeface="Arial"/>
                <a:cs typeface="Arial"/>
              </a:rPr>
              <a:t>the </a:t>
            </a:r>
            <a:r>
              <a:rPr sz="1250" b="1" spc="-35" dirty="0">
                <a:latin typeface="Arial"/>
                <a:cs typeface="Arial"/>
              </a:rPr>
              <a:t>starting </a:t>
            </a:r>
            <a:r>
              <a:rPr sz="1250" b="1" spc="-30" dirty="0">
                <a:latin typeface="Arial"/>
                <a:cs typeface="Arial"/>
              </a:rPr>
              <a:t>activity </a:t>
            </a:r>
            <a:r>
              <a:rPr sz="1250" b="1" spc="-35" dirty="0">
                <a:latin typeface="Arial"/>
                <a:cs typeface="Arial"/>
              </a:rPr>
              <a:t>is </a:t>
            </a:r>
            <a:r>
              <a:rPr sz="1250" b="1" spc="-45" dirty="0">
                <a:latin typeface="Arial"/>
                <a:cs typeface="Arial"/>
              </a:rPr>
              <a:t>not </a:t>
            </a:r>
            <a:r>
              <a:rPr sz="1250" b="1" spc="-30" dirty="0">
                <a:latin typeface="Arial"/>
                <a:cs typeface="Arial"/>
              </a:rPr>
              <a:t>kept </a:t>
            </a:r>
            <a:r>
              <a:rPr sz="1250" b="1" spc="-40" dirty="0">
                <a:latin typeface="Arial"/>
                <a:cs typeface="Arial"/>
              </a:rPr>
              <a:t>in </a:t>
            </a:r>
            <a:r>
              <a:rPr sz="1250" b="1" spc="-30" dirty="0">
                <a:latin typeface="Arial"/>
                <a:cs typeface="Arial"/>
              </a:rPr>
              <a:t>the </a:t>
            </a:r>
            <a:r>
              <a:rPr sz="1250" b="1" spc="-45" dirty="0">
                <a:latin typeface="Arial"/>
                <a:cs typeface="Arial"/>
              </a:rPr>
              <a:t>history</a:t>
            </a:r>
            <a:r>
              <a:rPr sz="1250" b="1" spc="-240" dirty="0">
                <a:latin typeface="Arial"/>
                <a:cs typeface="Arial"/>
              </a:rPr>
              <a:t> </a:t>
            </a:r>
            <a:r>
              <a:rPr sz="1250" b="1" spc="-35" dirty="0">
                <a:latin typeface="Arial"/>
                <a:cs typeface="Arial"/>
              </a:rPr>
              <a:t>stack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150" y="2972561"/>
            <a:ext cx="1212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solidFill>
                  <a:srgbClr val="585858"/>
                </a:solidFill>
                <a:latin typeface="Times New Roman"/>
                <a:cs typeface="Times New Roman"/>
              </a:rPr>
              <a:t>●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23" y="2991866"/>
            <a:ext cx="7682865" cy="190500"/>
          </a:xfrm>
          <a:prstGeom prst="rect">
            <a:avLst/>
          </a:prstGeom>
          <a:solidFill>
            <a:srgbClr val="E1E1E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250" b="1" spc="-55" dirty="0">
                <a:latin typeface="Arial"/>
                <a:cs typeface="Arial"/>
              </a:rPr>
              <a:t>FLAG_ACTIVITY_NO_ANIMATION </a:t>
            </a:r>
            <a:r>
              <a:rPr sz="1250" b="1" spc="65" dirty="0">
                <a:latin typeface="Arial"/>
                <a:cs typeface="Arial"/>
              </a:rPr>
              <a:t>- </a:t>
            </a:r>
            <a:r>
              <a:rPr sz="1250" b="1" spc="-40" dirty="0">
                <a:latin typeface="Arial"/>
                <a:cs typeface="Arial"/>
              </a:rPr>
              <a:t>prevents </a:t>
            </a:r>
            <a:r>
              <a:rPr sz="1250" b="1" spc="-30" dirty="0">
                <a:latin typeface="Arial"/>
                <a:cs typeface="Arial"/>
              </a:rPr>
              <a:t>the </a:t>
            </a:r>
            <a:r>
              <a:rPr sz="1250" b="1" spc="-45" dirty="0">
                <a:latin typeface="Arial"/>
                <a:cs typeface="Arial"/>
              </a:rPr>
              <a:t>system </a:t>
            </a:r>
            <a:r>
              <a:rPr sz="1250" b="1" spc="-30" dirty="0">
                <a:latin typeface="Arial"/>
                <a:cs typeface="Arial"/>
              </a:rPr>
              <a:t>from </a:t>
            </a:r>
            <a:r>
              <a:rPr sz="1250" b="1" spc="-50" dirty="0">
                <a:latin typeface="Arial"/>
                <a:cs typeface="Arial"/>
              </a:rPr>
              <a:t>applying </a:t>
            </a:r>
            <a:r>
              <a:rPr sz="1250" b="1" spc="-30" dirty="0">
                <a:latin typeface="Arial"/>
                <a:cs typeface="Arial"/>
              </a:rPr>
              <a:t>a </a:t>
            </a:r>
            <a:r>
              <a:rPr sz="1250" b="1" spc="-35" dirty="0">
                <a:latin typeface="Arial"/>
                <a:cs typeface="Arial"/>
              </a:rPr>
              <a:t>transition animation </a:t>
            </a:r>
            <a:r>
              <a:rPr sz="1250" b="1" spc="-30" dirty="0">
                <a:latin typeface="Arial"/>
                <a:cs typeface="Arial"/>
              </a:rPr>
              <a:t>to the</a:t>
            </a:r>
            <a:r>
              <a:rPr sz="1250" b="1" spc="-110" dirty="0">
                <a:latin typeface="Arial"/>
                <a:cs typeface="Arial"/>
              </a:rPr>
              <a:t> </a:t>
            </a:r>
            <a:r>
              <a:rPr sz="1250" b="1" spc="-35" dirty="0">
                <a:latin typeface="Arial"/>
                <a:cs typeface="Arial"/>
              </a:rPr>
              <a:t>activity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150" y="3590035"/>
            <a:ext cx="1212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5" dirty="0">
                <a:solidFill>
                  <a:srgbClr val="585858"/>
                </a:solidFill>
                <a:latin typeface="Times New Roman"/>
                <a:cs typeface="Times New Roman"/>
              </a:rPr>
              <a:t>●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323" y="3609085"/>
            <a:ext cx="4695825" cy="190500"/>
          </a:xfrm>
          <a:prstGeom prst="rect">
            <a:avLst/>
          </a:prstGeom>
          <a:solidFill>
            <a:srgbClr val="E1E1E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0"/>
              </a:lnSpc>
            </a:pPr>
            <a:r>
              <a:rPr sz="1250" b="1" spc="-75" dirty="0">
                <a:latin typeface="Arial"/>
                <a:cs typeface="Arial"/>
              </a:rPr>
              <a:t>FLAG_ACTIVITY_CLEAR_TOP </a:t>
            </a:r>
            <a:r>
              <a:rPr sz="1250" b="1" spc="65" dirty="0">
                <a:latin typeface="Arial"/>
                <a:cs typeface="Arial"/>
              </a:rPr>
              <a:t>- </a:t>
            </a:r>
            <a:r>
              <a:rPr sz="1250" b="1" spc="-40" dirty="0">
                <a:latin typeface="Arial"/>
                <a:cs typeface="Arial"/>
              </a:rPr>
              <a:t>clears </a:t>
            </a:r>
            <a:r>
              <a:rPr sz="1250" b="1" spc="-20" dirty="0">
                <a:latin typeface="Arial"/>
                <a:cs typeface="Arial"/>
              </a:rPr>
              <a:t>all </a:t>
            </a:r>
            <a:r>
              <a:rPr sz="1250" b="1" spc="-30" dirty="0">
                <a:latin typeface="Arial"/>
                <a:cs typeface="Arial"/>
              </a:rPr>
              <a:t>activities from the</a:t>
            </a:r>
            <a:r>
              <a:rPr sz="1250" b="1" spc="-215" dirty="0">
                <a:latin typeface="Arial"/>
                <a:cs typeface="Arial"/>
              </a:rPr>
              <a:t> </a:t>
            </a:r>
            <a:r>
              <a:rPr sz="1250" b="1" spc="-35" dirty="0">
                <a:latin typeface="Arial"/>
                <a:cs typeface="Arial"/>
              </a:rPr>
              <a:t>stack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860" y="4207509"/>
            <a:ext cx="6442710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Intent </a:t>
            </a:r>
            <a:r>
              <a:rPr sz="1800" dirty="0">
                <a:latin typeface="Courier New"/>
                <a:cs typeface="Courier New"/>
              </a:rPr>
              <a:t>i = </a:t>
            </a: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Intent(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this</a:t>
            </a:r>
            <a:r>
              <a:rPr sz="1800" spc="-10" dirty="0">
                <a:latin typeface="Courier New"/>
                <a:cs typeface="Courier New"/>
              </a:rPr>
              <a:t>,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NewActivity.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i.addFlags(Intent.FLAG_ACTIVITY_CLEAR_TOP);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96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Флагове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6065" indent="-22860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Courier New"/>
              <a:buChar char="●"/>
              <a:tabLst>
                <a:tab pos="266065" algn="l"/>
              </a:tabLst>
            </a:pPr>
            <a:r>
              <a:rPr spc="-5" dirty="0"/>
              <a:t>startActivity(intent);</a:t>
            </a:r>
          </a:p>
          <a:p>
            <a:pPr marL="266065" indent="-228600">
              <a:lnSpc>
                <a:spcPct val="100000"/>
              </a:lnSpc>
              <a:spcBef>
                <a:spcPts val="330"/>
              </a:spcBef>
              <a:buChar char="●"/>
              <a:tabLst>
                <a:tab pos="266065" algn="l"/>
              </a:tabLst>
            </a:pPr>
            <a:r>
              <a:rPr spc="-5" dirty="0"/>
              <a:t>startActivityForResult(intent,</a:t>
            </a:r>
            <a:r>
              <a:rPr spc="35" dirty="0"/>
              <a:t> </a:t>
            </a:r>
            <a:r>
              <a:rPr spc="-5" dirty="0"/>
              <a:t>resultCode);</a:t>
            </a:r>
          </a:p>
          <a:p>
            <a:pPr marL="722630" marR="5080" lvl="1" indent="-227965">
              <a:lnSpc>
                <a:spcPct val="114999"/>
              </a:lnSpc>
              <a:spcBef>
                <a:spcPts val="60"/>
              </a:spcBef>
              <a:buChar char="○"/>
              <a:tabLst>
                <a:tab pos="723265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когато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стартираното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Активити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приключи,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очаква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да даде резултат,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който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бъде 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върнат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метода onResult()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стартиралото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го</a:t>
            </a:r>
            <a:r>
              <a:rPr sz="14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активити</a:t>
            </a:r>
            <a:endParaRPr sz="1400">
              <a:latin typeface="Arial"/>
              <a:cs typeface="Arial"/>
            </a:endParaRPr>
          </a:p>
          <a:p>
            <a:pPr marL="722630" lvl="1" indent="-227965">
              <a:lnSpc>
                <a:spcPct val="100000"/>
              </a:lnSpc>
              <a:spcBef>
                <a:spcPts val="254"/>
              </a:spcBef>
              <a:buChar char="○"/>
              <a:tabLst>
                <a:tab pos="723265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Резултата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подава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чрез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интент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123" y="2679445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559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Стартиране </a:t>
            </a:r>
            <a:r>
              <a:rPr sz="3600" dirty="0">
                <a:solidFill>
                  <a:srgbClr val="FFFFFF"/>
                </a:solidFill>
              </a:rPr>
              <a:t>на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Активити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197438"/>
            <a:ext cx="1165225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Font typeface="Courier New"/>
              <a:buChar char="●"/>
              <a:tabLst>
                <a:tab pos="355600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Камера</a:t>
            </a:r>
            <a:endParaRPr sz="1800">
              <a:latin typeface="Arial"/>
              <a:cs typeface="Arial"/>
            </a:endParaRPr>
          </a:p>
          <a:p>
            <a:pPr marL="355600" lvl="1" indent="-228600">
              <a:lnSpc>
                <a:spcPct val="100000"/>
              </a:lnSpc>
              <a:spcBef>
                <a:spcPts val="330"/>
              </a:spcBef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Форма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123" y="1943354"/>
            <a:ext cx="125095" cy="268605"/>
          </a:xfrm>
          <a:custGeom>
            <a:avLst/>
            <a:gdLst/>
            <a:ahLst/>
            <a:cxnLst/>
            <a:rect l="l" t="t" r="r" b="b"/>
            <a:pathLst>
              <a:path w="125095" h="268605">
                <a:moveTo>
                  <a:pt x="0" y="268224"/>
                </a:moveTo>
                <a:lnTo>
                  <a:pt x="124968" y="268224"/>
                </a:lnTo>
                <a:lnTo>
                  <a:pt x="124968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673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222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Демо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4122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въпроси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F5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15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Домашно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25780" y="734567"/>
            <a:ext cx="7866888" cy="439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3148965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Стартиране на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проект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Емулатор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Устройство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Activities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Intents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Manipulating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UI from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Съдържание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F5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15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Домашно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1634" y="1206500"/>
            <a:ext cx="7747634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●"/>
              <a:tabLst>
                <a:tab pos="241300" algn="l"/>
              </a:tabLst>
            </a:pPr>
            <a:r>
              <a:rPr sz="1400" spc="-5" dirty="0">
                <a:latin typeface="Arial"/>
                <a:cs typeface="Arial"/>
              </a:rPr>
              <a:t>Гледайте следните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видеа: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https://www.youtube.com/watch?v=wMo2O1oL5BQ&amp;list=PLjsqymUqgpSTXtlngZCXRHEp8-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FmDHHfL&amp;index=33</a:t>
            </a:r>
            <a:endParaRPr sz="1400">
              <a:latin typeface="Arial"/>
              <a:cs typeface="Arial"/>
            </a:endParaRPr>
          </a:p>
          <a:p>
            <a:pPr marL="241300" marR="60325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https://www.youtube.com/watch?v=J0O0lVPL_wA&amp;index=32&amp;list=PLjsqymUqgpSTXtlngZCXR  HEp8-FmDHHfL</a:t>
            </a:r>
            <a:endParaRPr sz="1400">
              <a:latin typeface="Arial"/>
              <a:cs typeface="Arial"/>
            </a:endParaRPr>
          </a:p>
          <a:p>
            <a:pPr marL="241300" marR="56769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https://www.youtube.com/watch?v=y2wFjlR986I&amp;list=PLjsqymUqgpSTXtlngZCXRHEp8-  FmDHHfL&amp;index=40</a:t>
            </a:r>
            <a:endParaRPr sz="1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4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5"/>
              </a:rPr>
              <a:t>https://www.youtube.com/watch?v=mLvGQ64jqWk&amp;index=13&amp;list=PLjsqymUqgpSTXtlngZCXR  HEp8-FmDHHfL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44" y="1217803"/>
            <a:ext cx="702945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http://developer.android.com/guide/components/intents-common.html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3"/>
              </a:rPr>
              <a:t>http://developer.android.com/reference/android/content/Intent.html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79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190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Ресурси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37941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се стартира</a:t>
            </a:r>
            <a:r>
              <a:rPr sz="3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проект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770191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Стартирайте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AVD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Manager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/иконка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телефонче/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Създайте ново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виртуално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устройство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Изберете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му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име, операционна система, Image /изберете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x86</a:t>
            </a:r>
            <a:r>
              <a:rPr sz="18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при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възможност/, RAM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/не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повече от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700МБ/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Стартирайте проекта от зелената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стрелка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Изберете устройството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си 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падащия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списък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диалоговия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прозорец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65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С</a:t>
            </a:r>
            <a:r>
              <a:rPr sz="3600" spc="-7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емулатор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7273925" cy="3723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Инсталирайте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подхоящите драйвери за устройството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ви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Закачето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го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настройките на устройството включете дебъг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режима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Идете в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настройки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-&gt; За телефона</a:t>
            </a:r>
            <a:r>
              <a:rPr sz="14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/About/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Кликнете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14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пъти </a:t>
            </a:r>
            <a:r>
              <a:rPr sz="1400" spc="-10" dirty="0">
                <a:solidFill>
                  <a:srgbClr val="585858"/>
                </a:solidFill>
                <a:latin typeface="Arial"/>
                <a:cs typeface="Arial"/>
              </a:rPr>
              <a:t>върху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модела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r>
              <a:rPr sz="14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телефона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697865" lvl="1" indent="-227965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Идете в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новопоявилата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опция Дебъг, включете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я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"/>
              <a:buChar char="○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Стартирайте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приложението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На устройството потвърдете,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че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доверявате 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този</a:t>
            </a:r>
            <a:r>
              <a:rPr sz="18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компютър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3091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С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устройство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1855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7609840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Едно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активити отговаря за един екран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приложението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Държи логиката за елементите 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хмл-а към който е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свързано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възприема като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“екран”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Има жизнен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цикъл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Има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анимация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при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стартиране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изчезване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ct val="114999"/>
              </a:lnSpc>
              <a:spcBef>
                <a:spcPts val="1600"/>
              </a:spcBef>
              <a:buChar char="●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Пази се в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историята, за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извика,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ако потребителя даде 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Назад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02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Осно</a:t>
            </a:r>
            <a:r>
              <a:rPr sz="3600" spc="-15" dirty="0">
                <a:solidFill>
                  <a:srgbClr val="FFFFFF"/>
                </a:solidFill>
              </a:rPr>
              <a:t>в</a:t>
            </a:r>
            <a:r>
              <a:rPr sz="3600" dirty="0">
                <a:solidFill>
                  <a:srgbClr val="FFFFFF"/>
                </a:solidFill>
              </a:rPr>
              <a:t>но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33" y="765175"/>
            <a:ext cx="8076565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9845" indent="-228600">
              <a:lnSpc>
                <a:spcPct val="114999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Когато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стартира едно активити,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то извиква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поредица от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методи, които  го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поставят от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несъществуващо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в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работещо</a:t>
            </a:r>
            <a:r>
              <a:rPr sz="16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състояние</a:t>
            </a:r>
            <a:endParaRPr sz="1600" dirty="0">
              <a:latin typeface="Arial"/>
              <a:cs typeface="Arial"/>
            </a:endParaRPr>
          </a:p>
          <a:p>
            <a:pPr marL="241300" marR="5080" indent="-228600">
              <a:lnSpc>
                <a:spcPct val="114999"/>
              </a:lnSpc>
              <a:spcBef>
                <a:spcPts val="1610"/>
              </a:spcBef>
              <a:buChar char="●"/>
              <a:tabLst>
                <a:tab pos="241300" algn="l"/>
              </a:tabLst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Когато активити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се изключва или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поставя на заден фон, </a:t>
            </a:r>
            <a:r>
              <a:rPr sz="1600" spc="-10" dirty="0">
                <a:solidFill>
                  <a:srgbClr val="585858"/>
                </a:solidFill>
                <a:latin typeface="Arial"/>
                <a:cs typeface="Arial"/>
              </a:rPr>
              <a:t>друга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поредица  от методи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извиква, за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може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то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безопасно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да 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приключи текущата 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си  </a:t>
            </a:r>
            <a:r>
              <a:rPr sz="1600" spc="-5" dirty="0" smtClean="0">
                <a:solidFill>
                  <a:srgbClr val="585858"/>
                </a:solidFill>
                <a:latin typeface="Arial"/>
                <a:cs typeface="Arial"/>
              </a:rPr>
              <a:t>работа</a:t>
            </a:r>
            <a:r>
              <a:rPr lang="en-US" sz="1600" spc="-5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</a:p>
          <a:p>
            <a:pPr marL="12700" marR="5080">
              <a:lnSpc>
                <a:spcPct val="114999"/>
              </a:lnSpc>
              <a:spcBef>
                <a:spcPts val="1610"/>
              </a:spcBef>
              <a:tabLst>
                <a:tab pos="241300" algn="l"/>
              </a:tabLst>
            </a:pPr>
            <a:r>
              <a:rPr lang="en-US" u="sng" dirty="0">
                <a:hlinkClick r:id="rId2"/>
              </a:rPr>
              <a:t>https://www.javatpoint.com/android-life-cycle-of-activity</a:t>
            </a:r>
            <a:endParaRPr lang="bg-BG" dirty="0"/>
          </a:p>
          <a:p>
            <a:pPr marL="241300" marR="5080" indent="-228600">
              <a:lnSpc>
                <a:spcPct val="114999"/>
              </a:lnSpc>
              <a:spcBef>
                <a:spcPts val="1610"/>
              </a:spcBef>
              <a:buChar char="●"/>
              <a:tabLst>
                <a:tab pos="24130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3295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Жизнен</a:t>
            </a:r>
            <a:r>
              <a:rPr sz="3600" spc="-9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цикъл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275588" y="2800350"/>
            <a:ext cx="6315456" cy="234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112900"/>
            <a:ext cx="8112125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onCreate()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 инициализиране на полетата, настройки,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е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нужна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 се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направят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само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веднъж</a:t>
            </a:r>
            <a:endParaRPr sz="1800">
              <a:latin typeface="Arial"/>
              <a:cs typeface="Arial"/>
            </a:endParaRPr>
          </a:p>
          <a:p>
            <a:pPr marL="241300" marR="399415" indent="-228600">
              <a:lnSpc>
                <a:spcPct val="114999"/>
              </a:lnSpc>
              <a:spcBef>
                <a:spcPts val="161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onResume()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възобновяване на настройки,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са били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запаметени  при преминаването на екрана във фонов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режим</a:t>
            </a:r>
            <a:endParaRPr sz="1800">
              <a:latin typeface="Arial"/>
              <a:cs typeface="Arial"/>
            </a:endParaRPr>
          </a:p>
          <a:p>
            <a:pPr marL="241300" marR="42545" indent="-228600">
              <a:lnSpc>
                <a:spcPct val="114999"/>
              </a:lnSpc>
              <a:spcBef>
                <a:spcPts val="1595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onPause()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служи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 записване на важни настройки за екрана, преди той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мине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във фона, вика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когато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пред текущото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появи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диалогов 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прозорец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или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друг, полу-прозрачен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екран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текущия екран все още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се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вижда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или когато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екрана започне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спира</a:t>
            </a:r>
            <a:endParaRPr sz="1800">
              <a:latin typeface="Arial"/>
              <a:cs typeface="Arial"/>
            </a:endParaRPr>
          </a:p>
          <a:p>
            <a:pPr marL="241300" marR="504190" indent="-228600">
              <a:lnSpc>
                <a:spcPct val="114999"/>
              </a:lnSpc>
              <a:spcBef>
                <a:spcPts val="1600"/>
              </a:spcBef>
              <a:buChar char="●"/>
              <a:tabLst>
                <a:tab pos="2413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onDestroy()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екрана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умира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перманентно,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трябва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тук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освободят  всички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ресурси,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които са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заети от него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508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Употреба </a:t>
            </a:r>
            <a:r>
              <a:rPr sz="3600" spc="-10" dirty="0">
                <a:solidFill>
                  <a:srgbClr val="FFFFFF"/>
                </a:solidFill>
              </a:rPr>
              <a:t>на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методите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684</Words>
  <Application>Microsoft Office PowerPoint</Application>
  <PresentationFormat>On-screen Show (16:9)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Times New Roman</vt:lpstr>
      <vt:lpstr>Office Theme</vt:lpstr>
      <vt:lpstr>Android</vt:lpstr>
      <vt:lpstr>Съдържание</vt:lpstr>
      <vt:lpstr>как се стартира проект</vt:lpstr>
      <vt:lpstr>С емулатор</vt:lpstr>
      <vt:lpstr>С устройство</vt:lpstr>
      <vt:lpstr>activity</vt:lpstr>
      <vt:lpstr>Основно</vt:lpstr>
      <vt:lpstr>Жизнен цикъл</vt:lpstr>
      <vt:lpstr>Употреба на методите</vt:lpstr>
      <vt:lpstr>Създаване</vt:lpstr>
      <vt:lpstr>Демо</vt:lpstr>
      <vt:lpstr>intents</vt:lpstr>
      <vt:lpstr>Що</vt:lpstr>
      <vt:lpstr>Екстри</vt:lpstr>
      <vt:lpstr>Флагове</vt:lpstr>
      <vt:lpstr>Стартиране на Активити</vt:lpstr>
      <vt:lpstr>Демо</vt:lpstr>
      <vt:lpstr>въпроси</vt:lpstr>
      <vt:lpstr>Домашно</vt:lpstr>
      <vt:lpstr>Домашно</vt:lpstr>
      <vt:lpstr>Ресурси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Tihomir Krastev</dc:creator>
  <cp:lastModifiedBy>Lilly</cp:lastModifiedBy>
  <cp:revision>6</cp:revision>
  <dcterms:created xsi:type="dcterms:W3CDTF">2018-05-09T17:03:47Z</dcterms:created>
  <dcterms:modified xsi:type="dcterms:W3CDTF">2019-05-18T07:06:19Z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2018-05-09T00:00:00Z</vt:filetime>
  </property>
</Properties>
</file>