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3" r:id="rId28"/>
    <p:sldId id="290" r:id="rId29"/>
    <p:sldId id="291" r:id="rId30"/>
    <p:sldId id="292" r:id="rId31"/>
    <p:sldId id="281" r:id="rId32"/>
    <p:sldId id="282" r:id="rId33"/>
    <p:sldId id="283" r:id="rId34"/>
    <p:sldId id="294" r:id="rId35"/>
    <p:sldId id="295" r:id="rId36"/>
    <p:sldId id="296" r:id="rId37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>
      <p:cViewPr varScale="1">
        <p:scale>
          <a:sx n="118" d="100"/>
          <a:sy n="118" d="100"/>
        </p:scale>
        <p:origin x="51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874" y="1863344"/>
            <a:ext cx="403225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169" y="1197438"/>
            <a:ext cx="8055660" cy="347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874" y="1863343"/>
            <a:ext cx="403225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334" y="1197438"/>
            <a:ext cx="7955330" cy="1402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extView.html#attr_android%3AinputMethod" TargetMode="External"/><Relationship Id="rId2" Type="http://schemas.openxmlformats.org/officeDocument/2006/relationships/hyperlink" Target="http://developer.android.com/reference/android/widget/TextView.html#attr_android%3Atex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R.attr.html#onClic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Toolbar.html#attr_android%3AnavigationIc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3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9143999" y="0"/>
                </a:moveTo>
                <a:lnTo>
                  <a:pt x="0" y="0"/>
                </a:lnTo>
                <a:lnTo>
                  <a:pt x="0" y="2292095"/>
                </a:lnTo>
                <a:lnTo>
                  <a:pt x="9143999" y="2292095"/>
                </a:lnTo>
                <a:lnTo>
                  <a:pt x="9143999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1650" dirty="0"/>
              <a:t>Android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733" y="2897251"/>
            <a:ext cx="654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Основни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sz="4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елементи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405" y="4934508"/>
            <a:ext cx="8852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bg-BG" sz="1400" b="1" dirty="0" smtClean="0">
                <a:solidFill>
                  <a:srgbClr val="CCCCCC"/>
                </a:solidFill>
                <a:latin typeface="Arial"/>
                <a:cs typeface="Arial"/>
              </a:rPr>
              <a:t>Лилия Михайлова </a:t>
            </a:r>
            <a:r>
              <a:rPr sz="1400" b="1" dirty="0" smtClean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10" dirty="0" smtClean="0">
                <a:solidFill>
                  <a:srgbClr val="CCCCCC"/>
                </a:solidFill>
                <a:latin typeface="Arial"/>
                <a:cs typeface="Arial"/>
              </a:rPr>
              <a:t>АНДРОИД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97438"/>
            <a:ext cx="8046720" cy="1177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Елементите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този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лейаут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подреждат един след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друг,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вертикално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или</a:t>
            </a:r>
            <a:endParaRPr sz="1800" dirty="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хоризонтално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Задължително свойство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е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323" y="2421889"/>
            <a:ext cx="5264150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872187"/>
                </a:solidFill>
                <a:latin typeface="Consolas"/>
                <a:cs typeface="Consolas"/>
              </a:rPr>
              <a:t>android:orientation</a:t>
            </a: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870000"/>
                </a:solidFill>
                <a:latin typeface="Consolas"/>
                <a:cs typeface="Consolas"/>
              </a:rPr>
              <a:t>"vertical/horizontal"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50" y="2908554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323" y="2940050"/>
            <a:ext cx="7019925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872187"/>
                </a:solidFill>
                <a:latin typeface="Consolas"/>
                <a:cs typeface="Consolas"/>
              </a:rPr>
              <a:t>android:gravity </a:t>
            </a:r>
            <a:r>
              <a:rPr sz="1800" dirty="0">
                <a:solidFill>
                  <a:srgbClr val="666600"/>
                </a:solidFill>
                <a:latin typeface="Consolas"/>
                <a:cs typeface="Consolas"/>
              </a:rPr>
              <a:t>- </a:t>
            </a: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указва </a:t>
            </a:r>
            <a:r>
              <a:rPr sz="1800" spc="-5" dirty="0">
                <a:solidFill>
                  <a:srgbClr val="666600"/>
                </a:solidFill>
                <a:latin typeface="Consolas"/>
                <a:cs typeface="Consolas"/>
              </a:rPr>
              <a:t>на децата </a:t>
            </a:r>
            <a:r>
              <a:rPr sz="1800" dirty="0">
                <a:solidFill>
                  <a:srgbClr val="666600"/>
                </a:solidFill>
                <a:latin typeface="Consolas"/>
                <a:cs typeface="Consolas"/>
              </a:rPr>
              <a:t>на </a:t>
            </a: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лейаута </a:t>
            </a:r>
            <a:r>
              <a:rPr sz="1800" spc="-5" dirty="0">
                <a:solidFill>
                  <a:srgbClr val="666600"/>
                </a:solidFill>
                <a:latin typeface="Consolas"/>
                <a:cs typeface="Consolas"/>
              </a:rPr>
              <a:t>как да</a:t>
            </a:r>
            <a:r>
              <a:rPr sz="1800" spc="-5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66600"/>
                </a:solidFill>
                <a:latin typeface="Consolas"/>
                <a:cs typeface="Consolas"/>
              </a:rPr>
              <a:t>се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323" y="3255517"/>
            <a:ext cx="4638040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подредят </a:t>
            </a:r>
            <a:r>
              <a:rPr sz="1800" dirty="0">
                <a:solidFill>
                  <a:srgbClr val="666600"/>
                </a:solidFill>
                <a:latin typeface="Consolas"/>
                <a:cs typeface="Consolas"/>
              </a:rPr>
              <a:t>- </a:t>
            </a: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центрирано, вляво,</a:t>
            </a:r>
            <a:r>
              <a:rPr sz="18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вдясно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150" y="3742435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66600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60323" y="3773741"/>
          <a:ext cx="7395209" cy="897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0"/>
                <a:gridCol w="124459"/>
              </a:tblGrid>
              <a:tr h="291465">
                <a:tc gridSpan="2"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sz="1800" spc="-1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децата </a:t>
                      </a:r>
                      <a:r>
                        <a:rPr sz="180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на </a:t>
                      </a:r>
                      <a:r>
                        <a:rPr sz="1800" spc="-1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LinearLayout могат </a:t>
                      </a:r>
                      <a:r>
                        <a:rPr sz="1800" spc="-5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да </a:t>
                      </a:r>
                      <a:r>
                        <a:rPr sz="1800" spc="-1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имат свойството weight.</a:t>
                      </a:r>
                      <a:r>
                        <a:rPr sz="1800" spc="15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То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1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разпределя цялото пространство </a:t>
                      </a:r>
                      <a:r>
                        <a:rPr sz="180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на </a:t>
                      </a:r>
                      <a:r>
                        <a:rPr sz="1800" spc="-1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родителя</a:t>
                      </a:r>
                      <a:r>
                        <a:rPr sz="1800" spc="15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пропорционално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1465">
                <a:tc gridSpan="2"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Bef>
                          <a:spcPts val="40"/>
                        </a:spcBef>
                      </a:pPr>
                      <a:r>
                        <a:rPr sz="1800" spc="-1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между всички </a:t>
                      </a:r>
                      <a:r>
                        <a:rPr sz="1800" spc="-5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елементи </a:t>
                      </a:r>
                      <a:r>
                        <a:rPr sz="180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с </a:t>
                      </a:r>
                      <a:r>
                        <a:rPr sz="1800" spc="-5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weight, </a:t>
                      </a:r>
                      <a:r>
                        <a:rPr sz="180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в </a:t>
                      </a:r>
                      <a:r>
                        <a:rPr sz="1800" spc="-5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зависимост </a:t>
                      </a:r>
                      <a:r>
                        <a:rPr sz="1800" spc="-10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от</a:t>
                      </a:r>
                      <a:r>
                        <a:rPr sz="1800" spc="-35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666600"/>
                          </a:solidFill>
                          <a:latin typeface="Consolas"/>
                          <a:cs typeface="Consolas"/>
                        </a:rPr>
                        <a:t>стойността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289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LinearLayout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123" y="1259077"/>
            <a:ext cx="1049020" cy="1498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5" dirty="0">
                <a:solidFill>
                  <a:srgbClr val="800000"/>
                </a:solidFill>
                <a:latin typeface="Consolas"/>
                <a:cs typeface="Consolas"/>
              </a:rPr>
              <a:t>&lt;LinearLayout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75" y="1960117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70103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0329" y="2310638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7010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375" y="3011677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70103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0329" y="3362197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7010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9950" y="3712717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2"/>
                </a:lnTo>
              </a:path>
            </a:pathLst>
          </a:custGeom>
          <a:ln w="70103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750" y="1388135"/>
            <a:ext cx="2666365" cy="265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905">
              <a:lnSpc>
                <a:spcPct val="114999"/>
              </a:lnSpc>
              <a:spcBef>
                <a:spcPts val="100"/>
              </a:spcBef>
            </a:pPr>
            <a:r>
              <a:rPr sz="1000" spc="-5" dirty="0">
                <a:solidFill>
                  <a:srgbClr val="FF0000"/>
                </a:solidFill>
                <a:latin typeface="Consolas"/>
                <a:cs typeface="Consolas"/>
              </a:rPr>
              <a:t>android:layout_width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"match_parent"  </a:t>
            </a:r>
            <a:r>
              <a:rPr sz="1000" spc="-5" dirty="0">
                <a:solidFill>
                  <a:srgbClr val="FF0000"/>
                </a:solidFill>
                <a:latin typeface="Consolas"/>
                <a:cs typeface="Consolas"/>
              </a:rPr>
              <a:t>android:layout_height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"match_parent"  </a:t>
            </a:r>
            <a:r>
              <a:rPr sz="1000" spc="-5" dirty="0">
                <a:solidFill>
                  <a:srgbClr val="FF0000"/>
                </a:solidFill>
                <a:latin typeface="Consolas"/>
                <a:cs typeface="Consolas"/>
              </a:rPr>
              <a:t>android:orientation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"horizontal"</a:t>
            </a:r>
            <a:r>
              <a:rPr sz="1000" spc="-5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800000"/>
                </a:solidFill>
                <a:latin typeface="Consolas"/>
                <a:cs typeface="Consolas"/>
              </a:rPr>
              <a:t>&lt;View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nsolas"/>
                <a:cs typeface="Consolas"/>
              </a:rPr>
              <a:t>android:background=”#f00”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FF0000"/>
                </a:solidFill>
                <a:latin typeface="Consolas"/>
                <a:cs typeface="Consolas"/>
              </a:rPr>
              <a:t>android:layout_width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"match_parent"</a:t>
            </a:r>
            <a:endParaRPr sz="1000">
              <a:latin typeface="Consolas"/>
              <a:cs typeface="Consolas"/>
            </a:endParaRPr>
          </a:p>
          <a:p>
            <a:pPr marL="12700" marR="128905">
              <a:lnSpc>
                <a:spcPct val="114999"/>
              </a:lnSpc>
            </a:pPr>
            <a:r>
              <a:rPr sz="1000" spc="-5" dirty="0">
                <a:solidFill>
                  <a:srgbClr val="FF0000"/>
                </a:solidFill>
                <a:latin typeface="Consolas"/>
                <a:cs typeface="Consolas"/>
              </a:rPr>
              <a:t>android:layout_height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"match_parent"  </a:t>
            </a:r>
            <a:r>
              <a:rPr sz="1000" spc="-5" dirty="0">
                <a:solidFill>
                  <a:srgbClr val="FF0000"/>
                </a:solidFill>
                <a:latin typeface="Consolas"/>
                <a:cs typeface="Consolas"/>
              </a:rPr>
              <a:t>weight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"2"</a:t>
            </a:r>
            <a:r>
              <a:rPr sz="1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800000"/>
                </a:solidFill>
                <a:latin typeface="Consolas"/>
                <a:cs typeface="Consolas"/>
              </a:rPr>
              <a:t>&lt;View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nsolas"/>
                <a:cs typeface="Consolas"/>
              </a:rPr>
              <a:t>android:background=”#0f0”</a:t>
            </a:r>
            <a:endParaRPr sz="1000">
              <a:latin typeface="Consolas"/>
              <a:cs typeface="Consolas"/>
            </a:endParaRPr>
          </a:p>
          <a:p>
            <a:pPr marL="12700" marR="128905">
              <a:lnSpc>
                <a:spcPts val="1380"/>
              </a:lnSpc>
              <a:spcBef>
                <a:spcPts val="70"/>
              </a:spcBef>
            </a:pPr>
            <a:r>
              <a:rPr sz="1000" spc="-5" dirty="0">
                <a:solidFill>
                  <a:srgbClr val="FF0000"/>
                </a:solidFill>
                <a:latin typeface="Consolas"/>
                <a:cs typeface="Consolas"/>
              </a:rPr>
              <a:t>android:layout_width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"match_parent"  </a:t>
            </a:r>
            <a:r>
              <a:rPr sz="1000" spc="-5" dirty="0">
                <a:solidFill>
                  <a:srgbClr val="FF0000"/>
                </a:solidFill>
                <a:latin typeface="Consolas"/>
                <a:cs typeface="Consolas"/>
              </a:rPr>
              <a:t>android:layout_height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"match_parent"  </a:t>
            </a:r>
            <a:r>
              <a:rPr sz="1000" spc="-5" dirty="0">
                <a:solidFill>
                  <a:srgbClr val="FF0000"/>
                </a:solidFill>
                <a:latin typeface="Consolas"/>
                <a:cs typeface="Consolas"/>
              </a:rPr>
              <a:t>weight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"3"</a:t>
            </a:r>
            <a:r>
              <a:rPr sz="1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5375" y="4063301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2"/>
                </a:lnTo>
              </a:path>
            </a:pathLst>
          </a:custGeom>
          <a:ln w="70103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3123" y="4238561"/>
            <a:ext cx="1117600" cy="1498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1000" spc="-5" dirty="0">
                <a:solidFill>
                  <a:srgbClr val="800000"/>
                </a:solidFill>
                <a:latin typeface="Consolas"/>
                <a:cs typeface="Consolas"/>
              </a:rPr>
              <a:t>&lt;/LinearLayout&gt;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329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android:weight</a:t>
            </a:r>
            <a:endParaRPr sz="360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757671" y="862583"/>
          <a:ext cx="2548254" cy="408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435"/>
                <a:gridCol w="1424305"/>
                <a:gridCol w="56514"/>
              </a:tblGrid>
              <a:tr h="408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37540"/>
            <a:ext cx="7125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355600" algn="l"/>
              </a:tabLst>
            </a:pPr>
            <a:r>
              <a:rPr sz="3600" b="1" spc="-5" dirty="0">
                <a:latin typeface="Calibri"/>
                <a:cs typeface="Calibri"/>
              </a:rPr>
              <a:t>Направете </a:t>
            </a:r>
            <a:r>
              <a:rPr sz="3600" b="1" dirty="0">
                <a:latin typeface="Calibri"/>
                <a:cs typeface="Calibri"/>
              </a:rPr>
              <a:t>екран </a:t>
            </a:r>
            <a:r>
              <a:rPr sz="3600" b="1" spc="-5" dirty="0">
                <a:latin typeface="Calibri"/>
                <a:cs typeface="Calibri"/>
              </a:rPr>
              <a:t>подобен </a:t>
            </a:r>
            <a:r>
              <a:rPr sz="3600" b="1" dirty="0">
                <a:latin typeface="Calibri"/>
                <a:cs typeface="Calibri"/>
              </a:rPr>
              <a:t>на</a:t>
            </a:r>
            <a:r>
              <a:rPr sz="3600" b="1" spc="-7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този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6058" y="1430274"/>
            <a:ext cx="2362200" cy="3580129"/>
          </a:xfrm>
          <a:custGeom>
            <a:avLst/>
            <a:gdLst/>
            <a:ahLst/>
            <a:cxnLst/>
            <a:rect l="l" t="t" r="r" b="b"/>
            <a:pathLst>
              <a:path w="2362200" h="3580129">
                <a:moveTo>
                  <a:pt x="0" y="3579876"/>
                </a:moveTo>
                <a:lnTo>
                  <a:pt x="2362199" y="3579876"/>
                </a:lnTo>
                <a:lnTo>
                  <a:pt x="2362199" y="0"/>
                </a:lnTo>
                <a:lnTo>
                  <a:pt x="0" y="0"/>
                </a:lnTo>
                <a:lnTo>
                  <a:pt x="0" y="3579876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2258" y="1506474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2146299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2146299" y="381000"/>
                </a:lnTo>
                <a:lnTo>
                  <a:pt x="2171009" y="376007"/>
                </a:lnTo>
                <a:lnTo>
                  <a:pt x="2191194" y="362394"/>
                </a:lnTo>
                <a:lnTo>
                  <a:pt x="2204807" y="342209"/>
                </a:lnTo>
                <a:lnTo>
                  <a:pt x="2209799" y="317500"/>
                </a:lnTo>
                <a:lnTo>
                  <a:pt x="2209799" y="63500"/>
                </a:lnTo>
                <a:lnTo>
                  <a:pt x="2204807" y="38790"/>
                </a:lnTo>
                <a:lnTo>
                  <a:pt x="2191194" y="18605"/>
                </a:lnTo>
                <a:lnTo>
                  <a:pt x="2171009" y="4992"/>
                </a:lnTo>
                <a:lnTo>
                  <a:pt x="2146299" y="0"/>
                </a:lnTo>
                <a:close/>
              </a:path>
            </a:pathLst>
          </a:custGeom>
          <a:solidFill>
            <a:srgbClr val="71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2258" y="1506474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2146299" y="0"/>
                </a:lnTo>
                <a:lnTo>
                  <a:pt x="2171009" y="4992"/>
                </a:lnTo>
                <a:lnTo>
                  <a:pt x="2191194" y="18605"/>
                </a:lnTo>
                <a:lnTo>
                  <a:pt x="2204807" y="38790"/>
                </a:lnTo>
                <a:lnTo>
                  <a:pt x="2209799" y="63500"/>
                </a:lnTo>
                <a:lnTo>
                  <a:pt x="2209799" y="317500"/>
                </a:lnTo>
                <a:lnTo>
                  <a:pt x="2204807" y="342209"/>
                </a:lnTo>
                <a:lnTo>
                  <a:pt x="2191194" y="362394"/>
                </a:lnTo>
                <a:lnTo>
                  <a:pt x="2171009" y="376007"/>
                </a:lnTo>
                <a:lnTo>
                  <a:pt x="2146299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2258" y="1963673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2146299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2146299" y="381000"/>
                </a:lnTo>
                <a:lnTo>
                  <a:pt x="2171009" y="376007"/>
                </a:lnTo>
                <a:lnTo>
                  <a:pt x="2191194" y="362394"/>
                </a:lnTo>
                <a:lnTo>
                  <a:pt x="2204807" y="342209"/>
                </a:lnTo>
                <a:lnTo>
                  <a:pt x="2209799" y="317500"/>
                </a:lnTo>
                <a:lnTo>
                  <a:pt x="2209799" y="63500"/>
                </a:lnTo>
                <a:lnTo>
                  <a:pt x="2204807" y="38790"/>
                </a:lnTo>
                <a:lnTo>
                  <a:pt x="2191194" y="18605"/>
                </a:lnTo>
                <a:lnTo>
                  <a:pt x="2171009" y="4992"/>
                </a:lnTo>
                <a:lnTo>
                  <a:pt x="2146299" y="0"/>
                </a:lnTo>
                <a:close/>
              </a:path>
            </a:pathLst>
          </a:custGeom>
          <a:solidFill>
            <a:srgbClr val="71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2258" y="1963673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2146299" y="0"/>
                </a:lnTo>
                <a:lnTo>
                  <a:pt x="2171009" y="4992"/>
                </a:lnTo>
                <a:lnTo>
                  <a:pt x="2191194" y="18605"/>
                </a:lnTo>
                <a:lnTo>
                  <a:pt x="2204807" y="38790"/>
                </a:lnTo>
                <a:lnTo>
                  <a:pt x="2209799" y="63500"/>
                </a:lnTo>
                <a:lnTo>
                  <a:pt x="2209799" y="317500"/>
                </a:lnTo>
                <a:lnTo>
                  <a:pt x="2204807" y="342209"/>
                </a:lnTo>
                <a:lnTo>
                  <a:pt x="2191194" y="362394"/>
                </a:lnTo>
                <a:lnTo>
                  <a:pt x="2171009" y="376007"/>
                </a:lnTo>
                <a:lnTo>
                  <a:pt x="2146299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58890" y="1556766"/>
            <a:ext cx="7289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Име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Па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ро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ла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2258" y="2420873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033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1003300" y="381000"/>
                </a:lnTo>
                <a:lnTo>
                  <a:pt x="1028009" y="376007"/>
                </a:lnTo>
                <a:lnTo>
                  <a:pt x="1048194" y="362394"/>
                </a:lnTo>
                <a:lnTo>
                  <a:pt x="1061807" y="342209"/>
                </a:lnTo>
                <a:lnTo>
                  <a:pt x="1066800" y="317500"/>
                </a:lnTo>
                <a:lnTo>
                  <a:pt x="1066800" y="63500"/>
                </a:lnTo>
                <a:lnTo>
                  <a:pt x="1061807" y="38790"/>
                </a:lnTo>
                <a:lnTo>
                  <a:pt x="1048194" y="18605"/>
                </a:lnTo>
                <a:lnTo>
                  <a:pt x="1028009" y="4992"/>
                </a:lnTo>
                <a:lnTo>
                  <a:pt x="1003300" y="0"/>
                </a:lnTo>
                <a:close/>
              </a:path>
            </a:pathLst>
          </a:custGeom>
          <a:solidFill>
            <a:srgbClr val="71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2258" y="2420873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003300" y="0"/>
                </a:lnTo>
                <a:lnTo>
                  <a:pt x="1028009" y="4992"/>
                </a:lnTo>
                <a:lnTo>
                  <a:pt x="1048194" y="18605"/>
                </a:lnTo>
                <a:lnTo>
                  <a:pt x="1061807" y="38790"/>
                </a:lnTo>
                <a:lnTo>
                  <a:pt x="1066800" y="63500"/>
                </a:lnTo>
                <a:lnTo>
                  <a:pt x="1066800" y="317500"/>
                </a:lnTo>
                <a:lnTo>
                  <a:pt x="1061807" y="342209"/>
                </a:lnTo>
                <a:lnTo>
                  <a:pt x="1048194" y="362394"/>
                </a:lnTo>
                <a:lnTo>
                  <a:pt x="1028009" y="376007"/>
                </a:lnTo>
                <a:lnTo>
                  <a:pt x="1003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5407" y="2471420"/>
            <a:ext cx="473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ез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55258" y="2420873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03299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1003299" y="381000"/>
                </a:lnTo>
                <a:lnTo>
                  <a:pt x="1028009" y="376007"/>
                </a:lnTo>
                <a:lnTo>
                  <a:pt x="1048194" y="362394"/>
                </a:lnTo>
                <a:lnTo>
                  <a:pt x="1061807" y="342209"/>
                </a:lnTo>
                <a:lnTo>
                  <a:pt x="1066799" y="317500"/>
                </a:lnTo>
                <a:lnTo>
                  <a:pt x="1066799" y="63500"/>
                </a:lnTo>
                <a:lnTo>
                  <a:pt x="1061807" y="38790"/>
                </a:lnTo>
                <a:lnTo>
                  <a:pt x="1048194" y="18605"/>
                </a:lnTo>
                <a:lnTo>
                  <a:pt x="1028009" y="4992"/>
                </a:lnTo>
                <a:lnTo>
                  <a:pt x="1003299" y="0"/>
                </a:lnTo>
                <a:close/>
              </a:path>
            </a:pathLst>
          </a:custGeom>
          <a:solidFill>
            <a:srgbClr val="71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55258" y="2420873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003299" y="0"/>
                </a:lnTo>
                <a:lnTo>
                  <a:pt x="1028009" y="4992"/>
                </a:lnTo>
                <a:lnTo>
                  <a:pt x="1048194" y="18605"/>
                </a:lnTo>
                <a:lnTo>
                  <a:pt x="1061807" y="38790"/>
                </a:lnTo>
                <a:lnTo>
                  <a:pt x="1066799" y="63500"/>
                </a:lnTo>
                <a:lnTo>
                  <a:pt x="1066799" y="317500"/>
                </a:lnTo>
                <a:lnTo>
                  <a:pt x="1061807" y="342209"/>
                </a:lnTo>
                <a:lnTo>
                  <a:pt x="1048194" y="362394"/>
                </a:lnTo>
                <a:lnTo>
                  <a:pt x="1028009" y="376007"/>
                </a:lnTo>
                <a:lnTo>
                  <a:pt x="1003299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61708" y="2471420"/>
            <a:ext cx="469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рай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6230" indent="-228600">
              <a:lnSpc>
                <a:spcPct val="100000"/>
              </a:lnSpc>
              <a:spcBef>
                <a:spcPts val="425"/>
              </a:spcBef>
              <a:buChar char="●"/>
              <a:tabLst>
                <a:tab pos="316230" algn="l"/>
              </a:tabLst>
            </a:pPr>
            <a:r>
              <a:rPr spc="-5" dirty="0"/>
              <a:t>Елементите </a:t>
            </a:r>
            <a:r>
              <a:rPr dirty="0"/>
              <a:t>в </a:t>
            </a:r>
            <a:r>
              <a:rPr spc="-5" dirty="0"/>
              <a:t>този </a:t>
            </a:r>
            <a:r>
              <a:rPr spc="-10" dirty="0"/>
              <a:t>лейаут </a:t>
            </a:r>
            <a:r>
              <a:rPr dirty="0"/>
              <a:t>се </a:t>
            </a:r>
            <a:r>
              <a:rPr spc="-5" dirty="0"/>
              <a:t>подреждат един спрямо </a:t>
            </a:r>
            <a:r>
              <a:rPr spc="-10" dirty="0"/>
              <a:t>друг </a:t>
            </a:r>
            <a:r>
              <a:rPr dirty="0"/>
              <a:t>и</a:t>
            </a:r>
            <a:r>
              <a:rPr spc="25" dirty="0"/>
              <a:t> </a:t>
            </a:r>
            <a:r>
              <a:rPr spc="-5" dirty="0"/>
              <a:t>всеки</a:t>
            </a:r>
          </a:p>
          <a:p>
            <a:pPr marL="74930" marR="734060" algn="ctr">
              <a:lnSpc>
                <a:spcPct val="100000"/>
              </a:lnSpc>
              <a:spcBef>
                <a:spcPts val="320"/>
              </a:spcBef>
            </a:pPr>
            <a:r>
              <a:rPr spc="-10" dirty="0"/>
              <a:t>елемент </a:t>
            </a:r>
            <a:r>
              <a:rPr spc="-5" dirty="0"/>
              <a:t>трябва </a:t>
            </a:r>
            <a:r>
              <a:rPr dirty="0"/>
              <a:t>сам да </a:t>
            </a:r>
            <a:r>
              <a:rPr spc="-10" dirty="0"/>
              <a:t>укаже </a:t>
            </a:r>
            <a:r>
              <a:rPr dirty="0"/>
              <a:t>къде иска да бъде</a:t>
            </a:r>
            <a:r>
              <a:rPr spc="-15" dirty="0"/>
              <a:t> </a:t>
            </a:r>
            <a:r>
              <a:rPr spc="-5" dirty="0"/>
              <a:t>позициониран</a:t>
            </a:r>
          </a:p>
          <a:p>
            <a:pPr marL="74930"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16230" indent="-228600">
              <a:lnSpc>
                <a:spcPct val="100000"/>
              </a:lnSpc>
              <a:buChar char="●"/>
              <a:tabLst>
                <a:tab pos="316230" algn="l"/>
              </a:tabLst>
            </a:pPr>
            <a:r>
              <a:rPr spc="-5" dirty="0"/>
              <a:t>Елементите </a:t>
            </a:r>
            <a:r>
              <a:rPr dirty="0"/>
              <a:t>в </a:t>
            </a:r>
            <a:r>
              <a:rPr spc="-10" dirty="0"/>
              <a:t>RelativeLayout </a:t>
            </a:r>
            <a:r>
              <a:rPr spc="-5" dirty="0"/>
              <a:t>могат </a:t>
            </a:r>
            <a:r>
              <a:rPr dirty="0"/>
              <a:t>да </a:t>
            </a:r>
            <a:r>
              <a:rPr spc="-5" dirty="0"/>
              <a:t>имат</a:t>
            </a:r>
            <a:r>
              <a:rPr spc="60" dirty="0"/>
              <a:t> </a:t>
            </a:r>
            <a:r>
              <a:rPr spc="-5" dirty="0"/>
              <a:t>свойствата:</a:t>
            </a:r>
          </a:p>
          <a:p>
            <a:pPr marL="74930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772795" lvl="1" indent="-342265">
              <a:lnSpc>
                <a:spcPct val="100000"/>
              </a:lnSpc>
              <a:buChar char="○"/>
              <a:tabLst>
                <a:tab pos="772795" algn="l"/>
                <a:tab pos="773430" algn="l"/>
              </a:tabLst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android:layout_alignParentBottom="true"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(Top,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Left,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Right)</a:t>
            </a:r>
            <a:endParaRPr sz="1800" dirty="0">
              <a:latin typeface="Consolas"/>
              <a:cs typeface="Consolas"/>
            </a:endParaRPr>
          </a:p>
          <a:p>
            <a:pPr marL="74930" lvl="1"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Consolas"/>
              <a:buChar char="○"/>
            </a:pPr>
            <a:endParaRPr sz="1650" dirty="0">
              <a:latin typeface="Times New Roman"/>
              <a:cs typeface="Times New Roman"/>
            </a:endParaRPr>
          </a:p>
          <a:p>
            <a:pPr marL="772795" lvl="1" indent="-342265">
              <a:lnSpc>
                <a:spcPct val="100000"/>
              </a:lnSpc>
              <a:spcBef>
                <a:spcPts val="5"/>
              </a:spcBef>
              <a:buChar char="○"/>
              <a:tabLst>
                <a:tab pos="772795" algn="l"/>
                <a:tab pos="773430" algn="l"/>
              </a:tabLst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android:layout_toRightOf="@id/time"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(toLeftOf)</a:t>
            </a:r>
            <a:endParaRPr sz="1800" dirty="0">
              <a:latin typeface="Consolas"/>
              <a:cs typeface="Consolas"/>
            </a:endParaRPr>
          </a:p>
          <a:p>
            <a:pPr marL="772795" lvl="1" indent="-342265">
              <a:lnSpc>
                <a:spcPct val="100000"/>
              </a:lnSpc>
              <a:spcBef>
                <a:spcPts val="325"/>
              </a:spcBef>
              <a:buChar char="○"/>
              <a:tabLst>
                <a:tab pos="772795" algn="l"/>
                <a:tab pos="773430" algn="l"/>
              </a:tabLst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android:layout_below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android:layout_above</a:t>
            </a:r>
            <a:endParaRPr sz="1800" dirty="0">
              <a:latin typeface="Consolas"/>
              <a:cs typeface="Consolas"/>
            </a:endParaRPr>
          </a:p>
          <a:p>
            <a:pPr marL="772795" lvl="1" indent="-342265">
              <a:lnSpc>
                <a:spcPct val="100000"/>
              </a:lnSpc>
              <a:spcBef>
                <a:spcPts val="325"/>
              </a:spcBef>
              <a:buChar char="○"/>
              <a:tabLst>
                <a:tab pos="772795" algn="l"/>
                <a:tab pos="773430" algn="l"/>
              </a:tabLst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android:layout_alignLeft (Right,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Top,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Bottom)</a:t>
            </a:r>
            <a:endParaRPr sz="1800" dirty="0">
              <a:latin typeface="Consolas"/>
              <a:cs typeface="Consolas"/>
            </a:endParaRPr>
          </a:p>
          <a:p>
            <a:pPr marL="772795" lvl="1" indent="-342265">
              <a:lnSpc>
                <a:spcPct val="100000"/>
              </a:lnSpc>
              <a:spcBef>
                <a:spcPts val="320"/>
              </a:spcBef>
              <a:buChar char="○"/>
              <a:tabLst>
                <a:tab pos="772795" algn="l"/>
                <a:tab pos="773430" algn="l"/>
              </a:tabLst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android:layout_centerHorizontal="true"</a:t>
            </a:r>
            <a:endParaRPr sz="1800" dirty="0">
              <a:latin typeface="Consolas"/>
              <a:cs typeface="Consolas"/>
            </a:endParaRPr>
          </a:p>
          <a:p>
            <a:pPr marL="772795" lvl="1" indent="-342265">
              <a:lnSpc>
                <a:spcPct val="100000"/>
              </a:lnSpc>
              <a:spcBef>
                <a:spcPts val="320"/>
              </a:spcBef>
              <a:buChar char="○"/>
              <a:tabLst>
                <a:tab pos="772795" algn="l"/>
                <a:tab pos="773430" algn="l"/>
              </a:tabLst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android:layout_centerVertical="true"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327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RelativeLayout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488" y="197357"/>
            <a:ext cx="67538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355600" algn="l"/>
              </a:tabLst>
            </a:pPr>
            <a:r>
              <a:rPr sz="3600" b="1" dirty="0">
                <a:latin typeface="Calibri"/>
                <a:cs typeface="Calibri"/>
              </a:rPr>
              <a:t>Бутон 0 е точно в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средата,</a:t>
            </a:r>
            <a:endParaRPr sz="36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останалите </a:t>
            </a:r>
            <a:r>
              <a:rPr sz="3600" b="1" spc="-5" dirty="0">
                <a:latin typeface="Calibri"/>
                <a:cs typeface="Calibri"/>
              </a:rPr>
              <a:t>са </a:t>
            </a:r>
            <a:r>
              <a:rPr sz="3600" b="1" dirty="0">
                <a:latin typeface="Calibri"/>
                <a:cs typeface="Calibri"/>
              </a:rPr>
              <a:t>точно в </a:t>
            </a:r>
            <a:r>
              <a:rPr sz="3600" b="1" spc="-5" dirty="0">
                <a:latin typeface="Calibri"/>
                <a:cs typeface="Calibri"/>
              </a:rPr>
              <a:t>ъглите</a:t>
            </a:r>
            <a:r>
              <a:rPr sz="3600" b="1" spc="-11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му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21402" y="1489710"/>
            <a:ext cx="2362200" cy="3581400"/>
          </a:xfrm>
          <a:custGeom>
            <a:avLst/>
            <a:gdLst/>
            <a:ahLst/>
            <a:cxnLst/>
            <a:rect l="l" t="t" r="r" b="b"/>
            <a:pathLst>
              <a:path w="2362200" h="3581400">
                <a:moveTo>
                  <a:pt x="0" y="3581400"/>
                </a:moveTo>
                <a:lnTo>
                  <a:pt x="2362200" y="3581400"/>
                </a:lnTo>
                <a:lnTo>
                  <a:pt x="2362200" y="0"/>
                </a:lnTo>
                <a:lnTo>
                  <a:pt x="0" y="0"/>
                </a:lnTo>
                <a:lnTo>
                  <a:pt x="0" y="3581400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0665" y="3089910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361696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361696" y="381000"/>
                </a:lnTo>
                <a:lnTo>
                  <a:pt x="386405" y="376007"/>
                </a:lnTo>
                <a:lnTo>
                  <a:pt x="406590" y="362394"/>
                </a:lnTo>
                <a:lnTo>
                  <a:pt x="420203" y="342209"/>
                </a:lnTo>
                <a:lnTo>
                  <a:pt x="425195" y="317500"/>
                </a:lnTo>
                <a:lnTo>
                  <a:pt x="425195" y="63500"/>
                </a:lnTo>
                <a:lnTo>
                  <a:pt x="420203" y="38790"/>
                </a:lnTo>
                <a:lnTo>
                  <a:pt x="406590" y="18605"/>
                </a:lnTo>
                <a:lnTo>
                  <a:pt x="386405" y="4992"/>
                </a:lnTo>
                <a:lnTo>
                  <a:pt x="361696" y="0"/>
                </a:lnTo>
                <a:close/>
              </a:path>
            </a:pathLst>
          </a:custGeom>
          <a:solidFill>
            <a:srgbClr val="71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0665" y="3089910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61696" y="0"/>
                </a:lnTo>
                <a:lnTo>
                  <a:pt x="386405" y="4992"/>
                </a:lnTo>
                <a:lnTo>
                  <a:pt x="406590" y="18605"/>
                </a:lnTo>
                <a:lnTo>
                  <a:pt x="420203" y="38790"/>
                </a:lnTo>
                <a:lnTo>
                  <a:pt x="425195" y="63500"/>
                </a:lnTo>
                <a:lnTo>
                  <a:pt x="425195" y="317500"/>
                </a:lnTo>
                <a:lnTo>
                  <a:pt x="420203" y="342209"/>
                </a:lnTo>
                <a:lnTo>
                  <a:pt x="406590" y="362394"/>
                </a:lnTo>
                <a:lnTo>
                  <a:pt x="386405" y="376007"/>
                </a:lnTo>
                <a:lnTo>
                  <a:pt x="361696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6240" y="3140405"/>
            <a:ext cx="125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3946" y="2708910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361695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361695" y="381000"/>
                </a:lnTo>
                <a:lnTo>
                  <a:pt x="386405" y="376007"/>
                </a:lnTo>
                <a:lnTo>
                  <a:pt x="406590" y="362394"/>
                </a:lnTo>
                <a:lnTo>
                  <a:pt x="420203" y="342209"/>
                </a:lnTo>
                <a:lnTo>
                  <a:pt x="425195" y="317500"/>
                </a:lnTo>
                <a:lnTo>
                  <a:pt x="425195" y="63500"/>
                </a:lnTo>
                <a:lnTo>
                  <a:pt x="420203" y="38790"/>
                </a:lnTo>
                <a:lnTo>
                  <a:pt x="406590" y="18605"/>
                </a:lnTo>
                <a:lnTo>
                  <a:pt x="386405" y="4992"/>
                </a:lnTo>
                <a:lnTo>
                  <a:pt x="361695" y="0"/>
                </a:lnTo>
                <a:close/>
              </a:path>
            </a:pathLst>
          </a:custGeom>
          <a:solidFill>
            <a:srgbClr val="71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3946" y="2708910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61695" y="0"/>
                </a:lnTo>
                <a:lnTo>
                  <a:pt x="386405" y="4992"/>
                </a:lnTo>
                <a:lnTo>
                  <a:pt x="406590" y="18605"/>
                </a:lnTo>
                <a:lnTo>
                  <a:pt x="420203" y="38790"/>
                </a:lnTo>
                <a:lnTo>
                  <a:pt x="425195" y="63500"/>
                </a:lnTo>
                <a:lnTo>
                  <a:pt x="425195" y="317500"/>
                </a:lnTo>
                <a:lnTo>
                  <a:pt x="420203" y="342209"/>
                </a:lnTo>
                <a:lnTo>
                  <a:pt x="406590" y="362394"/>
                </a:lnTo>
                <a:lnTo>
                  <a:pt x="386405" y="376007"/>
                </a:lnTo>
                <a:lnTo>
                  <a:pt x="361695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20790" y="2759710"/>
            <a:ext cx="125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5861" y="2708910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361696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361696" y="381000"/>
                </a:lnTo>
                <a:lnTo>
                  <a:pt x="386405" y="376007"/>
                </a:lnTo>
                <a:lnTo>
                  <a:pt x="406590" y="362394"/>
                </a:lnTo>
                <a:lnTo>
                  <a:pt x="420203" y="342209"/>
                </a:lnTo>
                <a:lnTo>
                  <a:pt x="425196" y="317500"/>
                </a:lnTo>
                <a:lnTo>
                  <a:pt x="425196" y="63500"/>
                </a:lnTo>
                <a:lnTo>
                  <a:pt x="420203" y="38790"/>
                </a:lnTo>
                <a:lnTo>
                  <a:pt x="406590" y="18605"/>
                </a:lnTo>
                <a:lnTo>
                  <a:pt x="386405" y="4992"/>
                </a:lnTo>
                <a:lnTo>
                  <a:pt x="361696" y="0"/>
                </a:lnTo>
                <a:close/>
              </a:path>
            </a:pathLst>
          </a:custGeom>
          <a:solidFill>
            <a:srgbClr val="71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5861" y="2708910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61696" y="0"/>
                </a:lnTo>
                <a:lnTo>
                  <a:pt x="386405" y="4992"/>
                </a:lnTo>
                <a:lnTo>
                  <a:pt x="406590" y="18605"/>
                </a:lnTo>
                <a:lnTo>
                  <a:pt x="420203" y="38790"/>
                </a:lnTo>
                <a:lnTo>
                  <a:pt x="425196" y="63500"/>
                </a:lnTo>
                <a:lnTo>
                  <a:pt x="425196" y="317500"/>
                </a:lnTo>
                <a:lnTo>
                  <a:pt x="420203" y="342209"/>
                </a:lnTo>
                <a:lnTo>
                  <a:pt x="406590" y="362394"/>
                </a:lnTo>
                <a:lnTo>
                  <a:pt x="386405" y="376007"/>
                </a:lnTo>
                <a:lnTo>
                  <a:pt x="361696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71818" y="2759710"/>
            <a:ext cx="125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3946" y="3484626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361695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361695" y="381000"/>
                </a:lnTo>
                <a:lnTo>
                  <a:pt x="386405" y="376007"/>
                </a:lnTo>
                <a:lnTo>
                  <a:pt x="406590" y="362394"/>
                </a:lnTo>
                <a:lnTo>
                  <a:pt x="420203" y="342209"/>
                </a:lnTo>
                <a:lnTo>
                  <a:pt x="425195" y="317500"/>
                </a:lnTo>
                <a:lnTo>
                  <a:pt x="425195" y="63500"/>
                </a:lnTo>
                <a:lnTo>
                  <a:pt x="420203" y="38790"/>
                </a:lnTo>
                <a:lnTo>
                  <a:pt x="406590" y="18605"/>
                </a:lnTo>
                <a:lnTo>
                  <a:pt x="386405" y="4992"/>
                </a:lnTo>
                <a:lnTo>
                  <a:pt x="361695" y="0"/>
                </a:lnTo>
                <a:close/>
              </a:path>
            </a:pathLst>
          </a:custGeom>
          <a:solidFill>
            <a:srgbClr val="71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3946" y="3484626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61695" y="0"/>
                </a:lnTo>
                <a:lnTo>
                  <a:pt x="386405" y="4992"/>
                </a:lnTo>
                <a:lnTo>
                  <a:pt x="406590" y="18605"/>
                </a:lnTo>
                <a:lnTo>
                  <a:pt x="420203" y="38790"/>
                </a:lnTo>
                <a:lnTo>
                  <a:pt x="425195" y="63500"/>
                </a:lnTo>
                <a:lnTo>
                  <a:pt x="425195" y="317500"/>
                </a:lnTo>
                <a:lnTo>
                  <a:pt x="420203" y="342209"/>
                </a:lnTo>
                <a:lnTo>
                  <a:pt x="406590" y="362394"/>
                </a:lnTo>
                <a:lnTo>
                  <a:pt x="386405" y="376007"/>
                </a:lnTo>
                <a:lnTo>
                  <a:pt x="361695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20790" y="3536060"/>
            <a:ext cx="125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73773" y="3470909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361696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499"/>
                </a:lnTo>
                <a:lnTo>
                  <a:pt x="0" y="317499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0999"/>
                </a:lnTo>
                <a:lnTo>
                  <a:pt x="361696" y="380999"/>
                </a:lnTo>
                <a:lnTo>
                  <a:pt x="386405" y="376007"/>
                </a:lnTo>
                <a:lnTo>
                  <a:pt x="406590" y="362394"/>
                </a:lnTo>
                <a:lnTo>
                  <a:pt x="420203" y="342209"/>
                </a:lnTo>
                <a:lnTo>
                  <a:pt x="425196" y="317499"/>
                </a:lnTo>
                <a:lnTo>
                  <a:pt x="425196" y="63499"/>
                </a:lnTo>
                <a:lnTo>
                  <a:pt x="420203" y="38790"/>
                </a:lnTo>
                <a:lnTo>
                  <a:pt x="406590" y="18605"/>
                </a:lnTo>
                <a:lnTo>
                  <a:pt x="386405" y="4992"/>
                </a:lnTo>
                <a:lnTo>
                  <a:pt x="361696" y="0"/>
                </a:lnTo>
                <a:close/>
              </a:path>
            </a:pathLst>
          </a:custGeom>
          <a:solidFill>
            <a:srgbClr val="71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73773" y="3470909"/>
            <a:ext cx="425450" cy="381000"/>
          </a:xfrm>
          <a:custGeom>
            <a:avLst/>
            <a:gdLst/>
            <a:ahLst/>
            <a:cxnLst/>
            <a:rect l="l" t="t" r="r" b="b"/>
            <a:pathLst>
              <a:path w="425450" h="381000">
                <a:moveTo>
                  <a:pt x="0" y="63499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61696" y="0"/>
                </a:lnTo>
                <a:lnTo>
                  <a:pt x="386405" y="4992"/>
                </a:lnTo>
                <a:lnTo>
                  <a:pt x="406590" y="18605"/>
                </a:lnTo>
                <a:lnTo>
                  <a:pt x="420203" y="38790"/>
                </a:lnTo>
                <a:lnTo>
                  <a:pt x="425196" y="63499"/>
                </a:lnTo>
                <a:lnTo>
                  <a:pt x="425196" y="317499"/>
                </a:lnTo>
                <a:lnTo>
                  <a:pt x="420203" y="342209"/>
                </a:lnTo>
                <a:lnTo>
                  <a:pt x="406590" y="362394"/>
                </a:lnTo>
                <a:lnTo>
                  <a:pt x="386405" y="376007"/>
                </a:lnTo>
                <a:lnTo>
                  <a:pt x="361696" y="380999"/>
                </a:lnTo>
                <a:lnTo>
                  <a:pt x="63500" y="380999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908">
            <a:solidFill>
              <a:srgbClr val="52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30618" y="3522090"/>
            <a:ext cx="125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323" y="1271269"/>
            <a:ext cx="3510279" cy="268605"/>
          </a:xfrm>
          <a:custGeom>
            <a:avLst/>
            <a:gdLst/>
            <a:ahLst/>
            <a:cxnLst/>
            <a:rect l="l" t="t" r="r" b="b"/>
            <a:pathLst>
              <a:path w="3510279" h="268605">
                <a:moveTo>
                  <a:pt x="0" y="268224"/>
                </a:moveTo>
                <a:lnTo>
                  <a:pt x="3509772" y="268224"/>
                </a:lnTo>
                <a:lnTo>
                  <a:pt x="3509772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70070" y="1271269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123" y="1586738"/>
            <a:ext cx="1377950" cy="268605"/>
          </a:xfrm>
          <a:custGeom>
            <a:avLst/>
            <a:gdLst/>
            <a:ahLst/>
            <a:cxnLst/>
            <a:rect l="l" t="t" r="r" b="b"/>
            <a:pathLst>
              <a:path w="1377950" h="268605">
                <a:moveTo>
                  <a:pt x="0" y="268224"/>
                </a:moveTo>
                <a:lnTo>
                  <a:pt x="1377696" y="268224"/>
                </a:lnTo>
                <a:lnTo>
                  <a:pt x="13776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0794" y="1586738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5">
                <a:moveTo>
                  <a:pt x="0" y="268224"/>
                </a:moveTo>
                <a:lnTo>
                  <a:pt x="126492" y="268224"/>
                </a:lnTo>
                <a:lnTo>
                  <a:pt x="126492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7285" y="1586738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5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0323" y="1902205"/>
            <a:ext cx="2506980" cy="268605"/>
          </a:xfrm>
          <a:custGeom>
            <a:avLst/>
            <a:gdLst/>
            <a:ahLst/>
            <a:cxnLst/>
            <a:rect l="l" t="t" r="r" b="b"/>
            <a:pathLst>
              <a:path w="2506979" h="268605">
                <a:moveTo>
                  <a:pt x="0" y="268224"/>
                </a:moveTo>
                <a:lnTo>
                  <a:pt x="2506979" y="268224"/>
                </a:lnTo>
                <a:lnTo>
                  <a:pt x="250697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7278" y="1902205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2246" y="1902205"/>
            <a:ext cx="1754505" cy="268605"/>
          </a:xfrm>
          <a:custGeom>
            <a:avLst/>
            <a:gdLst/>
            <a:ahLst/>
            <a:cxnLst/>
            <a:rect l="l" t="t" r="r" b="b"/>
            <a:pathLst>
              <a:path w="1754504" h="268605">
                <a:moveTo>
                  <a:pt x="0" y="268224"/>
                </a:moveTo>
                <a:lnTo>
                  <a:pt x="1754124" y="268224"/>
                </a:lnTo>
                <a:lnTo>
                  <a:pt x="175412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6370" y="1902205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5">
                <a:moveTo>
                  <a:pt x="0" y="268224"/>
                </a:moveTo>
                <a:lnTo>
                  <a:pt x="126491" y="268224"/>
                </a:lnTo>
                <a:lnTo>
                  <a:pt x="126491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2861" y="1902205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0323" y="2217673"/>
            <a:ext cx="2632075" cy="268605"/>
          </a:xfrm>
          <a:custGeom>
            <a:avLst/>
            <a:gdLst/>
            <a:ahLst/>
            <a:cxnLst/>
            <a:rect l="l" t="t" r="r" b="b"/>
            <a:pathLst>
              <a:path w="2632075" h="268605">
                <a:moveTo>
                  <a:pt x="0" y="268224"/>
                </a:moveTo>
                <a:lnTo>
                  <a:pt x="2631948" y="268224"/>
                </a:lnTo>
                <a:lnTo>
                  <a:pt x="263194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2246" y="2217673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7214" y="2217673"/>
            <a:ext cx="1755775" cy="268605"/>
          </a:xfrm>
          <a:custGeom>
            <a:avLst/>
            <a:gdLst/>
            <a:ahLst/>
            <a:cxnLst/>
            <a:rect l="l" t="t" r="r" b="b"/>
            <a:pathLst>
              <a:path w="1755775" h="268605">
                <a:moveTo>
                  <a:pt x="0" y="268224"/>
                </a:moveTo>
                <a:lnTo>
                  <a:pt x="1755648" y="268224"/>
                </a:lnTo>
                <a:lnTo>
                  <a:pt x="175564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2861" y="2217673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7829" y="2217673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323" y="2533142"/>
            <a:ext cx="2004060" cy="268605"/>
          </a:xfrm>
          <a:custGeom>
            <a:avLst/>
            <a:gdLst/>
            <a:ahLst/>
            <a:cxnLst/>
            <a:rect l="l" t="t" r="r" b="b"/>
            <a:pathLst>
              <a:path w="2004060" h="268605">
                <a:moveTo>
                  <a:pt x="0" y="268224"/>
                </a:moveTo>
                <a:lnTo>
                  <a:pt x="2004060" y="268224"/>
                </a:lnTo>
                <a:lnTo>
                  <a:pt x="2004060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4357" y="2533142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5">
                <a:moveTo>
                  <a:pt x="0" y="268224"/>
                </a:moveTo>
                <a:lnTo>
                  <a:pt x="126492" y="268224"/>
                </a:lnTo>
                <a:lnTo>
                  <a:pt x="126492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90850" y="2533142"/>
            <a:ext cx="376555" cy="268605"/>
          </a:xfrm>
          <a:custGeom>
            <a:avLst/>
            <a:gdLst/>
            <a:ahLst/>
            <a:cxnLst/>
            <a:rect l="l" t="t" r="r" b="b"/>
            <a:pathLst>
              <a:path w="376554" h="268605">
                <a:moveTo>
                  <a:pt x="0" y="268224"/>
                </a:moveTo>
                <a:lnTo>
                  <a:pt x="376427" y="268224"/>
                </a:lnTo>
                <a:lnTo>
                  <a:pt x="37642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7278" y="2533142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5">
                <a:moveTo>
                  <a:pt x="0" y="268224"/>
                </a:moveTo>
                <a:lnTo>
                  <a:pt x="126491" y="268224"/>
                </a:lnTo>
                <a:lnTo>
                  <a:pt x="126491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3770" y="2533142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0323" y="2848610"/>
            <a:ext cx="2380615" cy="268605"/>
          </a:xfrm>
          <a:custGeom>
            <a:avLst/>
            <a:gdLst/>
            <a:ahLst/>
            <a:cxnLst/>
            <a:rect l="l" t="t" r="r" b="b"/>
            <a:pathLst>
              <a:path w="2380615" h="268605">
                <a:moveTo>
                  <a:pt x="0" y="268224"/>
                </a:moveTo>
                <a:lnTo>
                  <a:pt x="2380488" y="268224"/>
                </a:lnTo>
                <a:lnTo>
                  <a:pt x="238048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40785" y="2848610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5">
                <a:moveTo>
                  <a:pt x="0" y="268224"/>
                </a:moveTo>
                <a:lnTo>
                  <a:pt x="126491" y="268224"/>
                </a:lnTo>
                <a:lnTo>
                  <a:pt x="126491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67278" y="2848610"/>
            <a:ext cx="375285" cy="268605"/>
          </a:xfrm>
          <a:custGeom>
            <a:avLst/>
            <a:gdLst/>
            <a:ahLst/>
            <a:cxnLst/>
            <a:rect l="l" t="t" r="r" b="b"/>
            <a:pathLst>
              <a:path w="375285" h="268605">
                <a:moveTo>
                  <a:pt x="0" y="268224"/>
                </a:moveTo>
                <a:lnTo>
                  <a:pt x="374903" y="268224"/>
                </a:lnTo>
                <a:lnTo>
                  <a:pt x="374903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42182" y="2848610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5">
                <a:moveTo>
                  <a:pt x="0" y="268224"/>
                </a:moveTo>
                <a:lnTo>
                  <a:pt x="126491" y="268224"/>
                </a:lnTo>
                <a:lnTo>
                  <a:pt x="126491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68673" y="2848610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3641" y="2848610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17497" y="3164077"/>
            <a:ext cx="626745" cy="268605"/>
          </a:xfrm>
          <a:custGeom>
            <a:avLst/>
            <a:gdLst/>
            <a:ahLst/>
            <a:cxnLst/>
            <a:rect l="l" t="t" r="r" b="b"/>
            <a:pathLst>
              <a:path w="626744" h="268604">
                <a:moveTo>
                  <a:pt x="0" y="268224"/>
                </a:moveTo>
                <a:lnTo>
                  <a:pt x="626364" y="268224"/>
                </a:lnTo>
                <a:lnTo>
                  <a:pt x="62636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43861" y="3164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68829" y="3164077"/>
            <a:ext cx="2257425" cy="268605"/>
          </a:xfrm>
          <a:custGeom>
            <a:avLst/>
            <a:gdLst/>
            <a:ahLst/>
            <a:cxnLst/>
            <a:rect l="l" t="t" r="r" b="b"/>
            <a:pathLst>
              <a:path w="2257425" h="268604">
                <a:moveTo>
                  <a:pt x="0" y="268224"/>
                </a:moveTo>
                <a:lnTo>
                  <a:pt x="2257044" y="268224"/>
                </a:lnTo>
                <a:lnTo>
                  <a:pt x="225704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5873" y="3164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0841" y="3164077"/>
            <a:ext cx="375285" cy="268605"/>
          </a:xfrm>
          <a:custGeom>
            <a:avLst/>
            <a:gdLst/>
            <a:ahLst/>
            <a:cxnLst/>
            <a:rect l="l" t="t" r="r" b="b"/>
            <a:pathLst>
              <a:path w="375285" h="268604">
                <a:moveTo>
                  <a:pt x="0" y="268224"/>
                </a:moveTo>
                <a:lnTo>
                  <a:pt x="374903" y="268224"/>
                </a:lnTo>
                <a:lnTo>
                  <a:pt x="374903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25746" y="3164077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4">
                <a:moveTo>
                  <a:pt x="0" y="268224"/>
                </a:moveTo>
                <a:lnTo>
                  <a:pt x="126491" y="268224"/>
                </a:lnTo>
                <a:lnTo>
                  <a:pt x="126491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52238" y="3164077"/>
            <a:ext cx="2632075" cy="268605"/>
          </a:xfrm>
          <a:custGeom>
            <a:avLst/>
            <a:gdLst/>
            <a:ahLst/>
            <a:cxnLst/>
            <a:rect l="l" t="t" r="r" b="b"/>
            <a:pathLst>
              <a:path w="2632075" h="268604">
                <a:moveTo>
                  <a:pt x="0" y="268224"/>
                </a:moveTo>
                <a:lnTo>
                  <a:pt x="2631948" y="268224"/>
                </a:lnTo>
                <a:lnTo>
                  <a:pt x="263194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4185" y="3164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09154" y="3164077"/>
            <a:ext cx="376555" cy="268605"/>
          </a:xfrm>
          <a:custGeom>
            <a:avLst/>
            <a:gdLst/>
            <a:ahLst/>
            <a:cxnLst/>
            <a:rect l="l" t="t" r="r" b="b"/>
            <a:pathLst>
              <a:path w="376554" h="268604">
                <a:moveTo>
                  <a:pt x="0" y="268224"/>
                </a:moveTo>
                <a:lnTo>
                  <a:pt x="376427" y="268224"/>
                </a:lnTo>
                <a:lnTo>
                  <a:pt x="37642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85581" y="3164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10550" y="3164077"/>
            <a:ext cx="251460" cy="268605"/>
          </a:xfrm>
          <a:custGeom>
            <a:avLst/>
            <a:gdLst/>
            <a:ahLst/>
            <a:cxnLst/>
            <a:rect l="l" t="t" r="r" b="b"/>
            <a:pathLst>
              <a:path w="251459" h="268604">
                <a:moveTo>
                  <a:pt x="0" y="268224"/>
                </a:moveTo>
                <a:lnTo>
                  <a:pt x="251459" y="268224"/>
                </a:lnTo>
                <a:lnTo>
                  <a:pt x="25145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62009" y="3164077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4">
                <a:moveTo>
                  <a:pt x="0" y="268224"/>
                </a:moveTo>
                <a:lnTo>
                  <a:pt x="126492" y="268224"/>
                </a:lnTo>
                <a:lnTo>
                  <a:pt x="126492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88502" y="3164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17497" y="3479546"/>
            <a:ext cx="626745" cy="268605"/>
          </a:xfrm>
          <a:custGeom>
            <a:avLst/>
            <a:gdLst/>
            <a:ahLst/>
            <a:cxnLst/>
            <a:rect l="l" t="t" r="r" b="b"/>
            <a:pathLst>
              <a:path w="626744" h="268604">
                <a:moveTo>
                  <a:pt x="0" y="268223"/>
                </a:moveTo>
                <a:lnTo>
                  <a:pt x="626364" y="268223"/>
                </a:lnTo>
                <a:lnTo>
                  <a:pt x="626364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43861" y="3479546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4">
                <a:moveTo>
                  <a:pt x="0" y="268223"/>
                </a:moveTo>
                <a:lnTo>
                  <a:pt x="124968" y="268223"/>
                </a:lnTo>
                <a:lnTo>
                  <a:pt x="124968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68829" y="3479546"/>
            <a:ext cx="2257425" cy="268605"/>
          </a:xfrm>
          <a:custGeom>
            <a:avLst/>
            <a:gdLst/>
            <a:ahLst/>
            <a:cxnLst/>
            <a:rect l="l" t="t" r="r" b="b"/>
            <a:pathLst>
              <a:path w="2257425" h="268604">
                <a:moveTo>
                  <a:pt x="0" y="268223"/>
                </a:moveTo>
                <a:lnTo>
                  <a:pt x="2257044" y="268223"/>
                </a:lnTo>
                <a:lnTo>
                  <a:pt x="2257044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25873" y="3479546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3"/>
                </a:moveTo>
                <a:lnTo>
                  <a:pt x="124967" y="268223"/>
                </a:lnTo>
                <a:lnTo>
                  <a:pt x="124967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0841" y="3479546"/>
            <a:ext cx="375285" cy="268605"/>
          </a:xfrm>
          <a:custGeom>
            <a:avLst/>
            <a:gdLst/>
            <a:ahLst/>
            <a:cxnLst/>
            <a:rect l="l" t="t" r="r" b="b"/>
            <a:pathLst>
              <a:path w="375285" h="268604">
                <a:moveTo>
                  <a:pt x="0" y="268223"/>
                </a:moveTo>
                <a:lnTo>
                  <a:pt x="374903" y="268223"/>
                </a:lnTo>
                <a:lnTo>
                  <a:pt x="374903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25746" y="3479546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4">
                <a:moveTo>
                  <a:pt x="0" y="268223"/>
                </a:moveTo>
                <a:lnTo>
                  <a:pt x="126491" y="268223"/>
                </a:lnTo>
                <a:lnTo>
                  <a:pt x="126491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52238" y="3479546"/>
            <a:ext cx="2632075" cy="268605"/>
          </a:xfrm>
          <a:custGeom>
            <a:avLst/>
            <a:gdLst/>
            <a:ahLst/>
            <a:cxnLst/>
            <a:rect l="l" t="t" r="r" b="b"/>
            <a:pathLst>
              <a:path w="2632075" h="268604">
                <a:moveTo>
                  <a:pt x="0" y="268223"/>
                </a:moveTo>
                <a:lnTo>
                  <a:pt x="2631948" y="268223"/>
                </a:lnTo>
                <a:lnTo>
                  <a:pt x="2631948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84185" y="3479546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3"/>
                </a:moveTo>
                <a:lnTo>
                  <a:pt x="124968" y="268223"/>
                </a:lnTo>
                <a:lnTo>
                  <a:pt x="124968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09154" y="3479546"/>
            <a:ext cx="376555" cy="268605"/>
          </a:xfrm>
          <a:custGeom>
            <a:avLst/>
            <a:gdLst/>
            <a:ahLst/>
            <a:cxnLst/>
            <a:rect l="l" t="t" r="r" b="b"/>
            <a:pathLst>
              <a:path w="376554" h="268604">
                <a:moveTo>
                  <a:pt x="0" y="268223"/>
                </a:moveTo>
                <a:lnTo>
                  <a:pt x="376427" y="268223"/>
                </a:lnTo>
                <a:lnTo>
                  <a:pt x="376427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85581" y="3479546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3"/>
                </a:moveTo>
                <a:lnTo>
                  <a:pt x="124968" y="268223"/>
                </a:lnTo>
                <a:lnTo>
                  <a:pt x="124968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10550" y="3479546"/>
            <a:ext cx="251460" cy="268605"/>
          </a:xfrm>
          <a:custGeom>
            <a:avLst/>
            <a:gdLst/>
            <a:ahLst/>
            <a:cxnLst/>
            <a:rect l="l" t="t" r="r" b="b"/>
            <a:pathLst>
              <a:path w="251459" h="268604">
                <a:moveTo>
                  <a:pt x="0" y="268223"/>
                </a:moveTo>
                <a:lnTo>
                  <a:pt x="251459" y="268223"/>
                </a:lnTo>
                <a:lnTo>
                  <a:pt x="251459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62009" y="3479546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4">
                <a:moveTo>
                  <a:pt x="0" y="268223"/>
                </a:moveTo>
                <a:lnTo>
                  <a:pt x="126492" y="268223"/>
                </a:lnTo>
                <a:lnTo>
                  <a:pt x="126492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88502" y="3479546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3"/>
                </a:moveTo>
                <a:lnTo>
                  <a:pt x="124968" y="268223"/>
                </a:lnTo>
                <a:lnTo>
                  <a:pt x="124968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17497" y="3795077"/>
            <a:ext cx="626745" cy="268605"/>
          </a:xfrm>
          <a:custGeom>
            <a:avLst/>
            <a:gdLst/>
            <a:ahLst/>
            <a:cxnLst/>
            <a:rect l="l" t="t" r="r" b="b"/>
            <a:pathLst>
              <a:path w="626744" h="268604">
                <a:moveTo>
                  <a:pt x="0" y="268224"/>
                </a:moveTo>
                <a:lnTo>
                  <a:pt x="626364" y="268224"/>
                </a:lnTo>
                <a:lnTo>
                  <a:pt x="62636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43861" y="3795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68829" y="3795077"/>
            <a:ext cx="2257425" cy="268605"/>
          </a:xfrm>
          <a:custGeom>
            <a:avLst/>
            <a:gdLst/>
            <a:ahLst/>
            <a:cxnLst/>
            <a:rect l="l" t="t" r="r" b="b"/>
            <a:pathLst>
              <a:path w="2257425" h="268604">
                <a:moveTo>
                  <a:pt x="0" y="268224"/>
                </a:moveTo>
                <a:lnTo>
                  <a:pt x="2257044" y="268224"/>
                </a:lnTo>
                <a:lnTo>
                  <a:pt x="225704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25873" y="3795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50841" y="3795077"/>
            <a:ext cx="375285" cy="268605"/>
          </a:xfrm>
          <a:custGeom>
            <a:avLst/>
            <a:gdLst/>
            <a:ahLst/>
            <a:cxnLst/>
            <a:rect l="l" t="t" r="r" b="b"/>
            <a:pathLst>
              <a:path w="375285" h="268604">
                <a:moveTo>
                  <a:pt x="0" y="268224"/>
                </a:moveTo>
                <a:lnTo>
                  <a:pt x="374903" y="268224"/>
                </a:lnTo>
                <a:lnTo>
                  <a:pt x="374903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25746" y="3795077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4">
                <a:moveTo>
                  <a:pt x="0" y="268224"/>
                </a:moveTo>
                <a:lnTo>
                  <a:pt x="126491" y="268224"/>
                </a:lnTo>
                <a:lnTo>
                  <a:pt x="126491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52238" y="3795077"/>
            <a:ext cx="2632075" cy="268605"/>
          </a:xfrm>
          <a:custGeom>
            <a:avLst/>
            <a:gdLst/>
            <a:ahLst/>
            <a:cxnLst/>
            <a:rect l="l" t="t" r="r" b="b"/>
            <a:pathLst>
              <a:path w="2632075" h="268604">
                <a:moveTo>
                  <a:pt x="0" y="268224"/>
                </a:moveTo>
                <a:lnTo>
                  <a:pt x="2631948" y="268224"/>
                </a:lnTo>
                <a:lnTo>
                  <a:pt x="263194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4185" y="3795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09154" y="3795077"/>
            <a:ext cx="376555" cy="268605"/>
          </a:xfrm>
          <a:custGeom>
            <a:avLst/>
            <a:gdLst/>
            <a:ahLst/>
            <a:cxnLst/>
            <a:rect l="l" t="t" r="r" b="b"/>
            <a:pathLst>
              <a:path w="376554" h="268604">
                <a:moveTo>
                  <a:pt x="0" y="268224"/>
                </a:moveTo>
                <a:lnTo>
                  <a:pt x="376427" y="268224"/>
                </a:lnTo>
                <a:lnTo>
                  <a:pt x="37642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85581" y="3795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10550" y="3795077"/>
            <a:ext cx="251460" cy="268605"/>
          </a:xfrm>
          <a:custGeom>
            <a:avLst/>
            <a:gdLst/>
            <a:ahLst/>
            <a:cxnLst/>
            <a:rect l="l" t="t" r="r" b="b"/>
            <a:pathLst>
              <a:path w="251459" h="268604">
                <a:moveTo>
                  <a:pt x="0" y="268224"/>
                </a:moveTo>
                <a:lnTo>
                  <a:pt x="251459" y="268224"/>
                </a:lnTo>
                <a:lnTo>
                  <a:pt x="25145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62009" y="3795077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4">
                <a:moveTo>
                  <a:pt x="0" y="268224"/>
                </a:moveTo>
                <a:lnTo>
                  <a:pt x="126492" y="268224"/>
                </a:lnTo>
                <a:lnTo>
                  <a:pt x="126492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88502" y="3795077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17497" y="4110545"/>
            <a:ext cx="626745" cy="268605"/>
          </a:xfrm>
          <a:custGeom>
            <a:avLst/>
            <a:gdLst/>
            <a:ahLst/>
            <a:cxnLst/>
            <a:rect l="l" t="t" r="r" b="b"/>
            <a:pathLst>
              <a:path w="626744" h="268604">
                <a:moveTo>
                  <a:pt x="0" y="268224"/>
                </a:moveTo>
                <a:lnTo>
                  <a:pt x="626364" y="268224"/>
                </a:lnTo>
                <a:lnTo>
                  <a:pt x="62636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43861" y="4110545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68829" y="4110545"/>
            <a:ext cx="2257425" cy="268605"/>
          </a:xfrm>
          <a:custGeom>
            <a:avLst/>
            <a:gdLst/>
            <a:ahLst/>
            <a:cxnLst/>
            <a:rect l="l" t="t" r="r" b="b"/>
            <a:pathLst>
              <a:path w="2257425" h="268604">
                <a:moveTo>
                  <a:pt x="0" y="268224"/>
                </a:moveTo>
                <a:lnTo>
                  <a:pt x="2257044" y="268224"/>
                </a:lnTo>
                <a:lnTo>
                  <a:pt x="225704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25873" y="4110545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50841" y="4110545"/>
            <a:ext cx="375285" cy="268605"/>
          </a:xfrm>
          <a:custGeom>
            <a:avLst/>
            <a:gdLst/>
            <a:ahLst/>
            <a:cxnLst/>
            <a:rect l="l" t="t" r="r" b="b"/>
            <a:pathLst>
              <a:path w="375285" h="268604">
                <a:moveTo>
                  <a:pt x="0" y="268224"/>
                </a:moveTo>
                <a:lnTo>
                  <a:pt x="374903" y="268224"/>
                </a:lnTo>
                <a:lnTo>
                  <a:pt x="374903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25746" y="4110545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4">
                <a:moveTo>
                  <a:pt x="0" y="268224"/>
                </a:moveTo>
                <a:lnTo>
                  <a:pt x="126491" y="268224"/>
                </a:lnTo>
                <a:lnTo>
                  <a:pt x="126491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52238" y="4110545"/>
            <a:ext cx="2632075" cy="268605"/>
          </a:xfrm>
          <a:custGeom>
            <a:avLst/>
            <a:gdLst/>
            <a:ahLst/>
            <a:cxnLst/>
            <a:rect l="l" t="t" r="r" b="b"/>
            <a:pathLst>
              <a:path w="2632075" h="268604">
                <a:moveTo>
                  <a:pt x="0" y="268224"/>
                </a:moveTo>
                <a:lnTo>
                  <a:pt x="2631948" y="268224"/>
                </a:lnTo>
                <a:lnTo>
                  <a:pt x="263194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84185" y="4110545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09154" y="4110545"/>
            <a:ext cx="376555" cy="268605"/>
          </a:xfrm>
          <a:custGeom>
            <a:avLst/>
            <a:gdLst/>
            <a:ahLst/>
            <a:cxnLst/>
            <a:rect l="l" t="t" r="r" b="b"/>
            <a:pathLst>
              <a:path w="376554" h="268604">
                <a:moveTo>
                  <a:pt x="0" y="268224"/>
                </a:moveTo>
                <a:lnTo>
                  <a:pt x="376427" y="268224"/>
                </a:lnTo>
                <a:lnTo>
                  <a:pt x="37642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85581" y="4110545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0550" y="4110545"/>
            <a:ext cx="251460" cy="268605"/>
          </a:xfrm>
          <a:custGeom>
            <a:avLst/>
            <a:gdLst/>
            <a:ahLst/>
            <a:cxnLst/>
            <a:rect l="l" t="t" r="r" b="b"/>
            <a:pathLst>
              <a:path w="251459" h="268604">
                <a:moveTo>
                  <a:pt x="0" y="268224"/>
                </a:moveTo>
                <a:lnTo>
                  <a:pt x="251459" y="268224"/>
                </a:lnTo>
                <a:lnTo>
                  <a:pt x="251459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62009" y="4110545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4">
                <a:moveTo>
                  <a:pt x="0" y="268224"/>
                </a:moveTo>
                <a:lnTo>
                  <a:pt x="126492" y="268224"/>
                </a:lnTo>
                <a:lnTo>
                  <a:pt x="126492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88502" y="4110545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3123" y="4426013"/>
            <a:ext cx="1629410" cy="268605"/>
          </a:xfrm>
          <a:custGeom>
            <a:avLst/>
            <a:gdLst/>
            <a:ahLst/>
            <a:cxnLst/>
            <a:rect l="l" t="t" r="r" b="b"/>
            <a:pathLst>
              <a:path w="1629410" h="268604">
                <a:moveTo>
                  <a:pt x="0" y="268224"/>
                </a:moveTo>
                <a:lnTo>
                  <a:pt x="1629156" y="268224"/>
                </a:lnTo>
                <a:lnTo>
                  <a:pt x="162915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32254" y="4426013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4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3123" y="4741481"/>
            <a:ext cx="6268720" cy="268605"/>
          </a:xfrm>
          <a:custGeom>
            <a:avLst/>
            <a:gdLst/>
            <a:ahLst/>
            <a:cxnLst/>
            <a:rect l="l" t="t" r="r" b="b"/>
            <a:pathLst>
              <a:path w="6268720" h="268604">
                <a:moveTo>
                  <a:pt x="0" y="268223"/>
                </a:moveTo>
                <a:lnTo>
                  <a:pt x="6268212" y="268223"/>
                </a:lnTo>
                <a:lnTo>
                  <a:pt x="6268212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90550" y="1197438"/>
            <a:ext cx="8087359" cy="381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425"/>
              </a:spcBef>
              <a:buChar char="●"/>
              <a:tabLst>
                <a:tab pos="469900" algn="l"/>
              </a:tabLst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Подрежда децата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си в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 таблица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&lt;GridLayout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android:layout_width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"match_parent"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android:layout_height</a:t>
            </a:r>
            <a:r>
              <a:rPr sz="1800" spc="-5" dirty="0"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"match_parent"</a:t>
            </a:r>
            <a:endParaRPr sz="1800" dirty="0">
              <a:latin typeface="Consolas"/>
              <a:cs typeface="Consolas"/>
            </a:endParaRPr>
          </a:p>
          <a:p>
            <a:pPr marL="469900" marR="4601210">
              <a:lnSpc>
                <a:spcPct val="114999"/>
              </a:lnSpc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android:rowCount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"2" 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android:columnCount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"2"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&lt;View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android:layout_row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"0"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android:layout_column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"0"</a:t>
            </a:r>
            <a:r>
              <a:rPr sz="1800" spc="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/&gt;</a:t>
            </a:r>
            <a:endParaRPr sz="1800" dirty="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&lt;View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android:layout_row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"0"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android:layout_column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"1"</a:t>
            </a:r>
            <a:r>
              <a:rPr sz="1800" spc="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/&gt;</a:t>
            </a:r>
            <a:endParaRPr sz="1800" dirty="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&lt;View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android:layout_row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"1"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android:layout_column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"0"</a:t>
            </a:r>
            <a:r>
              <a:rPr sz="1800" spc="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/&gt;</a:t>
            </a:r>
            <a:endParaRPr sz="1800" dirty="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&lt;View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android:layout_row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"1"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android:layout_column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"1"</a:t>
            </a:r>
            <a:r>
              <a:rPr sz="1800" spc="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/&gt;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800000"/>
                </a:solidFill>
                <a:latin typeface="Consolas"/>
                <a:cs typeface="Consolas"/>
              </a:rPr>
              <a:t>&lt;/GridLayout&gt;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**Спестени 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са 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width 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&amp; 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height </a:t>
            </a:r>
            <a:r>
              <a:rPr sz="1800" spc="-5" dirty="0">
                <a:solidFill>
                  <a:srgbClr val="800000"/>
                </a:solidFill>
                <a:latin typeface="Consolas"/>
                <a:cs typeface="Consolas"/>
              </a:rPr>
              <a:t>на 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децата </a:t>
            </a:r>
            <a:r>
              <a:rPr sz="1800" spc="-5" dirty="0">
                <a:solidFill>
                  <a:srgbClr val="800000"/>
                </a:solidFill>
                <a:latin typeface="Consolas"/>
                <a:cs typeface="Consolas"/>
              </a:rPr>
              <a:t>за</a:t>
            </a:r>
            <a:r>
              <a:rPr sz="18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краткост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671309" y="4741481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4">
                <a:moveTo>
                  <a:pt x="0" y="268223"/>
                </a:moveTo>
                <a:lnTo>
                  <a:pt x="124968" y="268223"/>
                </a:lnTo>
                <a:lnTo>
                  <a:pt x="124968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608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100" algn="l"/>
                <a:tab pos="3632200" algn="l"/>
              </a:tabLst>
            </a:pPr>
            <a:r>
              <a:rPr sz="3600" spc="-5" dirty="0">
                <a:solidFill>
                  <a:srgbClr val="FFFFFF"/>
                </a:solidFill>
              </a:rPr>
              <a:t>TableLayout	-&gt;	GridLayout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97438"/>
            <a:ext cx="151765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0323" y="1271269"/>
          <a:ext cx="7772396" cy="897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530"/>
                <a:gridCol w="375919"/>
                <a:gridCol w="375919"/>
                <a:gridCol w="751840"/>
                <a:gridCol w="250825"/>
                <a:gridCol w="626110"/>
                <a:gridCol w="375920"/>
                <a:gridCol w="1378585"/>
                <a:gridCol w="690879"/>
                <a:gridCol w="125095"/>
                <a:gridCol w="1755774"/>
              </a:tblGrid>
              <a:tr h="291465">
                <a:tc>
                  <a:txBody>
                    <a:bodyPr/>
                    <a:lstStyle/>
                    <a:p>
                      <a:pPr>
                        <a:lnSpc>
                          <a:spcPts val="2005"/>
                        </a:lnSpc>
                      </a:pP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Създаден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05"/>
                        </a:lnSpc>
                      </a:pP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за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05"/>
                        </a:lnSpc>
                      </a:pPr>
                      <a:r>
                        <a:rPr sz="18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да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държи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05"/>
                        </a:lnSpc>
                      </a:pPr>
                      <a:r>
                        <a:rPr sz="18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в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себе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05"/>
                        </a:lnSpc>
                      </a:pPr>
                      <a:r>
                        <a:rPr sz="18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си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единствено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дете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4960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Основно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се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използва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за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да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бъдат добавяни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и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премахвани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от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него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44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1465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елементи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по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време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на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изпълнение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на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приложението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44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FrameLayout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38834"/>
            <a:ext cx="7774940" cy="291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Позволява на съдържанието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бъде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скролирано.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14999"/>
              </a:lnSpc>
              <a:spcBef>
                <a:spcPts val="1605"/>
              </a:spcBef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Трябва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има само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един дъщерен елемент. Най-често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използва 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LinearLayout.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&lt;ScrollView&gt;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&lt;LinearLayout&gt;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&lt;!--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Here is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scrollable content</a:t>
            </a:r>
            <a:r>
              <a:rPr sz="18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--&gt;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&lt;/LinearLayout&gt;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&lt;/ScrollView&gt;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233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ScrollView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209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26231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views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323" y="1271269"/>
            <a:ext cx="4011295" cy="2686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Използва се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за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да показва</a:t>
            </a:r>
            <a:r>
              <a:rPr sz="1800" spc="-45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текст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323" y="1586738"/>
            <a:ext cx="6017260" cy="2686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Текстът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не може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да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бъде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променян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от</a:t>
            </a:r>
            <a:r>
              <a:rPr sz="1800" spc="-55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потребителя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50" y="1197438"/>
            <a:ext cx="151765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323" y="1902205"/>
            <a:ext cx="1127760" cy="2686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Свойства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750" y="2154761"/>
            <a:ext cx="3307715" cy="21475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-5" dirty="0">
                <a:latin typeface="Courier New"/>
                <a:cs typeface="Courier New"/>
              </a:rPr>
              <a:t>&lt;</a:t>
            </a:r>
            <a:r>
              <a:rPr sz="1100" b="1" spc="-5" dirty="0">
                <a:solidFill>
                  <a:srgbClr val="000080"/>
                </a:solidFill>
                <a:latin typeface="Courier New"/>
                <a:cs typeface="Courier New"/>
              </a:rPr>
              <a:t>TextView</a:t>
            </a:r>
            <a:endParaRPr sz="1100" dirty="0">
              <a:latin typeface="Courier New"/>
              <a:cs typeface="Courier New"/>
            </a:endParaRPr>
          </a:p>
          <a:p>
            <a:pPr marL="264160" marR="5080">
              <a:lnSpc>
                <a:spcPct val="114999"/>
              </a:lnSpc>
              <a:spcBef>
                <a:spcPts val="5"/>
              </a:spcBef>
            </a:pP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:layout_width=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"match_parent"  </a:t>
            </a: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:text=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"Neshto"  </a:t>
            </a: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:textSize=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"35sp"  </a:t>
            </a: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:textStyle=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"bold"  </a:t>
            </a: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:textAlignment=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"center"  </a:t>
            </a: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:textAllCaps=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"true"  </a:t>
            </a: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:padding=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"18dp"  </a:t>
            </a: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:textColor=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"#fff"  </a:t>
            </a: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:layout_height=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"wrap_content"  </a:t>
            </a:r>
            <a:r>
              <a:rPr sz="1100" b="1" spc="-5" dirty="0">
                <a:solidFill>
                  <a:srgbClr val="660D79"/>
                </a:solidFill>
                <a:latin typeface="Courier New"/>
                <a:cs typeface="Courier New"/>
              </a:rPr>
              <a:t>android</a:t>
            </a:r>
            <a:r>
              <a:rPr sz="1100" b="1" spc="-5" dirty="0">
                <a:solidFill>
                  <a:srgbClr val="0000FF"/>
                </a:solidFill>
                <a:latin typeface="Courier New"/>
                <a:cs typeface="Courier New"/>
              </a:rPr>
              <a:t>:background=</a:t>
            </a:r>
            <a:r>
              <a:rPr sz="1100" b="1" spc="-5" dirty="0">
                <a:solidFill>
                  <a:srgbClr val="008000"/>
                </a:solidFill>
                <a:latin typeface="Courier New"/>
                <a:cs typeface="Courier New"/>
              </a:rPr>
              <a:t>"#AA3456"</a:t>
            </a:r>
            <a:r>
              <a:rPr sz="11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/&gt;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3A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200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TextView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4410050" cy="3380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XML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Basic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Views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Lollipop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585858"/>
                </a:solidFill>
                <a:latin typeface="Arial"/>
                <a:cs typeface="Arial"/>
              </a:rPr>
              <a:t>views</a:t>
            </a:r>
            <a:endParaRPr lang="en-US" sz="1800" spc="-15" dirty="0" smtClean="0">
              <a:solidFill>
                <a:srgbClr val="585858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endParaRPr lang="en-US" spc="-15" dirty="0">
              <a:solidFill>
                <a:srgbClr val="585858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lang="bg-BG" spc="-5" dirty="0">
                <a:solidFill>
                  <a:srgbClr val="585858"/>
                </a:solidFill>
                <a:latin typeface="Arial"/>
                <a:cs typeface="Arial"/>
              </a:rPr>
              <a:t>Стартиране на</a:t>
            </a:r>
            <a:r>
              <a:rPr lang="bg-BG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bg-BG" spc="-10" dirty="0">
                <a:solidFill>
                  <a:srgbClr val="585858"/>
                </a:solidFill>
                <a:latin typeface="Arial"/>
                <a:cs typeface="Arial"/>
              </a:rPr>
              <a:t>проект</a:t>
            </a:r>
            <a:endParaRPr lang="bg-BG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●"/>
            </a:pPr>
            <a:endParaRPr lang="bg-BG" sz="1650" dirty="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5"/>
              </a:spcBef>
              <a:buChar char="○"/>
              <a:tabLst>
                <a:tab pos="698500" algn="l"/>
              </a:tabLst>
            </a:pPr>
            <a:r>
              <a:rPr lang="bg-BG" sz="1400" spc="-5" dirty="0">
                <a:solidFill>
                  <a:srgbClr val="585858"/>
                </a:solidFill>
                <a:latin typeface="Arial"/>
                <a:cs typeface="Arial"/>
              </a:rPr>
              <a:t>Емулатор</a:t>
            </a:r>
            <a:endParaRPr lang="bg-BG"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○"/>
            </a:pPr>
            <a:endParaRPr lang="bg-BG" sz="1600" dirty="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lang="bg-BG" sz="1400" spc="-5" dirty="0" smtClean="0">
                <a:solidFill>
                  <a:srgbClr val="585858"/>
                </a:solidFill>
                <a:latin typeface="Arial"/>
                <a:cs typeface="Arial"/>
              </a:rPr>
              <a:t>Устройство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 smtClean="0">
                <a:solidFill>
                  <a:srgbClr val="585858"/>
                </a:solidFill>
                <a:latin typeface="Arial"/>
                <a:cs typeface="Arial"/>
              </a:rPr>
              <a:t>Demo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298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Съдържание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323" y="1271269"/>
            <a:ext cx="4512945" cy="268605"/>
          </a:xfrm>
          <a:custGeom>
            <a:avLst/>
            <a:gdLst/>
            <a:ahLst/>
            <a:cxnLst/>
            <a:rect l="l" t="t" r="r" b="b"/>
            <a:pathLst>
              <a:path w="4512945" h="268605">
                <a:moveTo>
                  <a:pt x="0" y="268224"/>
                </a:moveTo>
                <a:lnTo>
                  <a:pt x="4512564" y="268224"/>
                </a:lnTo>
                <a:lnTo>
                  <a:pt x="451256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72861" y="1271269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7" y="268224"/>
                </a:lnTo>
                <a:lnTo>
                  <a:pt x="124967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323" y="1586738"/>
            <a:ext cx="2257425" cy="268605"/>
          </a:xfrm>
          <a:custGeom>
            <a:avLst/>
            <a:gdLst/>
            <a:ahLst/>
            <a:cxnLst/>
            <a:rect l="l" t="t" r="r" b="b"/>
            <a:pathLst>
              <a:path w="2257425" h="268605">
                <a:moveTo>
                  <a:pt x="0" y="268224"/>
                </a:moveTo>
                <a:lnTo>
                  <a:pt x="2257043" y="268224"/>
                </a:lnTo>
                <a:lnTo>
                  <a:pt x="2257043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342" y="1586738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5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323" y="1902205"/>
            <a:ext cx="1003300" cy="268605"/>
          </a:xfrm>
          <a:custGeom>
            <a:avLst/>
            <a:gdLst/>
            <a:ahLst/>
            <a:cxnLst/>
            <a:rect l="l" t="t" r="r" b="b"/>
            <a:pathLst>
              <a:path w="1003300" h="268605">
                <a:moveTo>
                  <a:pt x="0" y="268224"/>
                </a:moveTo>
                <a:lnTo>
                  <a:pt x="1002791" y="268224"/>
                </a:lnTo>
                <a:lnTo>
                  <a:pt x="1002791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3089" y="1902205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5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497" y="2207005"/>
            <a:ext cx="783590" cy="280670"/>
          </a:xfrm>
          <a:custGeom>
            <a:avLst/>
            <a:gdLst/>
            <a:ahLst/>
            <a:cxnLst/>
            <a:rect l="l" t="t" r="r" b="b"/>
            <a:pathLst>
              <a:path w="783589" h="280669">
                <a:moveTo>
                  <a:pt x="0" y="280415"/>
                </a:moveTo>
                <a:lnTo>
                  <a:pt x="783335" y="280415"/>
                </a:lnTo>
                <a:lnTo>
                  <a:pt x="78333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7497" y="2452370"/>
            <a:ext cx="783590" cy="15240"/>
          </a:xfrm>
          <a:custGeom>
            <a:avLst/>
            <a:gdLst/>
            <a:ahLst/>
            <a:cxnLst/>
            <a:rect l="l" t="t" r="r" b="b"/>
            <a:pathLst>
              <a:path w="783589" h="15239">
                <a:moveTo>
                  <a:pt x="0" y="15239"/>
                </a:moveTo>
                <a:lnTo>
                  <a:pt x="783335" y="15239"/>
                </a:lnTo>
                <a:lnTo>
                  <a:pt x="783335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0833" y="2207005"/>
            <a:ext cx="425450" cy="280670"/>
          </a:xfrm>
          <a:custGeom>
            <a:avLst/>
            <a:gdLst/>
            <a:ahLst/>
            <a:cxnLst/>
            <a:rect l="l" t="t" r="r" b="b"/>
            <a:pathLst>
              <a:path w="425450" h="280669">
                <a:moveTo>
                  <a:pt x="0" y="280415"/>
                </a:moveTo>
                <a:lnTo>
                  <a:pt x="425195" y="280415"/>
                </a:lnTo>
                <a:lnTo>
                  <a:pt x="42519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6029" y="2207005"/>
            <a:ext cx="70485" cy="280670"/>
          </a:xfrm>
          <a:custGeom>
            <a:avLst/>
            <a:gdLst/>
            <a:ahLst/>
            <a:cxnLst/>
            <a:rect l="l" t="t" r="r" b="b"/>
            <a:pathLst>
              <a:path w="70485" h="280669">
                <a:moveTo>
                  <a:pt x="0" y="280415"/>
                </a:moveTo>
                <a:lnTo>
                  <a:pt x="70103" y="280415"/>
                </a:lnTo>
                <a:lnTo>
                  <a:pt x="701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6133" y="2207005"/>
            <a:ext cx="52069" cy="280670"/>
          </a:xfrm>
          <a:custGeom>
            <a:avLst/>
            <a:gdLst/>
            <a:ahLst/>
            <a:cxnLst/>
            <a:rect l="l" t="t" r="r" b="b"/>
            <a:pathLst>
              <a:path w="52069" h="280669">
                <a:moveTo>
                  <a:pt x="0" y="280415"/>
                </a:moveTo>
                <a:lnTo>
                  <a:pt x="51816" y="280415"/>
                </a:lnTo>
                <a:lnTo>
                  <a:pt x="51816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7950" y="2207005"/>
            <a:ext cx="3726179" cy="280670"/>
          </a:xfrm>
          <a:custGeom>
            <a:avLst/>
            <a:gdLst/>
            <a:ahLst/>
            <a:cxnLst/>
            <a:rect l="l" t="t" r="r" b="b"/>
            <a:pathLst>
              <a:path w="3726179" h="280669">
                <a:moveTo>
                  <a:pt x="0" y="280415"/>
                </a:moveTo>
                <a:lnTo>
                  <a:pt x="3726179" y="280415"/>
                </a:lnTo>
                <a:lnTo>
                  <a:pt x="3726179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038" y="2207005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5181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7497" y="2522473"/>
            <a:ext cx="1272540" cy="280670"/>
          </a:xfrm>
          <a:custGeom>
            <a:avLst/>
            <a:gdLst/>
            <a:ahLst/>
            <a:cxnLst/>
            <a:rect l="l" t="t" r="r" b="b"/>
            <a:pathLst>
              <a:path w="1272539" h="280669">
                <a:moveTo>
                  <a:pt x="0" y="280415"/>
                </a:moveTo>
                <a:lnTo>
                  <a:pt x="1272540" y="280415"/>
                </a:lnTo>
                <a:lnTo>
                  <a:pt x="127254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0038" y="2522473"/>
            <a:ext cx="506095" cy="280670"/>
          </a:xfrm>
          <a:custGeom>
            <a:avLst/>
            <a:gdLst/>
            <a:ahLst/>
            <a:cxnLst/>
            <a:rect l="l" t="t" r="r" b="b"/>
            <a:pathLst>
              <a:path w="506094" h="280669">
                <a:moveTo>
                  <a:pt x="0" y="280415"/>
                </a:moveTo>
                <a:lnTo>
                  <a:pt x="505968" y="280415"/>
                </a:lnTo>
                <a:lnTo>
                  <a:pt x="505968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6005" y="2522473"/>
            <a:ext cx="70485" cy="280670"/>
          </a:xfrm>
          <a:custGeom>
            <a:avLst/>
            <a:gdLst/>
            <a:ahLst/>
            <a:cxnLst/>
            <a:rect l="l" t="t" r="r" b="b"/>
            <a:pathLst>
              <a:path w="70485" h="280669">
                <a:moveTo>
                  <a:pt x="0" y="280415"/>
                </a:moveTo>
                <a:lnTo>
                  <a:pt x="70103" y="280415"/>
                </a:lnTo>
                <a:lnTo>
                  <a:pt x="701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6110" y="2522473"/>
            <a:ext cx="52069" cy="280670"/>
          </a:xfrm>
          <a:custGeom>
            <a:avLst/>
            <a:gdLst/>
            <a:ahLst/>
            <a:cxnLst/>
            <a:rect l="l" t="t" r="r" b="b"/>
            <a:pathLst>
              <a:path w="52069" h="280669">
                <a:moveTo>
                  <a:pt x="0" y="280415"/>
                </a:moveTo>
                <a:lnTo>
                  <a:pt x="51816" y="280415"/>
                </a:lnTo>
                <a:lnTo>
                  <a:pt x="51816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7926" y="2522473"/>
            <a:ext cx="5339080" cy="280670"/>
          </a:xfrm>
          <a:custGeom>
            <a:avLst/>
            <a:gdLst/>
            <a:ahLst/>
            <a:cxnLst/>
            <a:rect l="l" t="t" r="r" b="b"/>
            <a:pathLst>
              <a:path w="5339080" h="280669">
                <a:moveTo>
                  <a:pt x="0" y="280415"/>
                </a:moveTo>
                <a:lnTo>
                  <a:pt x="5338572" y="280415"/>
                </a:lnTo>
                <a:lnTo>
                  <a:pt x="5338572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17497" y="2837942"/>
            <a:ext cx="3469004" cy="280670"/>
          </a:xfrm>
          <a:custGeom>
            <a:avLst/>
            <a:gdLst/>
            <a:ahLst/>
            <a:cxnLst/>
            <a:rect l="l" t="t" r="r" b="b"/>
            <a:pathLst>
              <a:path w="3469004" h="280669">
                <a:moveTo>
                  <a:pt x="0" y="280416"/>
                </a:moveTo>
                <a:lnTo>
                  <a:pt x="3468624" y="280416"/>
                </a:lnTo>
                <a:lnTo>
                  <a:pt x="3468624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9150" y="1197438"/>
            <a:ext cx="7898130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За въвеждане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на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текст от</a:t>
            </a:r>
            <a:r>
              <a:rPr sz="1800" spc="-2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потребителя</a:t>
            </a:r>
            <a:endParaRPr sz="18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Char char="●"/>
              <a:tabLst>
                <a:tab pos="241300" algn="l"/>
              </a:tabLst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Наследява</a:t>
            </a:r>
            <a:r>
              <a:rPr sz="1800" spc="-2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TextView</a:t>
            </a:r>
            <a:endParaRPr sz="18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Char char="●"/>
              <a:tabLst>
                <a:tab pos="241300" algn="l"/>
              </a:tabLst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Свойства</a:t>
            </a:r>
            <a:endParaRPr sz="1800">
              <a:latin typeface="Consolas"/>
              <a:cs typeface="Consolas"/>
            </a:endParaRPr>
          </a:p>
          <a:p>
            <a:pPr marL="697865" lvl="1" indent="-342265">
              <a:lnSpc>
                <a:spcPct val="100000"/>
              </a:lnSpc>
              <a:spcBef>
                <a:spcPts val="320"/>
              </a:spcBef>
              <a:buClr>
                <a:srgbClr val="434343"/>
              </a:buClr>
              <a:buChar char="○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96A7"/>
                </a:solidFill>
                <a:latin typeface="Calibri"/>
                <a:cs typeface="Calibri"/>
                <a:hlinkClick r:id="rId2"/>
              </a:rPr>
              <a:t>android: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hint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-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показва нещо,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когато полето е</a:t>
            </a:r>
            <a:r>
              <a:rPr sz="18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празно</a:t>
            </a:r>
            <a:endParaRPr sz="1800">
              <a:latin typeface="Calibri"/>
              <a:cs typeface="Calibri"/>
            </a:endParaRPr>
          </a:p>
          <a:p>
            <a:pPr marL="697865" marR="5080" lvl="1" indent="-342265">
              <a:lnSpc>
                <a:spcPct val="114999"/>
              </a:lnSpc>
              <a:buClr>
                <a:srgbClr val="434343"/>
              </a:buClr>
              <a:buChar char="○"/>
              <a:tabLst>
                <a:tab pos="697865" algn="l"/>
                <a:tab pos="698500" algn="l"/>
              </a:tabLst>
            </a:pPr>
            <a:r>
              <a:rPr sz="1800" u="heavy" spc="-5" dirty="0">
                <a:solidFill>
                  <a:srgbClr val="0096A7"/>
                </a:solidFill>
                <a:latin typeface="Calibri"/>
                <a:cs typeface="Calibri"/>
                <a:hlinkClick r:id="rId3"/>
              </a:rPr>
              <a:t>android:input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Type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- какъв вид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текст може да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бъде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показван тук, определя 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какъв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тип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клавиатура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ще се</a:t>
            </a:r>
            <a:r>
              <a:rPr sz="1800" spc="2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покаже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12029" y="2837942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0"/>
                </a:moveTo>
                <a:lnTo>
                  <a:pt x="0" y="280416"/>
                </a:lnTo>
              </a:path>
            </a:pathLst>
          </a:custGeom>
          <a:ln w="5181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3A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18281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Edit</a:t>
            </a:r>
            <a:r>
              <a:rPr sz="3600" spc="-15" dirty="0">
                <a:solidFill>
                  <a:srgbClr val="FFFFFF"/>
                </a:solidFill>
              </a:rPr>
              <a:t>T</a:t>
            </a:r>
            <a:r>
              <a:rPr sz="3600" spc="-5" dirty="0">
                <a:solidFill>
                  <a:srgbClr val="FFFFFF"/>
                </a:solidFill>
              </a:rPr>
              <a:t>ext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323" y="1271269"/>
            <a:ext cx="3258820" cy="2686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Бутон.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Наследява</a:t>
            </a:r>
            <a:r>
              <a:rPr sz="1800" spc="-5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TextView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6543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  <a:p>
            <a:pPr marL="1270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323" y="1586738"/>
            <a:ext cx="1254760" cy="2686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Свойства: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350" y="1920620"/>
            <a:ext cx="1302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434343"/>
              </a:buClr>
              <a:buChar char="○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0096A7"/>
                </a:solidFill>
                <a:latin typeface="Consolas"/>
                <a:cs typeface="Consolas"/>
                <a:hlinkClick r:id="rId2"/>
              </a:rPr>
              <a:t>android:onClick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7497" y="208051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ln w="9143">
            <a:solidFill>
              <a:srgbClr val="009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6010" y="1896110"/>
            <a:ext cx="6299200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570"/>
              </a:lnSpc>
            </a:pPr>
            <a:r>
              <a:rPr sz="1400" dirty="0">
                <a:solidFill>
                  <a:srgbClr val="434343"/>
                </a:solidFill>
                <a:latin typeface="Consolas"/>
                <a:cs typeface="Consolas"/>
              </a:rPr>
              <a:t>- вместо да се задава програмно, може чрез това свойство да</a:t>
            </a:r>
            <a:r>
              <a:rPr sz="1400" spc="13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34343"/>
                </a:solidFill>
                <a:latin typeface="Consolas"/>
                <a:cs typeface="Consolas"/>
              </a:rPr>
              <a:t>се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7497" y="2141473"/>
            <a:ext cx="570928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400" dirty="0">
                <a:solidFill>
                  <a:srgbClr val="434343"/>
                </a:solidFill>
                <a:latin typeface="Consolas"/>
                <a:cs typeface="Consolas"/>
              </a:rPr>
              <a:t>укаже, кой метод да бъде изпълнен при натискане на</a:t>
            </a:r>
            <a:r>
              <a:rPr sz="1400" spc="11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34343"/>
                </a:solidFill>
                <a:latin typeface="Consolas"/>
                <a:cs typeface="Consolas"/>
              </a:rPr>
              <a:t>бутона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3A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149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Button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197438"/>
            <a:ext cx="26543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  <a:p>
            <a:pPr marL="1270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4121"/>
              </p:ext>
            </p:extLst>
          </p:nvPr>
        </p:nvGraphicFramePr>
        <p:xfrm>
          <a:off x="860323" y="1271269"/>
          <a:ext cx="5674359" cy="114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393065"/>
                <a:gridCol w="403859"/>
                <a:gridCol w="2254250"/>
                <a:gridCol w="2007235"/>
                <a:gridCol w="158750"/>
              </a:tblGrid>
              <a:tr h="291465">
                <a:tc gridSpan="5">
                  <a:txBody>
                    <a:bodyPr/>
                    <a:lstStyle/>
                    <a:p>
                      <a:pPr>
                        <a:lnSpc>
                          <a:spcPts val="2005"/>
                        </a:lnSpc>
                      </a:pP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Елемент, служещ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за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визуализация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на</a:t>
                      </a:r>
                      <a:r>
                        <a:rPr sz="1800" spc="-3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картинка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17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Свойства: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44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6231">
                <a:tc gridSpan="2">
                  <a:txBody>
                    <a:bodyPr/>
                    <a:lstStyle/>
                    <a:p>
                      <a:pPr marL="457200" indent="-228600">
                        <a:lnSpc>
                          <a:spcPct val="100000"/>
                        </a:lnSpc>
                        <a:spcBef>
                          <a:spcPts val="50"/>
                        </a:spcBef>
                        <a:buChar char="○"/>
                        <a:tabLst>
                          <a:tab pos="457834" algn="l"/>
                        </a:tabLst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src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635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- указва, коя е картинката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635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6695">
                <a:tc>
                  <a:txBody>
                    <a:bodyPr/>
                    <a:lstStyle/>
                    <a:p>
                      <a:pPr marL="228600">
                        <a:lnSpc>
                          <a:spcPts val="1655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○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381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655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scaleType - указва, как да бъде скалирана</a:t>
                      </a:r>
                      <a:r>
                        <a:rPr sz="1400" spc="11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nsolas"/>
                          <a:cs typeface="Consolas"/>
                        </a:rPr>
                        <a:t>картинката</a:t>
                      </a:r>
                      <a:endParaRPr sz="1400" dirty="0">
                        <a:latin typeface="Consolas"/>
                        <a:cs typeface="Consolas"/>
                      </a:endParaRPr>
                    </a:p>
                  </a:txBody>
                  <a:tcPr marL="0" marR="0" marT="38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3A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238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ImageView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135507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323" y="1167638"/>
            <a:ext cx="7520940" cy="2686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За да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бъдат радио бутоните свързани,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те трябва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да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са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в</a:t>
            </a:r>
            <a:r>
              <a:rPr sz="1800" spc="-6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обща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323" y="1483105"/>
            <a:ext cx="1379220" cy="2686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RadioGroup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123" y="1798573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75" y="2142998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70104">
            <a:solidFill>
              <a:srgbClr val="F7F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227" y="2142998"/>
            <a:ext cx="698500" cy="149860"/>
          </a:xfrm>
          <a:custGeom>
            <a:avLst/>
            <a:gdLst/>
            <a:ahLst/>
            <a:cxnLst/>
            <a:rect l="l" t="t" r="r" b="b"/>
            <a:pathLst>
              <a:path w="698500" h="149860">
                <a:moveTo>
                  <a:pt x="0" y="149351"/>
                </a:moveTo>
                <a:lnTo>
                  <a:pt x="697992" y="149351"/>
                </a:lnTo>
                <a:lnTo>
                  <a:pt x="697992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6271" y="2142998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70103">
            <a:solidFill>
              <a:srgbClr val="F7F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123" y="2371598"/>
            <a:ext cx="559435" cy="149860"/>
          </a:xfrm>
          <a:custGeom>
            <a:avLst/>
            <a:gdLst/>
            <a:ahLst/>
            <a:cxnLst/>
            <a:rect l="l" t="t" r="r" b="b"/>
            <a:pathLst>
              <a:path w="559435" h="149860">
                <a:moveTo>
                  <a:pt x="0" y="149351"/>
                </a:moveTo>
                <a:lnTo>
                  <a:pt x="559307" y="149351"/>
                </a:lnTo>
                <a:lnTo>
                  <a:pt x="559307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2431" y="2371598"/>
            <a:ext cx="1397635" cy="149860"/>
          </a:xfrm>
          <a:custGeom>
            <a:avLst/>
            <a:gdLst/>
            <a:ahLst/>
            <a:cxnLst/>
            <a:rect l="l" t="t" r="r" b="b"/>
            <a:pathLst>
              <a:path w="1397635" h="149860">
                <a:moveTo>
                  <a:pt x="0" y="149351"/>
                </a:moveTo>
                <a:lnTo>
                  <a:pt x="1397508" y="149351"/>
                </a:lnTo>
                <a:lnTo>
                  <a:pt x="1397508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9914" y="2371598"/>
            <a:ext cx="139065" cy="149860"/>
          </a:xfrm>
          <a:custGeom>
            <a:avLst/>
            <a:gdLst/>
            <a:ahLst/>
            <a:cxnLst/>
            <a:rect l="l" t="t" r="r" b="b"/>
            <a:pathLst>
              <a:path w="139064" h="149860">
                <a:moveTo>
                  <a:pt x="0" y="149351"/>
                </a:moveTo>
                <a:lnTo>
                  <a:pt x="138683" y="149351"/>
                </a:lnTo>
                <a:lnTo>
                  <a:pt x="13868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8598" y="2371598"/>
            <a:ext cx="838200" cy="149860"/>
          </a:xfrm>
          <a:custGeom>
            <a:avLst/>
            <a:gdLst/>
            <a:ahLst/>
            <a:cxnLst/>
            <a:rect l="l" t="t" r="r" b="b"/>
            <a:pathLst>
              <a:path w="838200" h="149860">
                <a:moveTo>
                  <a:pt x="0" y="149351"/>
                </a:moveTo>
                <a:lnTo>
                  <a:pt x="838200" y="149351"/>
                </a:lnTo>
                <a:lnTo>
                  <a:pt x="838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6797" y="2371598"/>
            <a:ext cx="68580" cy="149860"/>
          </a:xfrm>
          <a:custGeom>
            <a:avLst/>
            <a:gdLst/>
            <a:ahLst/>
            <a:cxnLst/>
            <a:rect l="l" t="t" r="r" b="b"/>
            <a:pathLst>
              <a:path w="68579" h="149860">
                <a:moveTo>
                  <a:pt x="0" y="149351"/>
                </a:moveTo>
                <a:lnTo>
                  <a:pt x="68579" y="149351"/>
                </a:lnTo>
                <a:lnTo>
                  <a:pt x="68579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5378" y="2371598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1"/>
                </a:moveTo>
                <a:lnTo>
                  <a:pt x="70103" y="149351"/>
                </a:lnTo>
                <a:lnTo>
                  <a:pt x="701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23" y="2600198"/>
            <a:ext cx="559435" cy="149860"/>
          </a:xfrm>
          <a:custGeom>
            <a:avLst/>
            <a:gdLst/>
            <a:ahLst/>
            <a:cxnLst/>
            <a:rect l="l" t="t" r="r" b="b"/>
            <a:pathLst>
              <a:path w="559435" h="149860">
                <a:moveTo>
                  <a:pt x="0" y="149351"/>
                </a:moveTo>
                <a:lnTo>
                  <a:pt x="559307" y="149351"/>
                </a:lnTo>
                <a:lnTo>
                  <a:pt x="559307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2431" y="2600198"/>
            <a:ext cx="1468120" cy="149860"/>
          </a:xfrm>
          <a:custGeom>
            <a:avLst/>
            <a:gdLst/>
            <a:ahLst/>
            <a:cxnLst/>
            <a:rect l="l" t="t" r="r" b="b"/>
            <a:pathLst>
              <a:path w="1468120" h="149860">
                <a:moveTo>
                  <a:pt x="0" y="149351"/>
                </a:moveTo>
                <a:lnTo>
                  <a:pt x="1467611" y="149351"/>
                </a:lnTo>
                <a:lnTo>
                  <a:pt x="1467611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0017" y="2600198"/>
            <a:ext cx="139065" cy="149860"/>
          </a:xfrm>
          <a:custGeom>
            <a:avLst/>
            <a:gdLst/>
            <a:ahLst/>
            <a:cxnLst/>
            <a:rect l="l" t="t" r="r" b="b"/>
            <a:pathLst>
              <a:path w="139064" h="149860">
                <a:moveTo>
                  <a:pt x="0" y="149351"/>
                </a:moveTo>
                <a:lnTo>
                  <a:pt x="138683" y="149351"/>
                </a:lnTo>
                <a:lnTo>
                  <a:pt x="13868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8701" y="2600198"/>
            <a:ext cx="838200" cy="149860"/>
          </a:xfrm>
          <a:custGeom>
            <a:avLst/>
            <a:gdLst/>
            <a:ahLst/>
            <a:cxnLst/>
            <a:rect l="l" t="t" r="r" b="b"/>
            <a:pathLst>
              <a:path w="838200" h="149860">
                <a:moveTo>
                  <a:pt x="0" y="149351"/>
                </a:moveTo>
                <a:lnTo>
                  <a:pt x="838200" y="149351"/>
                </a:lnTo>
                <a:lnTo>
                  <a:pt x="838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06902" y="2600198"/>
            <a:ext cx="68580" cy="149860"/>
          </a:xfrm>
          <a:custGeom>
            <a:avLst/>
            <a:gdLst/>
            <a:ahLst/>
            <a:cxnLst/>
            <a:rect l="l" t="t" r="r" b="b"/>
            <a:pathLst>
              <a:path w="68579" h="149860">
                <a:moveTo>
                  <a:pt x="0" y="149351"/>
                </a:moveTo>
                <a:lnTo>
                  <a:pt x="68579" y="149351"/>
                </a:lnTo>
                <a:lnTo>
                  <a:pt x="68579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5482" y="2600198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1"/>
                </a:moveTo>
                <a:lnTo>
                  <a:pt x="70103" y="149351"/>
                </a:lnTo>
                <a:lnTo>
                  <a:pt x="701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45585" y="2600198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1"/>
                </a:moveTo>
                <a:lnTo>
                  <a:pt x="70103" y="149351"/>
                </a:lnTo>
                <a:lnTo>
                  <a:pt x="701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15690" y="2600198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1"/>
                </a:moveTo>
                <a:lnTo>
                  <a:pt x="70103" y="149351"/>
                </a:lnTo>
                <a:lnTo>
                  <a:pt x="701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123" y="2828798"/>
            <a:ext cx="559435" cy="149860"/>
          </a:xfrm>
          <a:custGeom>
            <a:avLst/>
            <a:gdLst/>
            <a:ahLst/>
            <a:cxnLst/>
            <a:rect l="l" t="t" r="r" b="b"/>
            <a:pathLst>
              <a:path w="559435" h="149860">
                <a:moveTo>
                  <a:pt x="0" y="149351"/>
                </a:moveTo>
                <a:lnTo>
                  <a:pt x="559307" y="149351"/>
                </a:lnTo>
                <a:lnTo>
                  <a:pt x="559307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7483" y="2828798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70103">
            <a:solidFill>
              <a:srgbClr val="F7F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2535" y="2828798"/>
            <a:ext cx="768350" cy="149860"/>
          </a:xfrm>
          <a:custGeom>
            <a:avLst/>
            <a:gdLst/>
            <a:ahLst/>
            <a:cxnLst/>
            <a:rect l="l" t="t" r="r" b="b"/>
            <a:pathLst>
              <a:path w="768350" h="149860">
                <a:moveTo>
                  <a:pt x="0" y="149351"/>
                </a:moveTo>
                <a:lnTo>
                  <a:pt x="768096" y="149351"/>
                </a:lnTo>
                <a:lnTo>
                  <a:pt x="768096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5657" y="2828798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70104">
            <a:solidFill>
              <a:srgbClr val="F7F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123" y="3057398"/>
            <a:ext cx="840105" cy="149860"/>
          </a:xfrm>
          <a:custGeom>
            <a:avLst/>
            <a:gdLst/>
            <a:ahLst/>
            <a:cxnLst/>
            <a:rect l="l" t="t" r="r" b="b"/>
            <a:pathLst>
              <a:path w="840105" h="149860">
                <a:moveTo>
                  <a:pt x="0" y="149351"/>
                </a:moveTo>
                <a:lnTo>
                  <a:pt x="839724" y="149351"/>
                </a:lnTo>
                <a:lnTo>
                  <a:pt x="839724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42847" y="3057398"/>
            <a:ext cx="1396365" cy="149860"/>
          </a:xfrm>
          <a:custGeom>
            <a:avLst/>
            <a:gdLst/>
            <a:ahLst/>
            <a:cxnLst/>
            <a:rect l="l" t="t" r="r" b="b"/>
            <a:pathLst>
              <a:path w="1396364" h="149860">
                <a:moveTo>
                  <a:pt x="0" y="149351"/>
                </a:moveTo>
                <a:lnTo>
                  <a:pt x="1395983" y="149351"/>
                </a:lnTo>
                <a:lnTo>
                  <a:pt x="139598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805" y="3057398"/>
            <a:ext cx="140335" cy="149860"/>
          </a:xfrm>
          <a:custGeom>
            <a:avLst/>
            <a:gdLst/>
            <a:ahLst/>
            <a:cxnLst/>
            <a:rect l="l" t="t" r="r" b="b"/>
            <a:pathLst>
              <a:path w="140335" h="149860">
                <a:moveTo>
                  <a:pt x="0" y="149351"/>
                </a:moveTo>
                <a:lnTo>
                  <a:pt x="140207" y="149351"/>
                </a:lnTo>
                <a:lnTo>
                  <a:pt x="140207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9014" y="3057398"/>
            <a:ext cx="836930" cy="149860"/>
          </a:xfrm>
          <a:custGeom>
            <a:avLst/>
            <a:gdLst/>
            <a:ahLst/>
            <a:cxnLst/>
            <a:rect l="l" t="t" r="r" b="b"/>
            <a:pathLst>
              <a:path w="836929" h="149860">
                <a:moveTo>
                  <a:pt x="0" y="149351"/>
                </a:moveTo>
                <a:lnTo>
                  <a:pt x="836676" y="149351"/>
                </a:lnTo>
                <a:lnTo>
                  <a:pt x="836676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15690" y="3057398"/>
            <a:ext cx="68580" cy="149860"/>
          </a:xfrm>
          <a:custGeom>
            <a:avLst/>
            <a:gdLst/>
            <a:ahLst/>
            <a:cxnLst/>
            <a:rect l="l" t="t" r="r" b="b"/>
            <a:pathLst>
              <a:path w="68579" h="149860">
                <a:moveTo>
                  <a:pt x="0" y="149351"/>
                </a:moveTo>
                <a:lnTo>
                  <a:pt x="68579" y="149351"/>
                </a:lnTo>
                <a:lnTo>
                  <a:pt x="68579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84270" y="3057398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1"/>
                </a:moveTo>
                <a:lnTo>
                  <a:pt x="70103" y="149351"/>
                </a:lnTo>
                <a:lnTo>
                  <a:pt x="701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123" y="3285997"/>
            <a:ext cx="840105" cy="149860"/>
          </a:xfrm>
          <a:custGeom>
            <a:avLst/>
            <a:gdLst/>
            <a:ahLst/>
            <a:cxnLst/>
            <a:rect l="l" t="t" r="r" b="b"/>
            <a:pathLst>
              <a:path w="840105" h="149860">
                <a:moveTo>
                  <a:pt x="0" y="149351"/>
                </a:moveTo>
                <a:lnTo>
                  <a:pt x="839724" y="149351"/>
                </a:lnTo>
                <a:lnTo>
                  <a:pt x="839724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2847" y="3285997"/>
            <a:ext cx="1466215" cy="149860"/>
          </a:xfrm>
          <a:custGeom>
            <a:avLst/>
            <a:gdLst/>
            <a:ahLst/>
            <a:cxnLst/>
            <a:rect l="l" t="t" r="r" b="b"/>
            <a:pathLst>
              <a:path w="1466214" h="149860">
                <a:moveTo>
                  <a:pt x="0" y="149351"/>
                </a:moveTo>
                <a:lnTo>
                  <a:pt x="1466088" y="149351"/>
                </a:lnTo>
                <a:lnTo>
                  <a:pt x="1466088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8910" y="3285997"/>
            <a:ext cx="140335" cy="149860"/>
          </a:xfrm>
          <a:custGeom>
            <a:avLst/>
            <a:gdLst/>
            <a:ahLst/>
            <a:cxnLst/>
            <a:rect l="l" t="t" r="r" b="b"/>
            <a:pathLst>
              <a:path w="140335" h="149860">
                <a:moveTo>
                  <a:pt x="0" y="149351"/>
                </a:moveTo>
                <a:lnTo>
                  <a:pt x="140207" y="149351"/>
                </a:lnTo>
                <a:lnTo>
                  <a:pt x="140207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49117" y="3285997"/>
            <a:ext cx="836930" cy="149860"/>
          </a:xfrm>
          <a:custGeom>
            <a:avLst/>
            <a:gdLst/>
            <a:ahLst/>
            <a:cxnLst/>
            <a:rect l="l" t="t" r="r" b="b"/>
            <a:pathLst>
              <a:path w="836929" h="149860">
                <a:moveTo>
                  <a:pt x="0" y="149351"/>
                </a:moveTo>
                <a:lnTo>
                  <a:pt x="836676" y="149351"/>
                </a:lnTo>
                <a:lnTo>
                  <a:pt x="836676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85794" y="3285997"/>
            <a:ext cx="68580" cy="149860"/>
          </a:xfrm>
          <a:custGeom>
            <a:avLst/>
            <a:gdLst/>
            <a:ahLst/>
            <a:cxnLst/>
            <a:rect l="l" t="t" r="r" b="b"/>
            <a:pathLst>
              <a:path w="68579" h="149860">
                <a:moveTo>
                  <a:pt x="0" y="149351"/>
                </a:moveTo>
                <a:lnTo>
                  <a:pt x="68579" y="149351"/>
                </a:lnTo>
                <a:lnTo>
                  <a:pt x="68579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54373" y="3285997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1"/>
                </a:moveTo>
                <a:lnTo>
                  <a:pt x="70103" y="149351"/>
                </a:lnTo>
                <a:lnTo>
                  <a:pt x="701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123" y="3514597"/>
            <a:ext cx="840105" cy="149860"/>
          </a:xfrm>
          <a:custGeom>
            <a:avLst/>
            <a:gdLst/>
            <a:ahLst/>
            <a:cxnLst/>
            <a:rect l="l" t="t" r="r" b="b"/>
            <a:pathLst>
              <a:path w="840105" h="149860">
                <a:moveTo>
                  <a:pt x="0" y="149351"/>
                </a:moveTo>
                <a:lnTo>
                  <a:pt x="839724" y="149351"/>
                </a:lnTo>
                <a:lnTo>
                  <a:pt x="839724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2847" y="3514597"/>
            <a:ext cx="836930" cy="149860"/>
          </a:xfrm>
          <a:custGeom>
            <a:avLst/>
            <a:gdLst/>
            <a:ahLst/>
            <a:cxnLst/>
            <a:rect l="l" t="t" r="r" b="b"/>
            <a:pathLst>
              <a:path w="836930" h="149860">
                <a:moveTo>
                  <a:pt x="0" y="149351"/>
                </a:moveTo>
                <a:lnTo>
                  <a:pt x="836676" y="149351"/>
                </a:lnTo>
                <a:lnTo>
                  <a:pt x="836676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79498" y="3514597"/>
            <a:ext cx="140335" cy="149860"/>
          </a:xfrm>
          <a:custGeom>
            <a:avLst/>
            <a:gdLst/>
            <a:ahLst/>
            <a:cxnLst/>
            <a:rect l="l" t="t" r="r" b="b"/>
            <a:pathLst>
              <a:path w="140335" h="149860">
                <a:moveTo>
                  <a:pt x="0" y="149351"/>
                </a:moveTo>
                <a:lnTo>
                  <a:pt x="140207" y="149351"/>
                </a:lnTo>
                <a:lnTo>
                  <a:pt x="140207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9705" y="3514597"/>
            <a:ext cx="1256030" cy="149860"/>
          </a:xfrm>
          <a:custGeom>
            <a:avLst/>
            <a:gdLst/>
            <a:ahLst/>
            <a:cxnLst/>
            <a:rect l="l" t="t" r="r" b="b"/>
            <a:pathLst>
              <a:path w="1256029" h="149860">
                <a:moveTo>
                  <a:pt x="0" y="149351"/>
                </a:moveTo>
                <a:lnTo>
                  <a:pt x="1255775" y="149351"/>
                </a:lnTo>
                <a:lnTo>
                  <a:pt x="1255775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75482" y="3514597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1"/>
                </a:moveTo>
                <a:lnTo>
                  <a:pt x="70103" y="149351"/>
                </a:lnTo>
                <a:lnTo>
                  <a:pt x="701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5585" y="3514597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1"/>
                </a:moveTo>
                <a:lnTo>
                  <a:pt x="70103" y="149351"/>
                </a:lnTo>
                <a:lnTo>
                  <a:pt x="701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5690" y="3514597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1"/>
                </a:moveTo>
                <a:lnTo>
                  <a:pt x="70103" y="149351"/>
                </a:lnTo>
                <a:lnTo>
                  <a:pt x="701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3123" y="3743210"/>
            <a:ext cx="840105" cy="149860"/>
          </a:xfrm>
          <a:custGeom>
            <a:avLst/>
            <a:gdLst/>
            <a:ahLst/>
            <a:cxnLst/>
            <a:rect l="l" t="t" r="r" b="b"/>
            <a:pathLst>
              <a:path w="840105" h="149860">
                <a:moveTo>
                  <a:pt x="0" y="149352"/>
                </a:moveTo>
                <a:lnTo>
                  <a:pt x="839724" y="149352"/>
                </a:lnTo>
                <a:lnTo>
                  <a:pt x="839724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42847" y="3743210"/>
            <a:ext cx="1047115" cy="149860"/>
          </a:xfrm>
          <a:custGeom>
            <a:avLst/>
            <a:gdLst/>
            <a:ahLst/>
            <a:cxnLst/>
            <a:rect l="l" t="t" r="r" b="b"/>
            <a:pathLst>
              <a:path w="1047114" h="149860">
                <a:moveTo>
                  <a:pt x="0" y="149352"/>
                </a:moveTo>
                <a:lnTo>
                  <a:pt x="1046988" y="149352"/>
                </a:lnTo>
                <a:lnTo>
                  <a:pt x="1046988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9810" y="3743210"/>
            <a:ext cx="140335" cy="149860"/>
          </a:xfrm>
          <a:custGeom>
            <a:avLst/>
            <a:gdLst/>
            <a:ahLst/>
            <a:cxnLst/>
            <a:rect l="l" t="t" r="r" b="b"/>
            <a:pathLst>
              <a:path w="140335" h="149860">
                <a:moveTo>
                  <a:pt x="0" y="149352"/>
                </a:moveTo>
                <a:lnTo>
                  <a:pt x="140207" y="149352"/>
                </a:lnTo>
                <a:lnTo>
                  <a:pt x="140207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30017" y="3743210"/>
            <a:ext cx="279400" cy="149860"/>
          </a:xfrm>
          <a:custGeom>
            <a:avLst/>
            <a:gdLst/>
            <a:ahLst/>
            <a:cxnLst/>
            <a:rect l="l" t="t" r="r" b="b"/>
            <a:pathLst>
              <a:path w="279400" h="149860">
                <a:moveTo>
                  <a:pt x="0" y="149352"/>
                </a:moveTo>
                <a:lnTo>
                  <a:pt x="278892" y="149352"/>
                </a:lnTo>
                <a:lnTo>
                  <a:pt x="278892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08910" y="3743210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2"/>
                </a:moveTo>
                <a:lnTo>
                  <a:pt x="70103" y="149352"/>
                </a:lnTo>
                <a:lnTo>
                  <a:pt x="7010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79014" y="3743210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2"/>
                </a:moveTo>
                <a:lnTo>
                  <a:pt x="70103" y="149352"/>
                </a:lnTo>
                <a:lnTo>
                  <a:pt x="7010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49117" y="3743210"/>
            <a:ext cx="137160" cy="149860"/>
          </a:xfrm>
          <a:custGeom>
            <a:avLst/>
            <a:gdLst/>
            <a:ahLst/>
            <a:cxnLst/>
            <a:rect l="l" t="t" r="r" b="b"/>
            <a:pathLst>
              <a:path w="137160" h="149860">
                <a:moveTo>
                  <a:pt x="0" y="149352"/>
                </a:moveTo>
                <a:lnTo>
                  <a:pt x="137160" y="149352"/>
                </a:lnTo>
                <a:lnTo>
                  <a:pt x="13716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21329" y="374321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2"/>
                </a:lnTo>
              </a:path>
            </a:pathLst>
          </a:custGeom>
          <a:ln w="70104">
            <a:solidFill>
              <a:srgbClr val="F7F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123" y="3971810"/>
            <a:ext cx="559435" cy="149860"/>
          </a:xfrm>
          <a:custGeom>
            <a:avLst/>
            <a:gdLst/>
            <a:ahLst/>
            <a:cxnLst/>
            <a:rect l="l" t="t" r="r" b="b"/>
            <a:pathLst>
              <a:path w="559435" h="149860">
                <a:moveTo>
                  <a:pt x="0" y="149352"/>
                </a:moveTo>
                <a:lnTo>
                  <a:pt x="559307" y="149352"/>
                </a:lnTo>
                <a:lnTo>
                  <a:pt x="559307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7483" y="397181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2"/>
                </a:lnTo>
              </a:path>
            </a:pathLst>
          </a:custGeom>
          <a:ln w="70103">
            <a:solidFill>
              <a:srgbClr val="F7F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35" y="3971810"/>
            <a:ext cx="768350" cy="149860"/>
          </a:xfrm>
          <a:custGeom>
            <a:avLst/>
            <a:gdLst/>
            <a:ahLst/>
            <a:cxnLst/>
            <a:rect l="l" t="t" r="r" b="b"/>
            <a:pathLst>
              <a:path w="768350" h="149860">
                <a:moveTo>
                  <a:pt x="0" y="149352"/>
                </a:moveTo>
                <a:lnTo>
                  <a:pt x="768096" y="149352"/>
                </a:lnTo>
                <a:lnTo>
                  <a:pt x="768096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35657" y="397181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2"/>
                </a:lnTo>
              </a:path>
            </a:pathLst>
          </a:custGeom>
          <a:ln w="70104">
            <a:solidFill>
              <a:srgbClr val="F7F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3123" y="4200410"/>
            <a:ext cx="840105" cy="149860"/>
          </a:xfrm>
          <a:custGeom>
            <a:avLst/>
            <a:gdLst/>
            <a:ahLst/>
            <a:cxnLst/>
            <a:rect l="l" t="t" r="r" b="b"/>
            <a:pathLst>
              <a:path w="840105" h="149860">
                <a:moveTo>
                  <a:pt x="0" y="149352"/>
                </a:moveTo>
                <a:lnTo>
                  <a:pt x="839724" y="149352"/>
                </a:lnTo>
                <a:lnTo>
                  <a:pt x="839724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42847" y="4200410"/>
            <a:ext cx="1396365" cy="149860"/>
          </a:xfrm>
          <a:custGeom>
            <a:avLst/>
            <a:gdLst/>
            <a:ahLst/>
            <a:cxnLst/>
            <a:rect l="l" t="t" r="r" b="b"/>
            <a:pathLst>
              <a:path w="1396364" h="149860">
                <a:moveTo>
                  <a:pt x="0" y="149352"/>
                </a:moveTo>
                <a:lnTo>
                  <a:pt x="1395983" y="149352"/>
                </a:lnTo>
                <a:lnTo>
                  <a:pt x="139598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38805" y="4200410"/>
            <a:ext cx="140335" cy="149860"/>
          </a:xfrm>
          <a:custGeom>
            <a:avLst/>
            <a:gdLst/>
            <a:ahLst/>
            <a:cxnLst/>
            <a:rect l="l" t="t" r="r" b="b"/>
            <a:pathLst>
              <a:path w="140335" h="149860">
                <a:moveTo>
                  <a:pt x="0" y="149352"/>
                </a:moveTo>
                <a:lnTo>
                  <a:pt x="140207" y="149352"/>
                </a:lnTo>
                <a:lnTo>
                  <a:pt x="140207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79014" y="4200410"/>
            <a:ext cx="836930" cy="149860"/>
          </a:xfrm>
          <a:custGeom>
            <a:avLst/>
            <a:gdLst/>
            <a:ahLst/>
            <a:cxnLst/>
            <a:rect l="l" t="t" r="r" b="b"/>
            <a:pathLst>
              <a:path w="836929" h="149860">
                <a:moveTo>
                  <a:pt x="0" y="149352"/>
                </a:moveTo>
                <a:lnTo>
                  <a:pt x="836676" y="149352"/>
                </a:lnTo>
                <a:lnTo>
                  <a:pt x="836676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15690" y="4200410"/>
            <a:ext cx="68580" cy="149860"/>
          </a:xfrm>
          <a:custGeom>
            <a:avLst/>
            <a:gdLst/>
            <a:ahLst/>
            <a:cxnLst/>
            <a:rect l="l" t="t" r="r" b="b"/>
            <a:pathLst>
              <a:path w="68579" h="149860">
                <a:moveTo>
                  <a:pt x="0" y="149352"/>
                </a:moveTo>
                <a:lnTo>
                  <a:pt x="68579" y="149352"/>
                </a:lnTo>
                <a:lnTo>
                  <a:pt x="68579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84270" y="4200410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2"/>
                </a:moveTo>
                <a:lnTo>
                  <a:pt x="70103" y="149352"/>
                </a:lnTo>
                <a:lnTo>
                  <a:pt x="7010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3123" y="4429010"/>
            <a:ext cx="840105" cy="149860"/>
          </a:xfrm>
          <a:custGeom>
            <a:avLst/>
            <a:gdLst/>
            <a:ahLst/>
            <a:cxnLst/>
            <a:rect l="l" t="t" r="r" b="b"/>
            <a:pathLst>
              <a:path w="840105" h="149860">
                <a:moveTo>
                  <a:pt x="0" y="149352"/>
                </a:moveTo>
                <a:lnTo>
                  <a:pt x="839724" y="149352"/>
                </a:lnTo>
                <a:lnTo>
                  <a:pt x="839724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42847" y="4429010"/>
            <a:ext cx="1466215" cy="149860"/>
          </a:xfrm>
          <a:custGeom>
            <a:avLst/>
            <a:gdLst/>
            <a:ahLst/>
            <a:cxnLst/>
            <a:rect l="l" t="t" r="r" b="b"/>
            <a:pathLst>
              <a:path w="1466214" h="149860">
                <a:moveTo>
                  <a:pt x="0" y="149352"/>
                </a:moveTo>
                <a:lnTo>
                  <a:pt x="1466088" y="149352"/>
                </a:lnTo>
                <a:lnTo>
                  <a:pt x="1466088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08910" y="4429010"/>
            <a:ext cx="140335" cy="149860"/>
          </a:xfrm>
          <a:custGeom>
            <a:avLst/>
            <a:gdLst/>
            <a:ahLst/>
            <a:cxnLst/>
            <a:rect l="l" t="t" r="r" b="b"/>
            <a:pathLst>
              <a:path w="140335" h="149860">
                <a:moveTo>
                  <a:pt x="0" y="149352"/>
                </a:moveTo>
                <a:lnTo>
                  <a:pt x="140207" y="149352"/>
                </a:lnTo>
                <a:lnTo>
                  <a:pt x="140207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49117" y="4429010"/>
            <a:ext cx="836930" cy="149860"/>
          </a:xfrm>
          <a:custGeom>
            <a:avLst/>
            <a:gdLst/>
            <a:ahLst/>
            <a:cxnLst/>
            <a:rect l="l" t="t" r="r" b="b"/>
            <a:pathLst>
              <a:path w="836929" h="149860">
                <a:moveTo>
                  <a:pt x="0" y="149352"/>
                </a:moveTo>
                <a:lnTo>
                  <a:pt x="836676" y="149352"/>
                </a:lnTo>
                <a:lnTo>
                  <a:pt x="836676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85794" y="4429010"/>
            <a:ext cx="68580" cy="149860"/>
          </a:xfrm>
          <a:custGeom>
            <a:avLst/>
            <a:gdLst/>
            <a:ahLst/>
            <a:cxnLst/>
            <a:rect l="l" t="t" r="r" b="b"/>
            <a:pathLst>
              <a:path w="68579" h="149860">
                <a:moveTo>
                  <a:pt x="0" y="149352"/>
                </a:moveTo>
                <a:lnTo>
                  <a:pt x="68579" y="149352"/>
                </a:lnTo>
                <a:lnTo>
                  <a:pt x="68579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54373" y="4429010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2"/>
                </a:moveTo>
                <a:lnTo>
                  <a:pt x="70103" y="149352"/>
                </a:lnTo>
                <a:lnTo>
                  <a:pt x="7010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3123" y="4657610"/>
            <a:ext cx="840105" cy="149860"/>
          </a:xfrm>
          <a:custGeom>
            <a:avLst/>
            <a:gdLst/>
            <a:ahLst/>
            <a:cxnLst/>
            <a:rect l="l" t="t" r="r" b="b"/>
            <a:pathLst>
              <a:path w="840105" h="149860">
                <a:moveTo>
                  <a:pt x="0" y="149352"/>
                </a:moveTo>
                <a:lnTo>
                  <a:pt x="839724" y="149352"/>
                </a:lnTo>
                <a:lnTo>
                  <a:pt x="839724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42847" y="4657610"/>
            <a:ext cx="836930" cy="149860"/>
          </a:xfrm>
          <a:custGeom>
            <a:avLst/>
            <a:gdLst/>
            <a:ahLst/>
            <a:cxnLst/>
            <a:rect l="l" t="t" r="r" b="b"/>
            <a:pathLst>
              <a:path w="836930" h="149860">
                <a:moveTo>
                  <a:pt x="0" y="149352"/>
                </a:moveTo>
                <a:lnTo>
                  <a:pt x="836676" y="149352"/>
                </a:lnTo>
                <a:lnTo>
                  <a:pt x="836676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79498" y="4657610"/>
            <a:ext cx="140335" cy="149860"/>
          </a:xfrm>
          <a:custGeom>
            <a:avLst/>
            <a:gdLst/>
            <a:ahLst/>
            <a:cxnLst/>
            <a:rect l="l" t="t" r="r" b="b"/>
            <a:pathLst>
              <a:path w="140335" h="149860">
                <a:moveTo>
                  <a:pt x="0" y="149352"/>
                </a:moveTo>
                <a:lnTo>
                  <a:pt x="140207" y="149352"/>
                </a:lnTo>
                <a:lnTo>
                  <a:pt x="140207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19705" y="4657610"/>
            <a:ext cx="1396365" cy="149860"/>
          </a:xfrm>
          <a:custGeom>
            <a:avLst/>
            <a:gdLst/>
            <a:ahLst/>
            <a:cxnLst/>
            <a:rect l="l" t="t" r="r" b="b"/>
            <a:pathLst>
              <a:path w="1396364" h="149860">
                <a:moveTo>
                  <a:pt x="0" y="149352"/>
                </a:moveTo>
                <a:lnTo>
                  <a:pt x="1395983" y="149352"/>
                </a:lnTo>
                <a:lnTo>
                  <a:pt x="139598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15690" y="4657610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2"/>
                </a:moveTo>
                <a:lnTo>
                  <a:pt x="70103" y="149352"/>
                </a:lnTo>
                <a:lnTo>
                  <a:pt x="7010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85794" y="4657610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5" h="149860">
                <a:moveTo>
                  <a:pt x="0" y="149352"/>
                </a:moveTo>
                <a:lnTo>
                  <a:pt x="70103" y="149352"/>
                </a:lnTo>
                <a:lnTo>
                  <a:pt x="7010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55897" y="4657610"/>
            <a:ext cx="139065" cy="149860"/>
          </a:xfrm>
          <a:custGeom>
            <a:avLst/>
            <a:gdLst/>
            <a:ahLst/>
            <a:cxnLst/>
            <a:rect l="l" t="t" r="r" b="b"/>
            <a:pathLst>
              <a:path w="139064" h="149860">
                <a:moveTo>
                  <a:pt x="0" y="149352"/>
                </a:moveTo>
                <a:lnTo>
                  <a:pt x="138684" y="149352"/>
                </a:lnTo>
                <a:lnTo>
                  <a:pt x="138684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29634" y="465761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2"/>
                </a:lnTo>
              </a:path>
            </a:pathLst>
          </a:custGeom>
          <a:ln w="70103">
            <a:solidFill>
              <a:srgbClr val="F7F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3123" y="4886216"/>
            <a:ext cx="140335" cy="149860"/>
          </a:xfrm>
          <a:custGeom>
            <a:avLst/>
            <a:gdLst/>
            <a:ahLst/>
            <a:cxnLst/>
            <a:rect l="l" t="t" r="r" b="b"/>
            <a:pathLst>
              <a:path w="140334" h="149860">
                <a:moveTo>
                  <a:pt x="0" y="149352"/>
                </a:moveTo>
                <a:lnTo>
                  <a:pt x="140207" y="149352"/>
                </a:lnTo>
                <a:lnTo>
                  <a:pt x="140207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3331" y="4886216"/>
            <a:ext cx="699770" cy="149860"/>
          </a:xfrm>
          <a:custGeom>
            <a:avLst/>
            <a:gdLst/>
            <a:ahLst/>
            <a:cxnLst/>
            <a:rect l="l" t="t" r="r" b="b"/>
            <a:pathLst>
              <a:path w="699769" h="149860">
                <a:moveTo>
                  <a:pt x="0" y="149352"/>
                </a:moveTo>
                <a:lnTo>
                  <a:pt x="699516" y="149352"/>
                </a:lnTo>
                <a:lnTo>
                  <a:pt x="699516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2847" y="4886216"/>
            <a:ext cx="68580" cy="149860"/>
          </a:xfrm>
          <a:custGeom>
            <a:avLst/>
            <a:gdLst/>
            <a:ahLst/>
            <a:cxnLst/>
            <a:rect l="l" t="t" r="r" b="b"/>
            <a:pathLst>
              <a:path w="68580" h="149860">
                <a:moveTo>
                  <a:pt x="0" y="149352"/>
                </a:moveTo>
                <a:lnTo>
                  <a:pt x="68580" y="149352"/>
                </a:lnTo>
                <a:lnTo>
                  <a:pt x="6858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90550" y="2043455"/>
            <a:ext cx="3519804" cy="2998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990054"/>
                </a:solidFill>
                <a:latin typeface="Consolas"/>
                <a:cs typeface="Consolas"/>
              </a:rPr>
              <a:t>RadioGroup</a:t>
            </a:r>
            <a:endParaRPr sz="1000" dirty="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669900"/>
                </a:solidFill>
                <a:latin typeface="Consolas"/>
                <a:cs typeface="Consolas"/>
              </a:rPr>
              <a:t>android:layout_width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0077AA"/>
                </a:solidFill>
                <a:latin typeface="Consolas"/>
                <a:cs typeface="Consolas"/>
              </a:rPr>
              <a:t>wrap_content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"</a:t>
            </a:r>
            <a:endParaRPr sz="1000" dirty="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669900"/>
                </a:solidFill>
                <a:latin typeface="Consolas"/>
                <a:cs typeface="Consolas"/>
              </a:rPr>
              <a:t>android:layout_height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0077AA"/>
                </a:solidFill>
                <a:latin typeface="Consolas"/>
                <a:cs typeface="Consolas"/>
              </a:rPr>
              <a:t>wrap_content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"</a:t>
            </a:r>
            <a:r>
              <a:rPr sz="100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990054"/>
                </a:solidFill>
                <a:latin typeface="Consolas"/>
                <a:cs typeface="Consolas"/>
              </a:rPr>
              <a:t>RadioButton</a:t>
            </a:r>
            <a:endParaRPr sz="1000" dirty="0">
              <a:latin typeface="Consolas"/>
              <a:cs typeface="Consolas"/>
            </a:endParaRPr>
          </a:p>
          <a:p>
            <a:pPr marL="852169" marR="146050">
              <a:lnSpc>
                <a:spcPct val="150000"/>
              </a:lnSpc>
            </a:pPr>
            <a:r>
              <a:rPr sz="1000" spc="-5" dirty="0">
                <a:solidFill>
                  <a:srgbClr val="669900"/>
                </a:solidFill>
                <a:latin typeface="Consolas"/>
                <a:cs typeface="Consolas"/>
              </a:rPr>
              <a:t>android:layout_width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0077AA"/>
                </a:solidFill>
                <a:latin typeface="Consolas"/>
                <a:cs typeface="Consolas"/>
              </a:rPr>
              <a:t>wrap_content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"  </a:t>
            </a:r>
            <a:r>
              <a:rPr sz="1000" spc="-5" dirty="0">
                <a:solidFill>
                  <a:srgbClr val="669900"/>
                </a:solidFill>
                <a:latin typeface="Consolas"/>
                <a:cs typeface="Consolas"/>
              </a:rPr>
              <a:t>android:layout_height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0077AA"/>
                </a:solidFill>
                <a:latin typeface="Consolas"/>
                <a:cs typeface="Consolas"/>
              </a:rPr>
              <a:t>wrap_content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"  </a:t>
            </a:r>
            <a:r>
              <a:rPr sz="1000" spc="-5" dirty="0">
                <a:solidFill>
                  <a:srgbClr val="669900"/>
                </a:solidFill>
                <a:latin typeface="Consolas"/>
                <a:cs typeface="Consolas"/>
              </a:rPr>
              <a:t>android:text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0077AA"/>
                </a:solidFill>
                <a:latin typeface="Consolas"/>
                <a:cs typeface="Consolas"/>
              </a:rPr>
              <a:t>@string/radio_male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"</a:t>
            </a:r>
            <a:endParaRPr sz="10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solidFill>
                  <a:srgbClr val="669900"/>
                </a:solidFill>
                <a:latin typeface="Consolas"/>
                <a:cs typeface="Consolas"/>
              </a:rPr>
              <a:t>android:checked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0077AA"/>
                </a:solidFill>
                <a:latin typeface="Consolas"/>
                <a:cs typeface="Consolas"/>
              </a:rPr>
              <a:t>true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"</a:t>
            </a:r>
            <a:r>
              <a:rPr sz="100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000" spc="-15" dirty="0">
                <a:solidFill>
                  <a:srgbClr val="999999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990054"/>
                </a:solidFill>
                <a:latin typeface="Consolas"/>
                <a:cs typeface="Consolas"/>
              </a:rPr>
              <a:t>RadioButton</a:t>
            </a:r>
            <a:endParaRPr sz="1000" dirty="0">
              <a:latin typeface="Consolas"/>
              <a:cs typeface="Consolas"/>
            </a:endParaRPr>
          </a:p>
          <a:p>
            <a:pPr marL="852169" marR="5080">
              <a:lnSpc>
                <a:spcPct val="150000"/>
              </a:lnSpc>
            </a:pPr>
            <a:r>
              <a:rPr sz="1000" spc="-5" dirty="0">
                <a:solidFill>
                  <a:srgbClr val="669900"/>
                </a:solidFill>
                <a:latin typeface="Consolas"/>
                <a:cs typeface="Consolas"/>
              </a:rPr>
              <a:t>android:layout_width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0077AA"/>
                </a:solidFill>
                <a:latin typeface="Consolas"/>
                <a:cs typeface="Consolas"/>
              </a:rPr>
              <a:t>wrap_content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"  </a:t>
            </a:r>
            <a:r>
              <a:rPr sz="1000" spc="-5" dirty="0">
                <a:solidFill>
                  <a:srgbClr val="669900"/>
                </a:solidFill>
                <a:latin typeface="Consolas"/>
                <a:cs typeface="Consolas"/>
              </a:rPr>
              <a:t>android:layout_height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0077AA"/>
                </a:solidFill>
                <a:latin typeface="Consolas"/>
                <a:cs typeface="Consolas"/>
              </a:rPr>
              <a:t>wrap_content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"  </a:t>
            </a:r>
            <a:r>
              <a:rPr sz="1000" spc="-5" dirty="0">
                <a:solidFill>
                  <a:srgbClr val="669900"/>
                </a:solidFill>
                <a:latin typeface="Consolas"/>
                <a:cs typeface="Consolas"/>
              </a:rPr>
              <a:t>android:text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0077AA"/>
                </a:solidFill>
                <a:latin typeface="Consolas"/>
                <a:cs typeface="Consolas"/>
              </a:rPr>
              <a:t>@string/radio_female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"</a:t>
            </a:r>
            <a:r>
              <a:rPr sz="1000" spc="-1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990054"/>
                </a:solidFill>
                <a:latin typeface="Consolas"/>
                <a:cs typeface="Consolas"/>
              </a:rPr>
              <a:t>RadioGroup</a:t>
            </a:r>
            <a:r>
              <a:rPr sz="1000" spc="-5" dirty="0">
                <a:solidFill>
                  <a:srgbClr val="999999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311402" y="4886216"/>
            <a:ext cx="70485" cy="149860"/>
          </a:xfrm>
          <a:custGeom>
            <a:avLst/>
            <a:gdLst/>
            <a:ahLst/>
            <a:cxnLst/>
            <a:rect l="l" t="t" r="r" b="b"/>
            <a:pathLst>
              <a:path w="70484" h="149860">
                <a:moveTo>
                  <a:pt x="0" y="149352"/>
                </a:moveTo>
                <a:lnTo>
                  <a:pt x="70103" y="149352"/>
                </a:lnTo>
                <a:lnTo>
                  <a:pt x="7010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3A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558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CheckBox </a:t>
            </a:r>
            <a:r>
              <a:rPr sz="3600" spc="-5" dirty="0">
                <a:solidFill>
                  <a:srgbClr val="FFFFFF"/>
                </a:solidFill>
              </a:rPr>
              <a:t>&amp;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RadioButton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08745"/>
            <a:ext cx="4551680" cy="94106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latin typeface="Consolas"/>
                <a:cs typeface="Consolas"/>
              </a:rPr>
              <a:t>&lt;Switch</a:t>
            </a:r>
            <a:endParaRPr sz="1400" dirty="0">
              <a:latin typeface="Consolas"/>
              <a:cs typeface="Consolas"/>
            </a:endParaRPr>
          </a:p>
          <a:p>
            <a:pPr marL="798830" marR="5080">
              <a:lnSpc>
                <a:spcPct val="107100"/>
              </a:lnSpc>
            </a:pPr>
            <a:r>
              <a:rPr sz="1400" dirty="0">
                <a:latin typeface="Consolas"/>
                <a:cs typeface="Consolas"/>
              </a:rPr>
              <a:t>android:layout_width="wrap_content"  android:layout_height="wrap_content"  android:text="Play with the Switch"</a:t>
            </a:r>
            <a:r>
              <a:rPr sz="1400" spc="6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/&gt;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3A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539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9135" algn="l"/>
                <a:tab pos="3911600" algn="l"/>
              </a:tabLst>
            </a:pPr>
            <a:r>
              <a:rPr sz="3600" dirty="0">
                <a:solidFill>
                  <a:srgbClr val="FFFFFF"/>
                </a:solidFill>
              </a:rPr>
              <a:t>Tog</a:t>
            </a:r>
            <a:r>
              <a:rPr sz="3600" spc="-15" dirty="0">
                <a:solidFill>
                  <a:srgbClr val="FFFFFF"/>
                </a:solidFill>
              </a:rPr>
              <a:t>g</a:t>
            </a:r>
            <a:r>
              <a:rPr sz="3600" dirty="0">
                <a:solidFill>
                  <a:srgbClr val="FFFFFF"/>
                </a:solidFill>
              </a:rPr>
              <a:t>leButton	-&gt;	Switch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5955791" y="848867"/>
            <a:ext cx="2587752" cy="414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323" y="1301750"/>
            <a:ext cx="1440180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Падащо</a:t>
            </a:r>
            <a:r>
              <a:rPr sz="1800" spc="-2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меню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50" y="1183648"/>
            <a:ext cx="163830" cy="7670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323" y="1672082"/>
            <a:ext cx="5295900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10" dirty="0">
                <a:solidFill>
                  <a:srgbClr val="434343"/>
                </a:solidFill>
                <a:latin typeface="Calibri"/>
                <a:cs typeface="Calibri"/>
              </a:rPr>
              <a:t>Стойностите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в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падащото меню се задават</a:t>
            </a:r>
            <a:r>
              <a:rPr sz="1800" spc="8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програмно,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323" y="2042414"/>
            <a:ext cx="1358265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не през</a:t>
            </a:r>
            <a:r>
              <a:rPr sz="1800" spc="-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xml-a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031" y="2412745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51816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123" y="2783077"/>
            <a:ext cx="878205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5" dirty="0">
                <a:solidFill>
                  <a:srgbClr val="000087"/>
                </a:solidFill>
                <a:latin typeface="Calibri"/>
                <a:cs typeface="Calibri"/>
              </a:rPr>
              <a:t>&lt;Spinner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123" y="3153410"/>
            <a:ext cx="3586479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208915">
              <a:lnSpc>
                <a:spcPts val="2095"/>
              </a:lnSpc>
            </a:pPr>
            <a:r>
              <a:rPr sz="1800" spc="-5" dirty="0">
                <a:solidFill>
                  <a:srgbClr val="872187"/>
                </a:solidFill>
                <a:latin typeface="Calibri"/>
                <a:cs typeface="Calibri"/>
              </a:rPr>
              <a:t>android:id</a:t>
            </a:r>
            <a:r>
              <a:rPr sz="1800" spc="-5" dirty="0">
                <a:solidFill>
                  <a:srgbClr val="6666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870000"/>
                </a:solidFill>
                <a:latin typeface="Calibri"/>
                <a:cs typeface="Calibri"/>
              </a:rPr>
              <a:t>"@+id/planets_spinner"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123" y="3523741"/>
            <a:ext cx="3864077" cy="26930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208915">
              <a:lnSpc>
                <a:spcPts val="2100"/>
              </a:lnSpc>
            </a:pPr>
            <a:r>
              <a:rPr sz="1800" spc="-5" dirty="0">
                <a:solidFill>
                  <a:srgbClr val="872187"/>
                </a:solidFill>
                <a:latin typeface="Calibri"/>
                <a:cs typeface="Calibri"/>
              </a:rPr>
              <a:t>android:layout_width</a:t>
            </a:r>
            <a:r>
              <a:rPr sz="1800" spc="-5" smtClean="0">
                <a:solidFill>
                  <a:srgbClr val="666600"/>
                </a:solidFill>
                <a:latin typeface="Calibri"/>
                <a:cs typeface="Calibri"/>
              </a:rPr>
              <a:t>=</a:t>
            </a:r>
            <a:r>
              <a:rPr sz="1800" spc="-5" smtClean="0">
                <a:solidFill>
                  <a:srgbClr val="870000"/>
                </a:solidFill>
                <a:latin typeface="Calibri"/>
                <a:cs typeface="Calibri"/>
              </a:rPr>
              <a:t>"</a:t>
            </a:r>
            <a:r>
              <a:rPr lang="en-US" spc="-5" smtClean="0">
                <a:solidFill>
                  <a:srgbClr val="870000"/>
                </a:solidFill>
                <a:latin typeface="Calibri"/>
                <a:cs typeface="Calibri"/>
              </a:rPr>
              <a:t>match_parent</a:t>
            </a:r>
            <a:r>
              <a:rPr sz="1800" spc="-5" smtClean="0">
                <a:solidFill>
                  <a:srgbClr val="870000"/>
                </a:solidFill>
                <a:latin typeface="Calibri"/>
                <a:cs typeface="Calibri"/>
              </a:rPr>
              <a:t>"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123" y="3894137"/>
            <a:ext cx="4203700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208915">
              <a:lnSpc>
                <a:spcPts val="2095"/>
              </a:lnSpc>
            </a:pPr>
            <a:r>
              <a:rPr sz="1800" spc="-5" dirty="0">
                <a:solidFill>
                  <a:srgbClr val="872187"/>
                </a:solidFill>
                <a:latin typeface="Calibri"/>
                <a:cs typeface="Calibri"/>
              </a:rPr>
              <a:t>android:layout_height</a:t>
            </a:r>
            <a:r>
              <a:rPr sz="1800" spc="-5" dirty="0">
                <a:solidFill>
                  <a:srgbClr val="6666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870000"/>
                </a:solidFill>
                <a:latin typeface="Calibri"/>
                <a:cs typeface="Calibri"/>
              </a:rPr>
              <a:t>"wrap_content"</a:t>
            </a:r>
            <a:r>
              <a:rPr sz="1800" spc="75" dirty="0">
                <a:solidFill>
                  <a:srgbClr val="87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87"/>
                </a:solidFill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3A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172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Spi</a:t>
            </a:r>
            <a:r>
              <a:rPr sz="3600" spc="-15" dirty="0">
                <a:solidFill>
                  <a:srgbClr val="FFFFFF"/>
                </a:solidFill>
              </a:rPr>
              <a:t>n</a:t>
            </a:r>
            <a:r>
              <a:rPr sz="3600" spc="-5" dirty="0">
                <a:solidFill>
                  <a:srgbClr val="FFFFFF"/>
                </a:solidFill>
              </a:rPr>
              <a:t>ner</a:t>
            </a:r>
            <a:endParaRPr sz="3600"/>
          </a:p>
        </p:txBody>
      </p:sp>
      <p:sp>
        <p:nvSpPr>
          <p:cNvPr id="13" name="object 13"/>
          <p:cNvSpPr/>
          <p:nvPr/>
        </p:nvSpPr>
        <p:spPr>
          <a:xfrm>
            <a:off x="6397752" y="1299972"/>
            <a:ext cx="2336292" cy="3576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22764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chemeClr val="bg1"/>
                </a:solidFill>
                <a:latin typeface="Calibri"/>
                <a:cs typeface="Calibri"/>
              </a:rPr>
              <a:t>Size: dp</a:t>
            </a:r>
            <a:endParaRPr sz="3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345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631887" y="5415425"/>
            <a:ext cx="2229381" cy="6727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pic>
        <p:nvPicPr>
          <p:cNvPr id="1026" name="Picture 2" descr="https://lh4.googleusercontent.com/hTBPsDL7EMRVS1HMmyQxJQLv2QY9LN5jOHEZdc-pHiDJy7L4rFM_QK_BiLXa0-ogdtVIKWH4noDv6i5mLCh4ZLPw_XZW5SWrJommZ1h97swhcgjVgZOPZ1vqEvYS8gcEnDXFCSk4x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6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169" y="1197438"/>
            <a:ext cx="1056031" cy="1145712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2050" name="Picture 2" descr="https://lh6.googleusercontent.com/mQizezgTfTbo6s8dOJS4pf-gn6ZinEuyxHecTmoNLMHIa9xCorpc96ra11ac2jqUSgRxG_ZM39NgnrhiEwy9zppFCamHz8pHPzD5N1_M1CtGYyBV-goGEQCVTg5W6fb_25Hqe0cAEW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" y="0"/>
            <a:ext cx="914165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22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https://lh4.googleusercontent.com/GrQJnm4dMI4B6mnxR6j_9A6QBFU-aMejDFHUC-jZBq4CkPTGYU58gQGrjEDoPPVG-9W59MyF9xN3RBYo2hQ6tHdpp9aDRiWBJRLLc85n-639BGoGQUFUgHX1pkY1Hf-EuPDPMAfoZ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310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48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550" y="1821891"/>
            <a:ext cx="6045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9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22053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lollipop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views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79982"/>
            <a:ext cx="163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87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323" y="1301750"/>
            <a:ext cx="5434965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До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Андроид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KitKat ActionBar-a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се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задава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програмно и</a:t>
            </a:r>
            <a:r>
              <a:rPr sz="1800" spc="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323" y="1672082"/>
            <a:ext cx="2525395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труден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за</a:t>
            </a:r>
            <a:r>
              <a:rPr sz="1800" spc="-3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къстамизиране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150" y="2021204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323" y="2042414"/>
            <a:ext cx="5107305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Андроид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Лолипоп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въвежда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елемента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ToolBar</a:t>
            </a:r>
            <a:r>
              <a:rPr sz="1800" spc="-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който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323" y="2412745"/>
            <a:ext cx="2839720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става част от xml</a:t>
            </a:r>
            <a:r>
              <a:rPr sz="1800" spc="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йерархията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50" y="276225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323" y="2783077"/>
            <a:ext cx="992505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10" dirty="0">
                <a:solidFill>
                  <a:srgbClr val="434343"/>
                </a:solidFill>
                <a:latin typeface="Calibri"/>
                <a:cs typeface="Calibri"/>
              </a:rPr>
              <a:t>Свойства: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50" y="3047251"/>
            <a:ext cx="4145279" cy="17049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926465" indent="-227965">
              <a:lnSpc>
                <a:spcPct val="100000"/>
              </a:lnSpc>
              <a:spcBef>
                <a:spcPts val="690"/>
              </a:spcBef>
              <a:buClr>
                <a:srgbClr val="434343"/>
              </a:buClr>
              <a:buChar char="○"/>
              <a:tabLst>
                <a:tab pos="926465" algn="l"/>
                <a:tab pos="927100" algn="l"/>
              </a:tabLst>
            </a:pPr>
            <a:r>
              <a:rPr sz="1400" u="sng" spc="-5" dirty="0">
                <a:solidFill>
                  <a:srgbClr val="0096A7"/>
                </a:solidFill>
                <a:latin typeface="Calibri"/>
                <a:cs typeface="Calibri"/>
                <a:hlinkClick r:id="rId2"/>
              </a:rPr>
              <a:t>android:navigationIcon</a:t>
            </a:r>
            <a:endParaRPr sz="1400" dirty="0">
              <a:latin typeface="Calibri"/>
              <a:cs typeface="Calibri"/>
            </a:endParaRPr>
          </a:p>
          <a:p>
            <a:pPr marL="387350" marR="5080" indent="-375285">
              <a:lnSpc>
                <a:spcPct val="135000"/>
              </a:lnSpc>
              <a:spcBef>
                <a:spcPts val="10"/>
              </a:spcBef>
              <a:tabLst>
                <a:tab pos="2823210" algn="l"/>
              </a:tabLst>
            </a:pPr>
            <a:r>
              <a:rPr sz="1350" spc="-10" dirty="0">
                <a:latin typeface="Consolas"/>
                <a:cs typeface="Consolas"/>
              </a:rPr>
              <a:t>&lt;android.support.v7.widget.Toolbar  android:layout_width="match_parent"  android:layout_height="wrap_content"  android:background="@color/ColorPrimary"  android:elevation="4dp"	</a:t>
            </a:r>
            <a:r>
              <a:rPr sz="1350" spc="-5" dirty="0">
                <a:solidFill>
                  <a:srgbClr val="DD1144"/>
                </a:solidFill>
                <a:latin typeface="Consolas"/>
                <a:cs typeface="Consolas"/>
              </a:rPr>
              <a:t>/</a:t>
            </a:r>
            <a:r>
              <a:rPr sz="1350" spc="-5" dirty="0">
                <a:latin typeface="Consolas"/>
                <a:cs typeface="Consolas"/>
              </a:rPr>
              <a:t>&gt;</a:t>
            </a:r>
            <a:endParaRPr sz="1350" dirty="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9031" y="4831395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51816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09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175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Too</a:t>
            </a:r>
            <a:r>
              <a:rPr sz="3600" spc="-15" dirty="0">
                <a:solidFill>
                  <a:srgbClr val="FFFFFF"/>
                </a:solidFill>
              </a:rPr>
              <a:t>l</a:t>
            </a:r>
            <a:r>
              <a:rPr sz="3600" spc="-5" dirty="0">
                <a:solidFill>
                  <a:srgbClr val="FFFFFF"/>
                </a:solidFill>
              </a:rPr>
              <a:t>Bar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123" y="1301750"/>
            <a:ext cx="7546975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Обикновен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контейнер, който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се стилизира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като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карта.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Поддържа</a:t>
            </a:r>
            <a:r>
              <a:rPr sz="1800" spc="6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свойството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123" y="1672082"/>
            <a:ext cx="3053080" cy="2806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elevation, което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показва</a:t>
            </a:r>
            <a:r>
              <a:rPr sz="1800" spc="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alibri"/>
                <a:cs typeface="Calibri"/>
              </a:rPr>
              <a:t>сянка.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601" y="2016505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448"/>
                </a:lnTo>
              </a:path>
            </a:pathLst>
          </a:custGeom>
          <a:ln w="2895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123" y="2243582"/>
            <a:ext cx="3446145" cy="208915"/>
          </a:xfrm>
          <a:custGeom>
            <a:avLst/>
            <a:gdLst/>
            <a:ahLst/>
            <a:cxnLst/>
            <a:rect l="l" t="t" r="r" b="b"/>
            <a:pathLst>
              <a:path w="3446145" h="208914">
                <a:moveTo>
                  <a:pt x="0" y="208787"/>
                </a:moveTo>
                <a:lnTo>
                  <a:pt x="3445764" y="208787"/>
                </a:lnTo>
                <a:lnTo>
                  <a:pt x="344576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8861" y="2243582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123" y="2531617"/>
            <a:ext cx="786765" cy="208915"/>
          </a:xfrm>
          <a:custGeom>
            <a:avLst/>
            <a:gdLst/>
            <a:ahLst/>
            <a:cxnLst/>
            <a:rect l="l" t="t" r="r" b="b"/>
            <a:pathLst>
              <a:path w="786765" h="208914">
                <a:moveTo>
                  <a:pt x="0" y="208787"/>
                </a:moveTo>
                <a:lnTo>
                  <a:pt x="786384" y="208787"/>
                </a:lnTo>
                <a:lnTo>
                  <a:pt x="78638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9507" y="2531617"/>
            <a:ext cx="2167255" cy="208915"/>
          </a:xfrm>
          <a:custGeom>
            <a:avLst/>
            <a:gdLst/>
            <a:ahLst/>
            <a:cxnLst/>
            <a:rect l="l" t="t" r="r" b="b"/>
            <a:pathLst>
              <a:path w="2167254" h="208914">
                <a:moveTo>
                  <a:pt x="0" y="208787"/>
                </a:moveTo>
                <a:lnTo>
                  <a:pt x="2167128" y="208787"/>
                </a:lnTo>
                <a:lnTo>
                  <a:pt x="2167128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6609" y="2531617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4146" y="2531617"/>
            <a:ext cx="788035" cy="208915"/>
          </a:xfrm>
          <a:custGeom>
            <a:avLst/>
            <a:gdLst/>
            <a:ahLst/>
            <a:cxnLst/>
            <a:rect l="l" t="t" r="r" b="b"/>
            <a:pathLst>
              <a:path w="788035" h="208914">
                <a:moveTo>
                  <a:pt x="0" y="208787"/>
                </a:moveTo>
                <a:lnTo>
                  <a:pt x="787908" y="208787"/>
                </a:lnTo>
                <a:lnTo>
                  <a:pt x="787908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2053" y="2531617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123" y="2819654"/>
            <a:ext cx="786765" cy="208915"/>
          </a:xfrm>
          <a:custGeom>
            <a:avLst/>
            <a:gdLst/>
            <a:ahLst/>
            <a:cxnLst/>
            <a:rect l="l" t="t" r="r" b="b"/>
            <a:pathLst>
              <a:path w="786765" h="208914">
                <a:moveTo>
                  <a:pt x="0" y="208787"/>
                </a:moveTo>
                <a:lnTo>
                  <a:pt x="786384" y="208787"/>
                </a:lnTo>
                <a:lnTo>
                  <a:pt x="78638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9507" y="2819654"/>
            <a:ext cx="1969135" cy="208915"/>
          </a:xfrm>
          <a:custGeom>
            <a:avLst/>
            <a:gdLst/>
            <a:ahLst/>
            <a:cxnLst/>
            <a:rect l="l" t="t" r="r" b="b"/>
            <a:pathLst>
              <a:path w="1969135" h="208914">
                <a:moveTo>
                  <a:pt x="0" y="208787"/>
                </a:moveTo>
                <a:lnTo>
                  <a:pt x="1969008" y="208787"/>
                </a:lnTo>
                <a:lnTo>
                  <a:pt x="1969008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8489" y="2819654"/>
            <a:ext cx="99060" cy="208915"/>
          </a:xfrm>
          <a:custGeom>
            <a:avLst/>
            <a:gdLst/>
            <a:ahLst/>
            <a:cxnLst/>
            <a:rect l="l" t="t" r="r" b="b"/>
            <a:pathLst>
              <a:path w="99060" h="208914">
                <a:moveTo>
                  <a:pt x="0" y="208787"/>
                </a:moveTo>
                <a:lnTo>
                  <a:pt x="99060" y="208787"/>
                </a:lnTo>
                <a:lnTo>
                  <a:pt x="9906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7550" y="2819654"/>
            <a:ext cx="688975" cy="208915"/>
          </a:xfrm>
          <a:custGeom>
            <a:avLst/>
            <a:gdLst/>
            <a:ahLst/>
            <a:cxnLst/>
            <a:rect l="l" t="t" r="r" b="b"/>
            <a:pathLst>
              <a:path w="688975" h="208914">
                <a:moveTo>
                  <a:pt x="0" y="208787"/>
                </a:moveTo>
                <a:lnTo>
                  <a:pt x="688848" y="208787"/>
                </a:lnTo>
                <a:lnTo>
                  <a:pt x="688848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6397" y="2819654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123" y="3107689"/>
            <a:ext cx="786765" cy="208915"/>
          </a:xfrm>
          <a:custGeom>
            <a:avLst/>
            <a:gdLst/>
            <a:ahLst/>
            <a:cxnLst/>
            <a:rect l="l" t="t" r="r" b="b"/>
            <a:pathLst>
              <a:path w="786765" h="208914">
                <a:moveTo>
                  <a:pt x="0" y="208787"/>
                </a:moveTo>
                <a:lnTo>
                  <a:pt x="786384" y="208787"/>
                </a:lnTo>
                <a:lnTo>
                  <a:pt x="78638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9507" y="3107689"/>
            <a:ext cx="2068195" cy="208915"/>
          </a:xfrm>
          <a:custGeom>
            <a:avLst/>
            <a:gdLst/>
            <a:ahLst/>
            <a:cxnLst/>
            <a:rect l="l" t="t" r="r" b="b"/>
            <a:pathLst>
              <a:path w="2068195" h="208914">
                <a:moveTo>
                  <a:pt x="0" y="208787"/>
                </a:moveTo>
                <a:lnTo>
                  <a:pt x="2068068" y="208787"/>
                </a:lnTo>
                <a:lnTo>
                  <a:pt x="2068068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7550" y="3107689"/>
            <a:ext cx="99060" cy="208915"/>
          </a:xfrm>
          <a:custGeom>
            <a:avLst/>
            <a:gdLst/>
            <a:ahLst/>
            <a:cxnLst/>
            <a:rect l="l" t="t" r="r" b="b"/>
            <a:pathLst>
              <a:path w="99060" h="208914">
                <a:moveTo>
                  <a:pt x="0" y="208787"/>
                </a:moveTo>
                <a:lnTo>
                  <a:pt x="99060" y="208787"/>
                </a:lnTo>
                <a:lnTo>
                  <a:pt x="9906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6609" y="3107689"/>
            <a:ext cx="688975" cy="208915"/>
          </a:xfrm>
          <a:custGeom>
            <a:avLst/>
            <a:gdLst/>
            <a:ahLst/>
            <a:cxnLst/>
            <a:rect l="l" t="t" r="r" b="b"/>
            <a:pathLst>
              <a:path w="688975" h="208914">
                <a:moveTo>
                  <a:pt x="0" y="208787"/>
                </a:moveTo>
                <a:lnTo>
                  <a:pt x="688848" y="208787"/>
                </a:lnTo>
                <a:lnTo>
                  <a:pt x="688848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5458" y="3107689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123" y="3395726"/>
            <a:ext cx="786765" cy="208915"/>
          </a:xfrm>
          <a:custGeom>
            <a:avLst/>
            <a:gdLst/>
            <a:ahLst/>
            <a:cxnLst/>
            <a:rect l="l" t="t" r="r" b="b"/>
            <a:pathLst>
              <a:path w="786765" h="208914">
                <a:moveTo>
                  <a:pt x="0" y="208787"/>
                </a:moveTo>
                <a:lnTo>
                  <a:pt x="786384" y="208787"/>
                </a:lnTo>
                <a:lnTo>
                  <a:pt x="78638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9507" y="3395726"/>
            <a:ext cx="2560320" cy="208915"/>
          </a:xfrm>
          <a:custGeom>
            <a:avLst/>
            <a:gdLst/>
            <a:ahLst/>
            <a:cxnLst/>
            <a:rect l="l" t="t" r="r" b="b"/>
            <a:pathLst>
              <a:path w="2560320" h="208914">
                <a:moveTo>
                  <a:pt x="0" y="208787"/>
                </a:moveTo>
                <a:lnTo>
                  <a:pt x="2560320" y="208787"/>
                </a:lnTo>
                <a:lnTo>
                  <a:pt x="256032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9802" y="3395726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7338" y="3395726"/>
            <a:ext cx="492759" cy="208915"/>
          </a:xfrm>
          <a:custGeom>
            <a:avLst/>
            <a:gdLst/>
            <a:ahLst/>
            <a:cxnLst/>
            <a:rect l="l" t="t" r="r" b="b"/>
            <a:pathLst>
              <a:path w="492760" h="208914">
                <a:moveTo>
                  <a:pt x="0" y="208787"/>
                </a:moveTo>
                <a:lnTo>
                  <a:pt x="492251" y="208787"/>
                </a:lnTo>
                <a:lnTo>
                  <a:pt x="492251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9590" y="3395726"/>
            <a:ext cx="99060" cy="208915"/>
          </a:xfrm>
          <a:custGeom>
            <a:avLst/>
            <a:gdLst/>
            <a:ahLst/>
            <a:cxnLst/>
            <a:rect l="l" t="t" r="r" b="b"/>
            <a:pathLst>
              <a:path w="99060" h="208914">
                <a:moveTo>
                  <a:pt x="0" y="208787"/>
                </a:moveTo>
                <a:lnTo>
                  <a:pt x="99060" y="208787"/>
                </a:lnTo>
                <a:lnTo>
                  <a:pt x="9906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8650" y="3395726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123" y="3683825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90" h="208914">
                <a:moveTo>
                  <a:pt x="0" y="208787"/>
                </a:moveTo>
                <a:lnTo>
                  <a:pt x="97535" y="208787"/>
                </a:lnTo>
                <a:lnTo>
                  <a:pt x="97535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123" y="3971861"/>
            <a:ext cx="786765" cy="208915"/>
          </a:xfrm>
          <a:custGeom>
            <a:avLst/>
            <a:gdLst/>
            <a:ahLst/>
            <a:cxnLst/>
            <a:rect l="l" t="t" r="r" b="b"/>
            <a:pathLst>
              <a:path w="786765" h="208914">
                <a:moveTo>
                  <a:pt x="0" y="208787"/>
                </a:moveTo>
                <a:lnTo>
                  <a:pt x="786384" y="208787"/>
                </a:lnTo>
                <a:lnTo>
                  <a:pt x="78638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9507" y="3971861"/>
            <a:ext cx="887094" cy="208915"/>
          </a:xfrm>
          <a:custGeom>
            <a:avLst/>
            <a:gdLst/>
            <a:ahLst/>
            <a:cxnLst/>
            <a:rect l="l" t="t" r="r" b="b"/>
            <a:pathLst>
              <a:path w="887094" h="208914">
                <a:moveTo>
                  <a:pt x="0" y="208787"/>
                </a:moveTo>
                <a:lnTo>
                  <a:pt x="886968" y="208787"/>
                </a:lnTo>
                <a:lnTo>
                  <a:pt x="886968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6450" y="3971861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123" y="4259897"/>
            <a:ext cx="1181100" cy="208915"/>
          </a:xfrm>
          <a:custGeom>
            <a:avLst/>
            <a:gdLst/>
            <a:ahLst/>
            <a:cxnLst/>
            <a:rect l="l" t="t" r="r" b="b"/>
            <a:pathLst>
              <a:path w="1181100" h="208914">
                <a:moveTo>
                  <a:pt x="0" y="208787"/>
                </a:moveTo>
                <a:lnTo>
                  <a:pt x="1181100" y="208787"/>
                </a:lnTo>
                <a:lnTo>
                  <a:pt x="118110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84197" y="4259897"/>
            <a:ext cx="1969135" cy="208915"/>
          </a:xfrm>
          <a:custGeom>
            <a:avLst/>
            <a:gdLst/>
            <a:ahLst/>
            <a:cxnLst/>
            <a:rect l="l" t="t" r="r" b="b"/>
            <a:pathLst>
              <a:path w="1969135" h="208914">
                <a:moveTo>
                  <a:pt x="0" y="208787"/>
                </a:moveTo>
                <a:lnTo>
                  <a:pt x="1969007" y="208787"/>
                </a:lnTo>
                <a:lnTo>
                  <a:pt x="1969007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3205" y="4259897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50741" y="4259897"/>
            <a:ext cx="1379220" cy="208915"/>
          </a:xfrm>
          <a:custGeom>
            <a:avLst/>
            <a:gdLst/>
            <a:ahLst/>
            <a:cxnLst/>
            <a:rect l="l" t="t" r="r" b="b"/>
            <a:pathLst>
              <a:path w="1379220" h="208914">
                <a:moveTo>
                  <a:pt x="0" y="208787"/>
                </a:moveTo>
                <a:lnTo>
                  <a:pt x="1379219" y="208787"/>
                </a:lnTo>
                <a:lnTo>
                  <a:pt x="1379219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29961" y="4259897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123" y="4547933"/>
            <a:ext cx="1181100" cy="208915"/>
          </a:xfrm>
          <a:custGeom>
            <a:avLst/>
            <a:gdLst/>
            <a:ahLst/>
            <a:cxnLst/>
            <a:rect l="l" t="t" r="r" b="b"/>
            <a:pathLst>
              <a:path w="1181100" h="208914">
                <a:moveTo>
                  <a:pt x="0" y="208787"/>
                </a:moveTo>
                <a:lnTo>
                  <a:pt x="1181100" y="208787"/>
                </a:lnTo>
                <a:lnTo>
                  <a:pt x="118110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84197" y="4547933"/>
            <a:ext cx="2066925" cy="208915"/>
          </a:xfrm>
          <a:custGeom>
            <a:avLst/>
            <a:gdLst/>
            <a:ahLst/>
            <a:cxnLst/>
            <a:rect l="l" t="t" r="r" b="b"/>
            <a:pathLst>
              <a:path w="2066925" h="208914">
                <a:moveTo>
                  <a:pt x="0" y="208787"/>
                </a:moveTo>
                <a:lnTo>
                  <a:pt x="2066543" y="208787"/>
                </a:lnTo>
                <a:lnTo>
                  <a:pt x="2066543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50741" y="4547933"/>
            <a:ext cx="99060" cy="208915"/>
          </a:xfrm>
          <a:custGeom>
            <a:avLst/>
            <a:gdLst/>
            <a:ahLst/>
            <a:cxnLst/>
            <a:rect l="l" t="t" r="r" b="b"/>
            <a:pathLst>
              <a:path w="99060" h="208914">
                <a:moveTo>
                  <a:pt x="0" y="208787"/>
                </a:moveTo>
                <a:lnTo>
                  <a:pt x="99060" y="208787"/>
                </a:lnTo>
                <a:lnTo>
                  <a:pt x="9906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49802" y="4547933"/>
            <a:ext cx="1377950" cy="208915"/>
          </a:xfrm>
          <a:custGeom>
            <a:avLst/>
            <a:gdLst/>
            <a:ahLst/>
            <a:cxnLst/>
            <a:rect l="l" t="t" r="r" b="b"/>
            <a:pathLst>
              <a:path w="1377950" h="208914">
                <a:moveTo>
                  <a:pt x="0" y="208787"/>
                </a:moveTo>
                <a:lnTo>
                  <a:pt x="1377696" y="208787"/>
                </a:lnTo>
                <a:lnTo>
                  <a:pt x="13776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7497" y="4547933"/>
            <a:ext cx="99060" cy="208915"/>
          </a:xfrm>
          <a:custGeom>
            <a:avLst/>
            <a:gdLst/>
            <a:ahLst/>
            <a:cxnLst/>
            <a:rect l="l" t="t" r="r" b="b"/>
            <a:pathLst>
              <a:path w="99060" h="208914">
                <a:moveTo>
                  <a:pt x="0" y="208787"/>
                </a:moveTo>
                <a:lnTo>
                  <a:pt x="99060" y="208787"/>
                </a:lnTo>
                <a:lnTo>
                  <a:pt x="9906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26558" y="4547933"/>
            <a:ext cx="196850" cy="208915"/>
          </a:xfrm>
          <a:custGeom>
            <a:avLst/>
            <a:gdLst/>
            <a:ahLst/>
            <a:cxnLst/>
            <a:rect l="l" t="t" r="r" b="b"/>
            <a:pathLst>
              <a:path w="196850" h="208914">
                <a:moveTo>
                  <a:pt x="0" y="208787"/>
                </a:moveTo>
                <a:lnTo>
                  <a:pt x="196596" y="208787"/>
                </a:lnTo>
                <a:lnTo>
                  <a:pt x="19659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23153" y="4547933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123" y="4835968"/>
            <a:ext cx="3642360" cy="208915"/>
          </a:xfrm>
          <a:custGeom>
            <a:avLst/>
            <a:gdLst/>
            <a:ahLst/>
            <a:cxnLst/>
            <a:rect l="l" t="t" r="r" b="b"/>
            <a:pathLst>
              <a:path w="3642360" h="208914">
                <a:moveTo>
                  <a:pt x="0" y="208788"/>
                </a:moveTo>
                <a:lnTo>
                  <a:pt x="3642360" y="208788"/>
                </a:lnTo>
                <a:lnTo>
                  <a:pt x="3642360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0550" y="2141829"/>
            <a:ext cx="5045075" cy="290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830" marR="988694" indent="-786765">
              <a:lnSpc>
                <a:spcPct val="135000"/>
              </a:lnSpc>
              <a:spcBef>
                <a:spcPts val="100"/>
              </a:spcBef>
            </a:pPr>
            <a:r>
              <a:rPr sz="1400" dirty="0">
                <a:solidFill>
                  <a:srgbClr val="000087"/>
                </a:solidFill>
                <a:latin typeface="Consolas"/>
                <a:cs typeface="Consolas"/>
              </a:rPr>
              <a:t>&lt;android.support.v7.widget.CardView  </a:t>
            </a:r>
            <a:r>
              <a:rPr sz="1400" dirty="0">
                <a:solidFill>
                  <a:srgbClr val="872187"/>
                </a:solidFill>
                <a:latin typeface="Consolas"/>
                <a:cs typeface="Consolas"/>
              </a:rPr>
              <a:t>android:layout_gravity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870000"/>
                </a:solidFill>
                <a:latin typeface="Consolas"/>
                <a:cs typeface="Consolas"/>
              </a:rPr>
              <a:t>"center"  </a:t>
            </a:r>
            <a:r>
              <a:rPr sz="1400" dirty="0">
                <a:solidFill>
                  <a:srgbClr val="872187"/>
                </a:solidFill>
                <a:latin typeface="Consolas"/>
                <a:cs typeface="Consolas"/>
              </a:rPr>
              <a:t>android:layout_width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870000"/>
                </a:solidFill>
                <a:latin typeface="Consolas"/>
                <a:cs typeface="Consolas"/>
              </a:rPr>
              <a:t>"200dp"  </a:t>
            </a:r>
            <a:r>
              <a:rPr sz="1400" dirty="0">
                <a:solidFill>
                  <a:srgbClr val="872187"/>
                </a:solidFill>
                <a:latin typeface="Consolas"/>
                <a:cs typeface="Consolas"/>
              </a:rPr>
              <a:t>android:layout_height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870000"/>
                </a:solidFill>
                <a:latin typeface="Consolas"/>
                <a:cs typeface="Consolas"/>
              </a:rPr>
              <a:t>"200dp"  </a:t>
            </a:r>
            <a:r>
              <a:rPr sz="1400" dirty="0">
                <a:solidFill>
                  <a:srgbClr val="872187"/>
                </a:solidFill>
                <a:latin typeface="Consolas"/>
                <a:cs typeface="Consolas"/>
              </a:rPr>
              <a:t>card_view:cardCornerRadius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870000"/>
                </a:solidFill>
                <a:latin typeface="Consolas"/>
                <a:cs typeface="Consolas"/>
              </a:rPr>
              <a:t>"4dp"</a:t>
            </a:r>
            <a:r>
              <a:rPr sz="1400" dirty="0">
                <a:solidFill>
                  <a:srgbClr val="000087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  <a:spcBef>
                <a:spcPts val="1245"/>
              </a:spcBef>
            </a:pPr>
            <a:r>
              <a:rPr sz="1400" dirty="0">
                <a:solidFill>
                  <a:srgbClr val="000087"/>
                </a:solidFill>
                <a:latin typeface="Consolas"/>
                <a:cs typeface="Consolas"/>
              </a:rPr>
              <a:t>&lt;TextView</a:t>
            </a:r>
            <a:endParaRPr sz="1400" dirty="0">
              <a:latin typeface="Consolas"/>
              <a:cs typeface="Consolas"/>
            </a:endParaRPr>
          </a:p>
          <a:p>
            <a:pPr marL="1193165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872187"/>
                </a:solidFill>
                <a:latin typeface="Consolas"/>
                <a:cs typeface="Consolas"/>
              </a:rPr>
              <a:t>android:layout_width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870000"/>
                </a:solidFill>
                <a:latin typeface="Consolas"/>
                <a:cs typeface="Consolas"/>
              </a:rPr>
              <a:t>"match_parent"</a:t>
            </a:r>
            <a:endParaRPr sz="1400" dirty="0">
              <a:latin typeface="Consolas"/>
              <a:cs typeface="Consolas"/>
            </a:endParaRPr>
          </a:p>
          <a:p>
            <a:pPr marL="1193165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872187"/>
                </a:solidFill>
                <a:latin typeface="Consolas"/>
                <a:cs typeface="Consolas"/>
              </a:rPr>
              <a:t>android:layout_height</a:t>
            </a:r>
            <a:r>
              <a:rPr sz="14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870000"/>
                </a:solidFill>
                <a:latin typeface="Consolas"/>
                <a:cs typeface="Consolas"/>
              </a:rPr>
              <a:t>"match_parent"</a:t>
            </a:r>
            <a:r>
              <a:rPr sz="1400" spc="1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000087"/>
                </a:solidFill>
                <a:latin typeface="Consolas"/>
                <a:cs typeface="Consolas"/>
              </a:rPr>
              <a:t>/&gt;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0087"/>
                </a:solidFill>
                <a:latin typeface="Consolas"/>
                <a:cs typeface="Consolas"/>
              </a:rPr>
              <a:t>&lt;/android.support.v7.widget.CardView&gt;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45458" y="4835968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8"/>
                </a:moveTo>
                <a:lnTo>
                  <a:pt x="97536" y="208788"/>
                </a:lnTo>
                <a:lnTo>
                  <a:pt x="97536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123" y="5128577"/>
            <a:ext cx="52069" cy="15240"/>
          </a:xfrm>
          <a:custGeom>
            <a:avLst/>
            <a:gdLst/>
            <a:ahLst/>
            <a:cxnLst/>
            <a:rect l="l" t="t" r="r" b="b"/>
            <a:pathLst>
              <a:path w="52070" h="15239">
                <a:moveTo>
                  <a:pt x="51816" y="14922"/>
                </a:moveTo>
                <a:lnTo>
                  <a:pt x="51816" y="0"/>
                </a:lnTo>
                <a:lnTo>
                  <a:pt x="0" y="0"/>
                </a:lnTo>
                <a:lnTo>
                  <a:pt x="0" y="14922"/>
                </a:lnTo>
                <a:lnTo>
                  <a:pt x="51816" y="1492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09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210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CardView</a:t>
            </a:r>
            <a:endParaRPr sz="3600"/>
          </a:p>
        </p:txBody>
      </p:sp>
      <p:sp>
        <p:nvSpPr>
          <p:cNvPr id="50" name="Rectangle 49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3794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как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се стартира</a:t>
            </a:r>
            <a:r>
              <a:rPr sz="3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проект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39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770191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Tx/>
              <a:buChar char="●"/>
              <a:tabLst>
                <a:tab pos="241300" algn="l"/>
              </a:tabLst>
            </a:pP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Стартирайте </a:t>
            </a: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AVD </a:t>
            </a:r>
            <a:r>
              <a:rPr spc="-10" dirty="0">
                <a:solidFill>
                  <a:srgbClr val="585858"/>
                </a:solidFill>
                <a:latin typeface="Arial"/>
                <a:cs typeface="Arial"/>
              </a:rPr>
              <a:t>Manager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/иконка </a:t>
            </a: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телефонче/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300" indent="-228600">
              <a:spcBef>
                <a:spcPts val="5"/>
              </a:spcBef>
              <a:buFontTx/>
              <a:buChar char="●"/>
              <a:tabLst>
                <a:tab pos="241300" algn="l"/>
              </a:tabLst>
            </a:pP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Създайте ново </a:t>
            </a:r>
            <a:r>
              <a:rPr spc="-10" dirty="0">
                <a:solidFill>
                  <a:srgbClr val="585858"/>
                </a:solidFill>
                <a:latin typeface="Arial"/>
                <a:cs typeface="Arial"/>
              </a:rPr>
              <a:t>виртуално</a:t>
            </a:r>
            <a:r>
              <a:rPr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устройство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300" indent="-228600">
              <a:buFontTx/>
              <a:buChar char="●"/>
              <a:tabLst>
                <a:tab pos="241300" algn="l"/>
              </a:tabLst>
            </a:pP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Изберете </a:t>
            </a: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му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име, операционна система, Image /изберете </a:t>
            </a:r>
            <a:r>
              <a:rPr spc="-10" dirty="0">
                <a:solidFill>
                  <a:srgbClr val="585858"/>
                </a:solidFill>
                <a:latin typeface="Arial"/>
                <a:cs typeface="Arial"/>
              </a:rPr>
              <a:t>x86</a:t>
            </a:r>
            <a:r>
              <a:rPr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при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240665">
              <a:spcBef>
                <a:spcPts val="325"/>
              </a:spcBef>
            </a:pP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възможност/, </a:t>
            </a:r>
            <a:r>
              <a:rPr spc="-5" dirty="0" smtClean="0">
                <a:solidFill>
                  <a:srgbClr val="585858"/>
                </a:solidFill>
                <a:latin typeface="Arial"/>
                <a:cs typeface="Arial"/>
              </a:rPr>
              <a:t>RAM</a:t>
            </a:r>
            <a:endParaRPr sz="16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300" indent="-228600">
              <a:buFontTx/>
              <a:buChar char="●"/>
              <a:tabLst>
                <a:tab pos="241300" algn="l"/>
              </a:tabLst>
            </a:pP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Стартирайте проекта от зелената</a:t>
            </a:r>
            <a:r>
              <a:rPr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стрелка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300" indent="-228600">
              <a:buFontTx/>
              <a:buChar char="●"/>
              <a:tabLst>
                <a:tab pos="241300" algn="l"/>
              </a:tabLst>
            </a:pP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Изберете устройството </a:t>
            </a: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си в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падащия </a:t>
            </a: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списък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на </a:t>
            </a: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диалоговия</a:t>
            </a:r>
            <a:r>
              <a:rPr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585858"/>
                </a:solidFill>
                <a:latin typeface="Arial"/>
                <a:cs typeface="Arial"/>
              </a:rPr>
              <a:t>прозорец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65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С</a:t>
            </a:r>
            <a:r>
              <a:rPr sz="3600" spc="-7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емулатор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63161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7273925" cy="3723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Tx/>
              <a:buChar char="●"/>
              <a:tabLst>
                <a:tab pos="241300" algn="l"/>
              </a:tabLst>
            </a:pP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Инсталирайте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подхоящите драйвери за устройството</a:t>
            </a:r>
            <a:r>
              <a:rPr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ви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300" indent="-228600">
              <a:spcBef>
                <a:spcPts val="5"/>
              </a:spcBef>
              <a:buFontTx/>
              <a:buChar char="●"/>
              <a:tabLst>
                <a:tab pos="241300" algn="l"/>
              </a:tabLst>
            </a:pP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Закачето </a:t>
            </a: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го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300" indent="-228600">
              <a:buFontTx/>
              <a:buChar char="●"/>
              <a:tabLst>
                <a:tab pos="241300" algn="l"/>
              </a:tabLst>
            </a:pP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настройките на устройството включете дебъг</a:t>
            </a:r>
            <a:r>
              <a:rPr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режима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585858"/>
              </a:buClr>
              <a:buFont typeface="Arial"/>
              <a:buChar char="●"/>
            </a:pPr>
            <a:endParaRPr sz="16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7865" lvl="1" indent="-227965">
              <a:spcBef>
                <a:spcPts val="5"/>
              </a:spcBef>
              <a:buFontTx/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Идете в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настройки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-&gt; За телефона</a:t>
            </a:r>
            <a:r>
              <a:rPr sz="14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/About/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lvl="1">
              <a:spcBef>
                <a:spcPts val="5"/>
              </a:spcBef>
              <a:buClr>
                <a:srgbClr val="585858"/>
              </a:buClr>
              <a:buFont typeface="Arial"/>
              <a:buChar char="○"/>
            </a:pPr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7865" lvl="1" indent="-227965">
              <a:buFontTx/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Кликнете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14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пъти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върху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модела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телефона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lvl="1">
              <a:spcBef>
                <a:spcPts val="10"/>
              </a:spcBef>
              <a:buClr>
                <a:srgbClr val="585858"/>
              </a:buClr>
              <a:buFont typeface="Arial"/>
              <a:buChar char="○"/>
            </a:pPr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7865" lvl="1" indent="-227965">
              <a:buFontTx/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Идете в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новопоявилата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опция Дебъг, включете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я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lvl="1">
              <a:spcBef>
                <a:spcPts val="30"/>
              </a:spcBef>
              <a:buClr>
                <a:srgbClr val="585858"/>
              </a:buClr>
              <a:buFont typeface="Arial"/>
              <a:buChar char="○"/>
            </a:pPr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300" indent="-228600">
              <a:buFontTx/>
              <a:buChar char="●"/>
              <a:tabLst>
                <a:tab pos="241300" algn="l"/>
              </a:tabLst>
            </a:pP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Стартирайте</a:t>
            </a:r>
            <a:r>
              <a:rPr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приложението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300" indent="-228600">
              <a:buFontTx/>
              <a:buChar char="●"/>
              <a:tabLst>
                <a:tab pos="241300" algn="l"/>
              </a:tabLst>
            </a:pP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На устройството потвърдете, </a:t>
            </a: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че се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доверявате на </a:t>
            </a:r>
            <a:r>
              <a:rPr dirty="0">
                <a:solidFill>
                  <a:srgbClr val="585858"/>
                </a:solidFill>
                <a:latin typeface="Arial"/>
                <a:cs typeface="Arial"/>
              </a:rPr>
              <a:t>този</a:t>
            </a:r>
            <a:r>
              <a:rPr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85858"/>
                </a:solidFill>
                <a:latin typeface="Arial"/>
                <a:cs typeface="Arial"/>
              </a:rPr>
              <a:t>компютър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3091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С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устройство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45064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97438"/>
            <a:ext cx="8094345" cy="30905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●"/>
              <a:tabLst>
                <a:tab pos="2413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XML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дескриптивен език за предаване на информация, но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Андроид</a:t>
            </a:r>
            <a:r>
              <a:rPr sz="18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</a:t>
            </a:r>
            <a:endParaRPr sz="1800" dirty="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използва за описване на потребителския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интерфейс</a:t>
            </a:r>
            <a:endParaRPr sz="1800" dirty="0">
              <a:latin typeface="Arial"/>
              <a:cs typeface="Arial"/>
            </a:endParaRPr>
          </a:p>
          <a:p>
            <a:pPr marL="241300" marR="64135" indent="-228600">
              <a:lnSpc>
                <a:spcPct val="115100"/>
              </a:lnSpc>
              <a:spcBef>
                <a:spcPts val="1600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Андроид, всеки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XML елемент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има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съответстващ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клас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със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същото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име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UI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за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всеки екран може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има само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един root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елемент.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Задължително 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него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декларира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редът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●"/>
            </a:pPr>
            <a:endParaRPr sz="1950" dirty="0">
              <a:latin typeface="Times New Roman"/>
              <a:cs typeface="Times New Roman"/>
            </a:endParaRPr>
          </a:p>
          <a:p>
            <a:pPr marL="697865" lvl="1" indent="-342265">
              <a:lnSpc>
                <a:spcPct val="100000"/>
              </a:lnSpc>
              <a:buClr>
                <a:srgbClr val="585858"/>
              </a:buClr>
              <a:buChar char="○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872187"/>
                </a:solidFill>
                <a:latin typeface="Consolas"/>
                <a:cs typeface="Consolas"/>
              </a:rPr>
              <a:t>xmlns:android</a:t>
            </a: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870000"/>
                </a:solidFill>
                <a:latin typeface="Consolas"/>
                <a:cs typeface="Consolas"/>
              </a:rPr>
              <a:t>"</a:t>
            </a:r>
            <a:r>
              <a:rPr sz="1800" u="heavy" spc="-10" dirty="0">
                <a:solidFill>
                  <a:srgbClr val="0096A7"/>
                </a:solidFill>
                <a:latin typeface="Consolas"/>
                <a:cs typeface="Consolas"/>
                <a:hlinkClick r:id="rId2"/>
              </a:rPr>
              <a:t>http://schemas.android.com/apk/res/android</a:t>
            </a:r>
            <a:r>
              <a:rPr sz="1800" spc="-10" dirty="0">
                <a:solidFill>
                  <a:srgbClr val="870000"/>
                </a:solidFill>
                <a:latin typeface="Consolas"/>
                <a:cs typeface="Consolas"/>
              </a:rPr>
              <a:t>"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4357827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323" y="4389437"/>
            <a:ext cx="6266815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Задължително за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всеки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елемент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е да има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свойствата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4728768"/>
            <a:ext cx="486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Char char="○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872187"/>
                </a:solidFill>
                <a:latin typeface="Consolas"/>
                <a:cs typeface="Consolas"/>
              </a:rPr>
              <a:t>android:layout_width</a:t>
            </a: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870000"/>
                </a:solidFill>
                <a:latin typeface="Consolas"/>
                <a:cs typeface="Consolas"/>
              </a:rPr>
              <a:t>"match_parent"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7497" y="5136800"/>
            <a:ext cx="2632075" cy="0"/>
          </a:xfrm>
          <a:custGeom>
            <a:avLst/>
            <a:gdLst/>
            <a:ahLst/>
            <a:cxnLst/>
            <a:rect l="l" t="t" r="r" b="b"/>
            <a:pathLst>
              <a:path w="2632075">
                <a:moveTo>
                  <a:pt x="0" y="0"/>
                </a:moveTo>
                <a:lnTo>
                  <a:pt x="2631948" y="0"/>
                </a:lnTo>
              </a:path>
            </a:pathLst>
          </a:custGeom>
          <a:ln w="13398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9446" y="513680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398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4414" y="5136800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1755648" y="0"/>
                </a:lnTo>
              </a:path>
            </a:pathLst>
          </a:custGeom>
          <a:ln w="13398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0061" y="513680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398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17519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Осно</a:t>
            </a:r>
            <a:r>
              <a:rPr sz="3600" spc="-15" dirty="0">
                <a:solidFill>
                  <a:srgbClr val="FFFFFF"/>
                </a:solidFill>
              </a:rPr>
              <a:t>в</a:t>
            </a:r>
            <a:r>
              <a:rPr sz="3600" dirty="0">
                <a:solidFill>
                  <a:srgbClr val="FFFFFF"/>
                </a:solidFill>
              </a:rPr>
              <a:t>и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050" y="1123950"/>
            <a:ext cx="4993005" cy="766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5"/>
              </a:spcBef>
              <a:buClr>
                <a:srgbClr val="434343"/>
              </a:buClr>
              <a:buChar char="○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872187"/>
                </a:solidFill>
                <a:latin typeface="Consolas"/>
                <a:cs typeface="Consolas"/>
              </a:rPr>
              <a:t>android:layout_width</a:t>
            </a: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870000"/>
                </a:solidFill>
                <a:latin typeface="Consolas"/>
                <a:cs typeface="Consolas"/>
              </a:rPr>
              <a:t>"match_parent"</a:t>
            </a:r>
            <a:endParaRPr sz="1800">
              <a:latin typeface="Consolas"/>
              <a:cs typeface="Consolas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434343"/>
              </a:buClr>
              <a:buChar char="○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872187"/>
                </a:solidFill>
                <a:latin typeface="Consolas"/>
                <a:cs typeface="Consolas"/>
              </a:rPr>
              <a:t>android:layout_height</a:t>
            </a:r>
            <a:r>
              <a:rPr sz="18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870000"/>
                </a:solidFill>
                <a:latin typeface="Consolas"/>
                <a:cs typeface="Consolas"/>
              </a:rPr>
              <a:t>"match_parent"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323" y="1992629"/>
            <a:ext cx="3759835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Дефинират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размера на</a:t>
            </a:r>
            <a:r>
              <a:rPr sz="1800" spc="-15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елемента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863987"/>
            <a:ext cx="265430" cy="7670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  <a:p>
            <a:pPr marL="1270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●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323" y="2362961"/>
            <a:ext cx="3510279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Могат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да имат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три</a:t>
            </a:r>
            <a:r>
              <a:rPr sz="1800" spc="-5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стойности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7497" y="2733294"/>
            <a:ext cx="6643370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870000"/>
                </a:solidFill>
                <a:latin typeface="Consolas"/>
                <a:cs typeface="Consolas"/>
              </a:rPr>
              <a:t>match_parent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-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приема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размера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на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родителския</a:t>
            </a:r>
            <a:r>
              <a:rPr sz="1800" spc="-15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елемент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497" y="3103626"/>
            <a:ext cx="6643370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870000"/>
                </a:solidFill>
                <a:latin typeface="Consolas"/>
                <a:cs typeface="Consolas"/>
              </a:rPr>
              <a:t>wrap_content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-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заема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минималното му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необходимо</a:t>
            </a:r>
            <a:r>
              <a:rPr sz="1800" spc="25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място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050" y="2605964"/>
            <a:ext cx="265430" cy="11366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○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○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○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7497" y="3473958"/>
            <a:ext cx="6017260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10" dirty="0">
                <a:solidFill>
                  <a:srgbClr val="870000"/>
                </a:solidFill>
                <a:latin typeface="Consolas"/>
                <a:cs typeface="Consolas"/>
              </a:rPr>
              <a:t>48dp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-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може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и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да се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задават конкретни</a:t>
            </a:r>
            <a:r>
              <a:rPr sz="1800" spc="-4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стойности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3638" y="3884369"/>
            <a:ext cx="125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а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9225" y="3716528"/>
            <a:ext cx="7375525" cy="7670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har char="■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числата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е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препоръчително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да са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степени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на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2кат</a:t>
            </a:r>
            <a:endParaRPr sz="1800" dirty="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434343"/>
              </a:buClr>
              <a:buChar char="■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870000"/>
                </a:solidFill>
                <a:latin typeface="Consolas"/>
                <a:cs typeface="Consolas"/>
              </a:rPr>
              <a:t>dp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е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независим пиксел,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имащ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предвид съотношението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Consolas"/>
                <a:cs typeface="Consolas"/>
              </a:rPr>
              <a:t>между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4698" y="4584915"/>
            <a:ext cx="4762500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размера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на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екрана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и </a:t>
            </a:r>
            <a:r>
              <a:rPr sz="1800" spc="-5" dirty="0">
                <a:solidFill>
                  <a:srgbClr val="434343"/>
                </a:solidFill>
                <a:latin typeface="Consolas"/>
                <a:cs typeface="Consolas"/>
              </a:rPr>
              <a:t>наситетеността</a:t>
            </a:r>
            <a:r>
              <a:rPr sz="1800" spc="-2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34343"/>
                </a:solidFill>
                <a:latin typeface="Consolas"/>
                <a:cs typeface="Consolas"/>
              </a:rPr>
              <a:t>му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723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Ширина </a:t>
            </a:r>
            <a:r>
              <a:rPr sz="3600" dirty="0">
                <a:solidFill>
                  <a:srgbClr val="FFFFFF"/>
                </a:solidFill>
              </a:rPr>
              <a:t>и </a:t>
            </a:r>
            <a:r>
              <a:rPr sz="3600" spc="-10" dirty="0">
                <a:solidFill>
                  <a:srgbClr val="FFFFFF"/>
                </a:solidFill>
              </a:rPr>
              <a:t>височина </a:t>
            </a:r>
            <a:r>
              <a:rPr sz="3600" spc="-5" dirty="0">
                <a:solidFill>
                  <a:srgbClr val="FFFFFF"/>
                </a:solidFill>
              </a:rPr>
              <a:t>на</a:t>
            </a:r>
            <a:r>
              <a:rPr sz="3600" spc="-1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елемент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7740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ew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862202"/>
            <a:ext cx="7135495" cy="393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Базовия клас за всички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елементи.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Има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свойствата: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697865" lvl="1" indent="-342265">
              <a:lnSpc>
                <a:spcPct val="100000"/>
              </a:lnSpc>
              <a:buChar char="○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margin, marginLeft (Right, Top,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Bottom)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○"/>
            </a:pPr>
            <a:endParaRPr sz="1650" dirty="0">
              <a:latin typeface="Times New Roman"/>
              <a:cs typeface="Times New Roman"/>
            </a:endParaRPr>
          </a:p>
          <a:p>
            <a:pPr marL="697865" lvl="1" indent="-342265">
              <a:lnSpc>
                <a:spcPct val="100000"/>
              </a:lnSpc>
              <a:buChar char="○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padding, paddingLeft (Right,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Top,</a:t>
            </a:r>
            <a:r>
              <a:rPr sz="18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Bottom)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○"/>
            </a:pPr>
            <a:endParaRPr sz="1650" dirty="0">
              <a:latin typeface="Times New Roman"/>
              <a:cs typeface="Times New Roman"/>
            </a:endParaRPr>
          </a:p>
          <a:p>
            <a:pPr marL="697865" lvl="1" indent="-342265">
              <a:lnSpc>
                <a:spcPct val="100000"/>
              </a:lnSpc>
              <a:buChar char="○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background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(приема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цвят или</a:t>
            </a:r>
            <a:r>
              <a:rPr sz="1800" spc="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картинка)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○"/>
            </a:pPr>
            <a:endParaRPr sz="1650" dirty="0">
              <a:latin typeface="Times New Roman"/>
              <a:cs typeface="Times New Roman"/>
            </a:endParaRPr>
          </a:p>
          <a:p>
            <a:pPr marL="697865" lvl="1" indent="-342265">
              <a:lnSpc>
                <a:spcPct val="100000"/>
              </a:lnSpc>
              <a:buChar char="○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clickable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(true/false)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○"/>
            </a:pPr>
            <a:endParaRPr sz="1650" dirty="0">
              <a:latin typeface="Times New Roman"/>
              <a:cs typeface="Times New Roman"/>
            </a:endParaRPr>
          </a:p>
          <a:p>
            <a:pPr marL="697865" lvl="1" indent="-342265">
              <a:lnSpc>
                <a:spcPct val="100000"/>
              </a:lnSpc>
              <a:buChar char="○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id (задава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от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потребителя)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○"/>
            </a:pPr>
            <a:endParaRPr sz="1650" dirty="0">
              <a:latin typeface="Times New Roman"/>
              <a:cs typeface="Times New Roman"/>
            </a:endParaRPr>
          </a:p>
          <a:p>
            <a:pPr marL="1155065" lvl="2" indent="-342900">
              <a:lnSpc>
                <a:spcPct val="100000"/>
              </a:lnSpc>
              <a:buChar char="■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когато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задава ново id, трябва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 използва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знака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106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View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1791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uts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808291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Този тип елементи нямат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визуална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репрезентация на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екрана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Те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служат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контейнери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Указват на елементите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тях,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как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 бъдат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подредени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ct val="114999"/>
              </a:lnSpc>
              <a:spcBef>
                <a:spcPts val="159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препоръчва използването на повече от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5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вложени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layout-a.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Повече  от това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би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създало лаг, заради проблеми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със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сложността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на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пресмятане  при изрисуване (на модерни телефони не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препоръчват повече от</a:t>
            </a:r>
            <a:r>
              <a:rPr sz="18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10)</a:t>
            </a:r>
            <a:endParaRPr sz="1800">
              <a:latin typeface="Arial"/>
              <a:cs typeface="Arial"/>
            </a:endParaRPr>
          </a:p>
          <a:p>
            <a:pPr marL="241300" marR="496570" indent="-228600">
              <a:lnSpc>
                <a:spcPct val="114999"/>
              </a:lnSpc>
              <a:spcBef>
                <a:spcPts val="1610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Ако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достигнете вложеност 5, помислете дали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не смените вида на  layout-ите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177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Layouts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1162</Words>
  <Application>Microsoft Office PowerPoint</Application>
  <PresentationFormat>On-screen Show (16:9)</PresentationFormat>
  <Paragraphs>273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Times New Roman</vt:lpstr>
      <vt:lpstr>Office Theme</vt:lpstr>
      <vt:lpstr>1_Office Theme</vt:lpstr>
      <vt:lpstr>Android</vt:lpstr>
      <vt:lpstr>Съдържание</vt:lpstr>
      <vt:lpstr>PowerPoint Presentation</vt:lpstr>
      <vt:lpstr>Основи</vt:lpstr>
      <vt:lpstr>Ширина и височина на елемент</vt:lpstr>
      <vt:lpstr>view</vt:lpstr>
      <vt:lpstr>View</vt:lpstr>
      <vt:lpstr>layouts</vt:lpstr>
      <vt:lpstr>Layouts</vt:lpstr>
      <vt:lpstr>LinearLayout</vt:lpstr>
      <vt:lpstr>android:weight</vt:lpstr>
      <vt:lpstr>PowerPoint Presentation</vt:lpstr>
      <vt:lpstr>RelativeLayout</vt:lpstr>
      <vt:lpstr>PowerPoint Presentation</vt:lpstr>
      <vt:lpstr>TableLayout -&gt; GridLayout</vt:lpstr>
      <vt:lpstr>FrameLayout</vt:lpstr>
      <vt:lpstr>ScrollView</vt:lpstr>
      <vt:lpstr>user input views</vt:lpstr>
      <vt:lpstr>TextView</vt:lpstr>
      <vt:lpstr>EditText</vt:lpstr>
      <vt:lpstr>Button</vt:lpstr>
      <vt:lpstr>ImageView</vt:lpstr>
      <vt:lpstr>CheckBox &amp; RadioButton</vt:lpstr>
      <vt:lpstr>ToggleButton -&gt; Switch</vt:lpstr>
      <vt:lpstr>Spinner</vt:lpstr>
      <vt:lpstr>Size: dp</vt:lpstr>
      <vt:lpstr>PowerPoint Presentation</vt:lpstr>
      <vt:lpstr>PowerPoint Presentation</vt:lpstr>
      <vt:lpstr>PowerPoint Presentation</vt:lpstr>
      <vt:lpstr>lollipop views</vt:lpstr>
      <vt:lpstr>ToolBar</vt:lpstr>
      <vt:lpstr>CardView</vt:lpstr>
      <vt:lpstr>как се стартира проект</vt:lpstr>
      <vt:lpstr>С емулатор</vt:lpstr>
      <vt:lpstr>С устройство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Tihomir Krastev</dc:creator>
  <cp:lastModifiedBy>Lilly</cp:lastModifiedBy>
  <cp:revision>15</cp:revision>
  <dcterms:created xsi:type="dcterms:W3CDTF">2018-04-20T17:49:31Z</dcterms:created>
  <dcterms:modified xsi:type="dcterms:W3CDTF">2019-05-18T10:06:38Z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2018-04-20T00:00:00Z</vt:filetime>
  </property>
</Properties>
</file>