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310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  <p:sldId id="300" r:id="rId45"/>
    <p:sldId id="303" r:id="rId46"/>
    <p:sldId id="304" r:id="rId47"/>
    <p:sldId id="305" r:id="rId48"/>
    <p:sldId id="306" r:id="rId49"/>
    <p:sldId id="307" r:id="rId50"/>
    <p:sldId id="308" r:id="rId51"/>
    <p:sldId id="309" r:id="rId52"/>
  </p:sldIdLst>
  <p:sldSz cx="9144000" cy="5143500" type="screen16x9"/>
  <p:notesSz cx="6858000" cy="9144000"/>
  <p:embeddedFontLst>
    <p:embeddedFont>
      <p:font typeface="Syncopate" panose="020B0604020202020204" charset="0"/>
      <p:regular r:id="rId54"/>
      <p:bold r:id="rId55"/>
    </p:embeddedFont>
    <p:embeddedFont>
      <p:font typeface="Calibri" panose="020F0502020204030204" pitchFamily="3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6646F8-2A05-4730-A1CB-97294C927DF0}">
  <a:tblStyle styleId="{E76646F8-2A05-4730-A1CB-97294C927DF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499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028796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983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834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08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804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0845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3929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6948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228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282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7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1563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1742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73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8990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468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6783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886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985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58311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46536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094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103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9735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609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584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272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1357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74918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6719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7452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5348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907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22185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5485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179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2223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7" name="Google Shape;34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900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0575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5" name="Google Shape;37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8387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3" name="Google Shape;383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11442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5709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95091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1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51679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795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6630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8068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29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6671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36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4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oprogramming.info/intro-java-book/read-online/glava3-operatori-i-izrazi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Syncopate"/>
              <a:buNone/>
            </a:pPr>
            <a:r>
              <a:rPr lang="bg-BG" sz="5200" b="1" i="0" u="none" strike="noStrike" cap="none">
                <a:solidFill>
                  <a:srgbClr val="8BC34A"/>
                </a:solidFill>
                <a:latin typeface="Syncopate"/>
                <a:ea typeface="Syncopate"/>
                <a:cs typeface="Syncopate"/>
                <a:sym typeface="Syncopate"/>
              </a:rPr>
              <a:t>Увод в програмирането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bg-BG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 Java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2" y="497376"/>
            <a:ext cx="2981277" cy="124412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-60750" y="4860300"/>
            <a:ext cx="9265500" cy="2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350"/>
              <a:buFont typeface="Arial"/>
              <a:buNone/>
            </a:pPr>
            <a:r>
              <a:rPr lang="bg-BG" sz="1400" b="1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ТИХОМИР КРЪСТЕВ- НПО ВРАЦА СОФТУЕР ОБЩЕСТВО - КУРС ПО ОСНОВИ НА ПРОГРАМИРАНЕТО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311700" y="979293"/>
            <a:ext cx="8465154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 = 5;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a++;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b = 4;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b--; 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System.out.println(“a=” + a);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System.out.println(“b=” + b);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++A или А++ 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11700" y="979293"/>
            <a:ext cx="846515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Има разлика дали операторът ще е пред или след операнда, когато двете са част от по-голям израз.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 a = 5;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System.out.print(a++); // 5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System.out.print(a);   // 6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System.out.print(++a); // 7 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27B0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Аритметични оператори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 за извършване на аритметични операции. Резултатът от изпълнението им е число.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Аритметични оператори </a:t>
            </a:r>
            <a:endParaRPr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1523999" y="2343835"/>
          <a:ext cx="6096000" cy="258578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2098975"/>
                <a:gridCol w="39970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Аритметичен оператор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Описание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Оператор за събиране (използва се и за конкатенация на низове – ще го видите в следващите лекции)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Оператор за изваждане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*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Оператор за умножение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/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Оператор за деление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%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Деление по модул 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Когато се използва операторът за деление / с целочислен тип (integer), върнатият резултат е отново целочислен (без закръгляне). За да се вземе остатъкът от делене на цели числа се използва оператора %. </a:t>
            </a:r>
            <a:endParaRPr/>
          </a:p>
        </p:txBody>
      </p:sp>
      <p:sp>
        <p:nvSpPr>
          <p:cNvPr id="151" name="Google Shape;151;p2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Аритметични оператори 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a = 7;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b = 4;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div = a / b;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mod = a % b;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 fDiv = a / b;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System.out.println(“div = ” + div);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System.out.println(“mod = ” + mod);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System.out.println(“fDiv = ” + fDiv); </a:t>
            </a:r>
            <a:endParaRPr dirty="0"/>
          </a:p>
        </p:txBody>
      </p:sp>
      <p:sp>
        <p:nvSpPr>
          <p:cNvPr id="158" name="Google Shape;158;p2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 a = 7;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 b = 4;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 div = a / b;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System.out.println("div = " + div);</a:t>
            </a:r>
            <a:endParaRPr dirty="0"/>
          </a:p>
        </p:txBody>
      </p:sp>
      <p:sp>
        <p:nvSpPr>
          <p:cNvPr id="165" name="Google Shape;165;p2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Колко ще се изведе на конзолата?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System.out.print(7 / 2);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System.out.print(7.4 / 2); </a:t>
            </a:r>
            <a:endParaRPr dirty="0"/>
          </a:p>
        </p:txBody>
      </p:sp>
      <p:sp>
        <p:nvSpPr>
          <p:cNvPr id="172" name="Google Shape;172;p2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9C27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0" y="30299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3AB7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сравнение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Дават възможност за сравнение на два операнда. Резултатът от изпълнението им е истина или лъжа.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сравнение </a:t>
            </a:r>
            <a:endParaRPr/>
          </a:p>
        </p:txBody>
      </p:sp>
      <p:graphicFrame>
        <p:nvGraphicFramePr>
          <p:cNvPr id="186" name="Google Shape;186;p31"/>
          <p:cNvGraphicFramePr/>
          <p:nvPr/>
        </p:nvGraphicFramePr>
        <p:xfrm>
          <a:off x="1586345" y="1972995"/>
          <a:ext cx="6096000" cy="259595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2202875"/>
                <a:gridCol w="38931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Оператор за сравнение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Описание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==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Равно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!=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Различно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&gt;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По-голямо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&gt;=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По-голямо или равно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&lt;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По-малко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По-малко или равно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-24225" y="2850900"/>
            <a:ext cx="9168299" cy="22925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bg-BG" sz="4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Оператори и изрази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1362" y="497376"/>
            <a:ext cx="2981277" cy="1244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>
            <a:spLocks noGrp="1"/>
          </p:cNvSpPr>
          <p:nvPr>
            <p:ph type="body" idx="1"/>
          </p:nvPr>
        </p:nvSpPr>
        <p:spPr>
          <a:xfrm>
            <a:off x="380452" y="1014971"/>
            <a:ext cx="8520599" cy="3772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a = 5;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b = 6;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greater = a &gt; b;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smaller = a &lt; b;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diff = a != b;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System.out.println(“a &gt; b -&gt;” + greater);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System.out.println(“a &lt; b -&gt;” + smaller);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System.out.println(“a != b -&gt;” + diff);</a:t>
            </a:r>
            <a:endParaRPr dirty="0"/>
          </a:p>
        </p:txBody>
      </p:sp>
      <p:sp>
        <p:nvSpPr>
          <p:cNvPr id="192" name="Google Shape;192;p3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673A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51B5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Логически оператори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 за работа с булеви данни и булеви изрази. 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Логически оператори </a:t>
            </a:r>
            <a:endParaRPr/>
          </a:p>
        </p:txBody>
      </p:sp>
      <p:graphicFrame>
        <p:nvGraphicFramePr>
          <p:cNvPr id="206" name="Google Shape;206;p34"/>
          <p:cNvGraphicFramePr/>
          <p:nvPr/>
        </p:nvGraphicFramePr>
        <p:xfrm>
          <a:off x="1523999" y="2341899"/>
          <a:ext cx="6096000" cy="163072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1911925"/>
                <a:gridCol w="418407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Логически оператор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Описание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&amp;&amp;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Логическо "И"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Логическо "ИЛИ"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Логическо отрицание; сменя стойността на булев израз или променлива 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логическото И (&amp;&amp;) всички операнди трябва да са истина за да бъде целия израз истина, при логическото ИЛИ (||) е достатъчно един операнд да е истина за да бъде целия израз истина. </a:t>
            </a:r>
            <a:endParaRPr/>
          </a:p>
        </p:txBody>
      </p:sp>
      <p:sp>
        <p:nvSpPr>
          <p:cNvPr id="212" name="Google Shape;212;p3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5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Таблица на истинността (Truth table) </a:t>
            </a:r>
            <a:endParaRPr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1523999" y="2638713"/>
          <a:ext cx="6096000" cy="185425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x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!x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!y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x &amp;&amp; 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x || y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true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false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true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false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 логическите оператори се изпълнява т.нар. “short-circuiting”, т.е. стойността на втория операнд се оценява само, ако е необходимо.  При оператор „И“, ако първият аргумент е false, вторият не се оценява и стойността на израза е false. При оператор „ИЛИ“, ако първият аргумент е true, вторият не се оценява и стойността на израза е true.</a:t>
            </a:r>
            <a:endParaRPr dirty="0"/>
          </a:p>
        </p:txBody>
      </p:sp>
      <p:sp>
        <p:nvSpPr>
          <p:cNvPr id="220" name="Google Shape;220;p3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 txBox="1"/>
          <p:nvPr/>
        </p:nvSpPr>
        <p:spPr>
          <a:xfrm>
            <a:off x="0" y="30300"/>
            <a:ext cx="91440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Short-Circuiting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a = true;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b = false;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System.out.println(a || b); // true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System.out.println(a &amp;&amp; b); // false </a:t>
            </a:r>
            <a:endParaRPr/>
          </a:p>
        </p:txBody>
      </p:sp>
      <p:sp>
        <p:nvSpPr>
          <p:cNvPr id="227" name="Google Shape;227;p3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3F51B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688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присвояване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Прост оператор за присвояване  Задава стойност на променлива. Вече сте го учили в предишната лекция.  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Комбинирани оператори за присвояване Позволяват съкратен запис на две операции. </a:t>
            </a:r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за присвояване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String myName = 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„</a:t>
            </a:r>
            <a:r>
              <a:rPr lang="en-US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Ivan</a:t>
            </a:r>
            <a:r>
              <a:rPr lang="bg-BG" sz="16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";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a = 5;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+= 10; // същото като a = a + 10;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-= 7; // същото като a = a - 7;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*= 4; // същото като a = a * 4;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/= 2; // същото като a = a / 2;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%= 3; // същото като a = a % 3;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System.out.println("a = " + a); </a:t>
            </a:r>
            <a:endParaRPr dirty="0"/>
          </a:p>
        </p:txBody>
      </p:sp>
      <p:sp>
        <p:nvSpPr>
          <p:cNvPr id="246" name="Google Shape;246;p4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0096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40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96F3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Побитови оператори и предимство на операторите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9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lang="bg-BG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Oператори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bg-BG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 за присвояване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 	Аритметични оператори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 	Оператори на една променлива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 	Оператори за сравнение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 	Логически оператори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</a:t>
            </a:r>
            <a:r>
              <a:rPr lang="bg-BG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Изрази</a:t>
            </a:r>
            <a:endParaRPr/>
          </a:p>
          <a:p>
            <a:pPr marL="2286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● Домашно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8BC3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Съдържание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Оператори, които възприемат променливите като 1 и 0 и извършват действия върху тях: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изместване наляво/надясно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промяна на 0 в 1 и обратно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 други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Няма да ги разглеждаме засега. </a:t>
            </a:r>
            <a:endParaRPr/>
          </a:p>
        </p:txBody>
      </p:sp>
      <p:sp>
        <p:nvSpPr>
          <p:cNvPr id="258" name="Google Shape;258;p4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Побитови оператори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Някои оператори имат приоритет над други. Операторите с по-висок приоритет се изчисляват преди тези с по-нисък. Операторът </a:t>
            </a:r>
            <a:r>
              <a:rPr lang="bg-BG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 служи за промяна на приоритета на операторите и се изчислява пръв, също както в математиката.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таблицата са показани приоритетите на операторите в Java: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3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Предимство на операторите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Предимство на операторите </a:t>
            </a:r>
            <a:endParaRPr/>
          </a:p>
        </p:txBody>
      </p:sp>
      <p:graphicFrame>
        <p:nvGraphicFramePr>
          <p:cNvPr id="272" name="Google Shape;272;p44"/>
          <p:cNvGraphicFramePr/>
          <p:nvPr/>
        </p:nvGraphicFramePr>
        <p:xfrm>
          <a:off x="1607125" y="19036"/>
          <a:ext cx="5645725" cy="4904595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2036625"/>
                <a:gridCol w="1727200"/>
                <a:gridCol w="1881900"/>
              </a:tblGrid>
              <a:tr h="30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b="1" u="none" strike="noStrike" cap="none" dirty="0"/>
                        <a:t>Оператор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b="1" u="none" strike="noStrike" cap="none"/>
                        <a:t>Оператор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b="1" u="none" strike="noStrike" cap="none"/>
                        <a:t>Предимство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Постфиксни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postfix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expr++ expr--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Унарни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unary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++expr --expr +expr -expr ~ ! 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За умножение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multiplicative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* / %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За събиране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additive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+ -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Побитово отместване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shift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&lt;&lt; &gt;&gt; &gt;&gt;&gt;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За сравнение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relational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&lt; &gt; &lt;= &gt;= instanceof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За равенство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equality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== !=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Побитово „И“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bitwise AND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&amp;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Побитово изключващо „ИЛИ“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bitwise exclusive 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^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Побитово „ИЛИ“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bitwise inclusive 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>
                          <a:solidFill>
                            <a:srgbClr val="7F7F7F"/>
                          </a:solidFill>
                        </a:rPr>
                        <a:t>|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Логическо „И“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logical AND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&amp;&amp;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Логическо „ИЛИ“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logical OR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||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Тернарен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ternary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? :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292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За присвояване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assignment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= 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273" name="Google Shape;273;p44"/>
          <p:cNvSpPr txBox="1"/>
          <p:nvPr/>
        </p:nvSpPr>
        <p:spPr>
          <a:xfrm>
            <a:off x="0" y="4881890"/>
            <a:ext cx="9144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lang="bg-BG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Операторите с по-малък и светъл шрифт няма да бъдат разглеждани в текущата лекция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body" idx="1"/>
          </p:nvPr>
        </p:nvSpPr>
        <p:spPr>
          <a:xfrm>
            <a:off x="229198" y="884342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</a:pPr>
            <a:r>
              <a:rPr lang="en-US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израз, който по въведена температура в</a:t>
            </a:r>
            <a:r>
              <a:rPr lang="bg-BG" dirty="0"/>
              <a:t> </a:t>
            </a:r>
            <a:r>
              <a:rPr lang="bg-BG" dirty="0" smtClean="0"/>
              <a:t>градуси по Фаренхайт, извежда температурата в градуси по Целзий.</a:t>
            </a:r>
            <a:endParaRPr lang="en-US" dirty="0" smtClean="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AutoNum type="arabicPeriod"/>
            </a:pPr>
            <a:endParaRPr lang="en-US" dirty="0"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</a:pPr>
            <a:r>
              <a:rPr lang="en-US" dirty="0" smtClean="0"/>
              <a:t>			</a:t>
            </a:r>
            <a:endParaRPr lang="bg-BG" dirty="0" smtClean="0"/>
          </a:p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AutoNum type="arabicPeriod"/>
            </a:pPr>
            <a:endParaRPr lang="bg-BG"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</a:pPr>
            <a:endParaRPr lang="bg-BG"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324" y="2116830"/>
            <a:ext cx="2423455" cy="119701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>
            <a:spLocks noGrp="1"/>
          </p:cNvSpPr>
          <p:nvPr>
            <p:ph type="body" idx="1"/>
          </p:nvPr>
        </p:nvSpPr>
        <p:spPr>
          <a:xfrm>
            <a:off x="229198" y="884342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Напишете израз, който извежда последната цифра на въведено цяло число.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Напишете израз, който извежда предпоследната цифра на въведено трицифрено цяло число. </a:t>
            </a:r>
          </a:p>
        </p:txBody>
      </p:sp>
      <p:sp>
        <p:nvSpPr>
          <p:cNvPr id="286" name="Google Shape;286;p4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864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title"/>
          </p:nvPr>
        </p:nvSpPr>
        <p:spPr>
          <a:xfrm>
            <a:off x="457172" y="218377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Четене от конзолата </a:t>
            </a:r>
            <a:r>
              <a:rPr lang="bg-BG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Може да го използвате за решаване на задачите.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Scanner input = new Scanner(System.in);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System.out.print("Enter number:");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number = input.nextInt(); </a:t>
            </a:r>
            <a:endParaRPr dirty="0"/>
          </a:p>
        </p:txBody>
      </p:sp>
      <p:sp>
        <p:nvSpPr>
          <p:cNvPr id="298" name="Google Shape;298;p4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8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Четене от конзолата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title"/>
          </p:nvPr>
        </p:nvSpPr>
        <p:spPr>
          <a:xfrm>
            <a:off x="457172" y="2183771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Изрази</a:t>
            </a:r>
            <a:r>
              <a:rPr lang="bg-BG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 txBox="1">
            <a:spLocks noGrp="1"/>
          </p:cNvSpPr>
          <p:nvPr>
            <p:ph type="body" idx="1"/>
          </p:nvPr>
        </p:nvSpPr>
        <p:spPr>
          <a:xfrm>
            <a:off x="242948" y="1008095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Израз е последователност от оператори, литерали и променливи, която връща някаква стойност.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Изразите имат тип (int, double, boolean ...) и стойност.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Пример: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bg2">
                    <a:lumMod val="40000"/>
                    <a:lumOff val="60000"/>
                  </a:schemeClr>
                </a:solidFill>
                <a:sym typeface="Arial"/>
              </a:rPr>
              <a:t>// Изчисляване на лицето на кръг </a:t>
            </a:r>
            <a:endParaRPr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float surface = Math.PI * r * r; </a:t>
            </a:r>
            <a:endParaRPr dirty="0"/>
          </a:p>
        </p:txBody>
      </p:sp>
      <p:sp>
        <p:nvSpPr>
          <p:cNvPr id="310" name="Google Shape;310;p5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50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Изрази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x = (10 + 5)/2;   // Израз от тип Int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y = (x + 2) * (x - 4) + (2 * x - 6)/2; // Израз от тип Int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boolean areOddNumbers = (x % 2 != 0) &amp;&amp; (y % 2 == 1); // Израз от тип boolean</a:t>
            </a:r>
            <a:endParaRPr dirty="0"/>
          </a:p>
        </p:txBody>
      </p:sp>
      <p:sp>
        <p:nvSpPr>
          <p:cNvPr id="317" name="Google Shape;317;p5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Пример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1E63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Даденa e следната информация за ученик: - Дали е първи в класа - Резултат от тест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Условието ученикът да завърши успешно е да е бил първи в класа или резултатът от теста му да е по-голям от 60.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израз, който определя дали ученикът ще се дипломира. </a:t>
            </a:r>
            <a:endParaRPr/>
          </a:p>
        </p:txBody>
      </p:sp>
      <p:sp>
        <p:nvSpPr>
          <p:cNvPr id="324" name="Google Shape;324;p5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52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AF50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Задачи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израз, който да проверява дали дадено цяло число е четно или нечетно.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5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5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9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Напишете булев израз, който да проверява дали дадено цяло число се дели на 5 и на 7 без остатък.  </a:t>
            </a:r>
            <a:endParaRPr/>
          </a:p>
        </p:txBody>
      </p:sp>
      <p:sp>
        <p:nvSpPr>
          <p:cNvPr id="350" name="Google Shape;350;p5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5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AutoNum type="arabicPeriod" startAt="3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по дадени дължина и височина на правоъгълник, изкарват на конзолата неговият периметър и лице.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57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r>
              <a:rPr lang="bg-BG" sz="1800" b="0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sym typeface="Arial"/>
              </a:rPr>
              <a:t>координати на точка int x, y;  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израз, който ще изведе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дали  точката е вътре в правоъгълника.</a:t>
            </a:r>
            <a:endParaRPr dirty="0"/>
          </a:p>
        </p:txBody>
      </p:sp>
      <p:sp>
        <p:nvSpPr>
          <p:cNvPr id="378" name="Google Shape;378;p6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0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 на лист</a:t>
            </a:r>
            <a:endParaRPr/>
          </a:p>
        </p:txBody>
      </p:sp>
      <p:pic>
        <p:nvPicPr>
          <p:cNvPr id="380" name="Google Shape;380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7102" y="1724890"/>
            <a:ext cx="4271890" cy="2619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4336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>
            <a:spLocks noGrp="1"/>
          </p:cNvSpPr>
          <p:nvPr>
            <p:ph type="title"/>
          </p:nvPr>
        </p:nvSpPr>
        <p:spPr>
          <a:xfrm>
            <a:off x="311700" y="1767300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"/>
              <a:buFont typeface="Calibri"/>
              <a:buNone/>
            </a:pPr>
            <a:r>
              <a:rPr lang="bg-BG"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Домашно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 даден </a:t>
            </a:r>
            <a:r>
              <a:rPr lang="bg-BG"/>
              <a:t>стадион 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имаме следните характеристики: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/>
              <a:t>Капацитет 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bg-BG"/>
              <a:t>бр. седящи места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(в променливата </a:t>
            </a:r>
            <a:r>
              <a:rPr lang="bg-BG"/>
              <a:t>capacity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Дали </a:t>
            </a:r>
            <a:r>
              <a:rPr lang="bg-BG"/>
              <a:t>има осветление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(в променливата </a:t>
            </a:r>
            <a:r>
              <a:rPr lang="bg-BG"/>
              <a:t>hasLights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Един </a:t>
            </a:r>
            <a:r>
              <a:rPr lang="bg-BG"/>
              <a:t>стадион може да получи лиценз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ако е </a:t>
            </a:r>
            <a:r>
              <a:rPr lang="bg-BG"/>
              <a:t>с осветление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или </a:t>
            </a:r>
            <a:r>
              <a:rPr lang="bg-BG"/>
              <a:t>капацитетът 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му е по-голяма от </a:t>
            </a:r>
            <a:r>
              <a:rPr lang="bg-BG"/>
              <a:t>35 000 бр. седящи места.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израз, който определя дали</a:t>
            </a:r>
            <a:r>
              <a:rPr lang="bg-BG"/>
              <a:t> даден стадион има лиценз за А група или не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391" name="Google Shape;391;p62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2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450"/>
            </a:pPr>
            <a:r>
              <a:rPr lang="bg-BG" dirty="0" smtClean="0"/>
              <a:t>Напишете </a:t>
            </a:r>
            <a:r>
              <a:rPr lang="bg-BG" dirty="0"/>
              <a:t>програма, която приема за вход трицифрено число във формат </a:t>
            </a:r>
            <a:r>
              <a:rPr lang="en-US" dirty="0"/>
              <a:t>abc </a:t>
            </a:r>
            <a:r>
              <a:rPr lang="bg-BG" dirty="0"/>
              <a:t>и след това извършва следните действия върху него: </a:t>
            </a:r>
          </a:p>
          <a:p>
            <a:pPr marL="285750" lvl="0" indent="-285750">
              <a:spcBef>
                <a:spcPts val="1600"/>
              </a:spcBef>
              <a:buSzPts val="1800"/>
              <a:buFont typeface="Arial"/>
              <a:buChar char="-"/>
            </a:pPr>
            <a:r>
              <a:rPr lang="bg-BG" dirty="0"/>
              <a:t>Пресмята сбора от цифрите на числото. </a:t>
            </a:r>
          </a:p>
          <a:p>
            <a:pPr marL="285750" lvl="0" indent="-285750">
              <a:spcBef>
                <a:spcPts val="1600"/>
              </a:spcBef>
              <a:buSzPts val="1800"/>
              <a:buFont typeface="Arial"/>
              <a:buChar char="-"/>
            </a:pPr>
            <a:r>
              <a:rPr lang="bg-BG" dirty="0"/>
              <a:t>Разпечатва на конзолата цифрите в обратен ред: </a:t>
            </a:r>
            <a:r>
              <a:rPr lang="en-US" dirty="0"/>
              <a:t>cba. </a:t>
            </a:r>
          </a:p>
          <a:p>
            <a:pPr marL="285750" lvl="0" indent="-285750">
              <a:spcBef>
                <a:spcPts val="1600"/>
              </a:spcBef>
              <a:buSzPts val="1800"/>
              <a:buFont typeface="Arial"/>
              <a:buChar char="-"/>
            </a:pPr>
            <a:r>
              <a:rPr lang="bg-BG" dirty="0"/>
              <a:t>Поставя последната цифра на първо място: </a:t>
            </a:r>
            <a:r>
              <a:rPr lang="en-US" dirty="0"/>
              <a:t>cab. </a:t>
            </a:r>
            <a:endParaRPr lang="en-US" dirty="0"/>
          </a:p>
        </p:txBody>
      </p:sp>
      <p:sp>
        <p:nvSpPr>
          <p:cNvPr id="398" name="Google Shape;398;p63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63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4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израз, който намира и извежда в конзолата абсолютната стойност на дадено цяло число.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Абсолютната стойност на дадено число Х се означава като | x | и се изчислява по следния начин: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|x| = x при x &gt; 0 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50"/>
              <a:buFont typeface="Arial"/>
              <a:buNone/>
            </a:pPr>
            <a:r>
              <a:rPr lang="bg-BG" sz="14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|x| = -x при x &lt; 0 </a:t>
            </a:r>
            <a:endParaRPr dirty="0"/>
          </a:p>
        </p:txBody>
      </p:sp>
      <p:sp>
        <p:nvSpPr>
          <p:cNvPr id="405" name="Google Shape;405;p64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64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17839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Операторите са специални символи, които извършват действие върху един, два или три операнда и връщат резултат.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Операнд е променливата, чиято стойност се използва/променя от оператора.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Пример: a + b &lt; c </a:t>
            </a:r>
            <a:endParaRPr lang="en-US" sz="1800" b="0" i="0" u="none" strike="noStrike" cap="none" dirty="0" smtClean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bg-BG" sz="18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 </a:t>
            </a:r>
            <a:r>
              <a:rPr lang="bg-BG" sz="1800" b="0" i="0" u="none" strike="noStrike" cap="none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са оператори </a:t>
            </a:r>
            <a:r>
              <a:rPr lang="bg-BG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bg-BG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bg-BG" sz="1800" b="0" i="0" u="none" strike="noStrike" cap="none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bg-BG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са операнди </a:t>
            </a:r>
            <a:endParaRPr dirty="0"/>
          </a:p>
        </p:txBody>
      </p:sp>
      <p:sp>
        <p:nvSpPr>
          <p:cNvPr id="83" name="Google Shape;83;p17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5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//Дадени са 3 числа.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 a, b, c;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Напишете програма, която проверява  дали съществува триъгълник  с дължини на страните, равни на дадените числа.  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Arial"/>
              <a:buNone/>
            </a:pPr>
            <a:r>
              <a:rPr lang="bg-BG" sz="16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(За да съществува триъгълник с дадени дължини на страните, трябва тези страни да са положителни числа и всяка страна да е по-малка от сбора на другите 2 страни.) </a:t>
            </a:r>
            <a:endParaRPr/>
          </a:p>
        </p:txBody>
      </p:sp>
      <p:sp>
        <p:nvSpPr>
          <p:cNvPr id="412" name="Google Shape;412;p65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65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6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599" cy="386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Прочетете 3 глава от книгата: „</a:t>
            </a:r>
            <a:r>
              <a:rPr lang="bg-BG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 и изрази</a:t>
            </a: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http://www.introprogramming.info/intro-java-book/read-online/glava3-operatori-i-izrazi/</a:t>
            </a:r>
            <a:endParaRPr/>
          </a:p>
        </p:txBody>
      </p:sp>
      <p:sp>
        <p:nvSpPr>
          <p:cNvPr id="419" name="Google Shape;419;p66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F44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6"/>
          <p:cNvSpPr txBox="1"/>
          <p:nvPr/>
        </p:nvSpPr>
        <p:spPr>
          <a:xfrm>
            <a:off x="0" y="606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Задача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Операторите могат да се делят по различен начин: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според броя променливи /операнди/, върху които се прилага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според разположението на операнда спрямо оператора </a:t>
            </a:r>
            <a:endParaRPr/>
          </a:p>
          <a:p>
            <a:pPr marL="285750" marR="0" lvl="0" indent="-2857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-"/>
            </a:pPr>
            <a:r>
              <a:rPr lang="bg-BG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според резултата, който се получава от прилагането на оператора </a:t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0" y="30300"/>
            <a:ext cx="6805500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ТИПОВЕ ОПЕРАТОРИ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според броя операнди 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1523999" y="2373403"/>
          <a:ext cx="6096000" cy="163072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Брой операнда (аргументи)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Тип оператор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Пример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Унарен (unary)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а++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Бинарен (binary)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а + б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Тернарен (ternary)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а ? б : с 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Calibri"/>
              <a:buNone/>
            </a:pPr>
            <a:r>
              <a:rPr lang="bg-BG"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Оператори според разположението им спрямо операнда </a:t>
            </a:r>
            <a:endParaRPr/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523999" y="2373403"/>
          <a:ext cx="6096000" cy="111255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Разположение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Тип оператор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Пример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Преди операнда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Префиксен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 smtClean="0"/>
                        <a:t>--expr </a:t>
                      </a:r>
                      <a:endParaRPr dirty="0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След операнда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Постфиксен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 dirty="0"/>
                        <a:t>expr++ </a:t>
                      </a:r>
                      <a:endParaRPr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249327" y="979293"/>
            <a:ext cx="8520599" cy="392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45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0" y="0"/>
            <a:ext cx="9144000" cy="764399"/>
          </a:xfrm>
          <a:prstGeom prst="rect">
            <a:avLst/>
          </a:prstGeom>
          <a:solidFill>
            <a:srgbClr val="E91E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30300"/>
            <a:ext cx="9047018" cy="70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rPr lang="bg-BG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Унарни оператори 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311700" y="979293"/>
            <a:ext cx="846515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Arial"/>
              <a:buNone/>
            </a:pPr>
            <a:r>
              <a:rPr lang="bg-BG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Оператори, които имат един операнд, се наричат унарни. Резултатът от изпълнението им е число, освен при + където може да е текст и при ! където може да е истина или лъжа. </a:t>
            </a:r>
            <a:endParaRPr/>
          </a:p>
        </p:txBody>
      </p:sp>
      <p:graphicFrame>
        <p:nvGraphicFramePr>
          <p:cNvPr id="116" name="Google Shape;116;p21"/>
          <p:cNvGraphicFramePr/>
          <p:nvPr/>
        </p:nvGraphicFramePr>
        <p:xfrm>
          <a:off x="1475509" y="2291046"/>
          <a:ext cx="6096000" cy="2570540"/>
        </p:xfrm>
        <a:graphic>
          <a:graphicData uri="http://schemas.openxmlformats.org/drawingml/2006/table">
            <a:tbl>
              <a:tblPr>
                <a:noFill/>
                <a:tableStyleId>{E76646F8-2A05-4730-A1CB-97294C927DF0}</a:tableStyleId>
              </a:tblPr>
              <a:tblGrid>
                <a:gridCol w="1690250"/>
                <a:gridCol w="44057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Унарен Оператор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Описание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/>
                        <a:t>Унарен оператор плюс; индикация за положителна стойност (числата са позитивни и без да се пише +)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/>
                        <a:t>Унарен оператор минус; прави израз негативен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++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/>
                        <a:t>Оператор за инкрементиране; увеличава стойността на операнда с 1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--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/>
                        <a:t>Оператор за декрементиране; намалява стойността на операнда с 1 </a:t>
                      </a:r>
                      <a:endParaRPr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50"/>
                        <a:buFont typeface="Arial"/>
                        <a:buNone/>
                      </a:pPr>
                      <a:r>
                        <a:rPr lang="bg-BG" sz="1400" u="none" strike="noStrike" cap="none"/>
                        <a:t>!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00"/>
                        <a:buFont typeface="Arial"/>
                        <a:buNone/>
                      </a:pPr>
                      <a:r>
                        <a:rPr lang="bg-BG" sz="1200" u="none" strike="noStrike" cap="none"/>
                        <a:t>Логическо отрицание; сменя стойността на булев израз или променлива</a:t>
                      </a:r>
                      <a:endParaRPr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1740</Words>
  <Application>Microsoft Office PowerPoint</Application>
  <PresentationFormat>On-screen Show (16:9)</PresentationFormat>
  <Paragraphs>326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Syncopate</vt:lpstr>
      <vt:lpstr>Calibri</vt:lpstr>
      <vt:lpstr>simple-light-2</vt:lpstr>
      <vt:lpstr>Увод в програмирането</vt:lpstr>
      <vt:lpstr>PowerPoint Presentation</vt:lpstr>
      <vt:lpstr>PowerPoint Presentation</vt:lpstr>
      <vt:lpstr>ОПЕРАТОРИ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Аритметични оператори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Оператори за сравнение </vt:lpstr>
      <vt:lpstr>PowerPoint Presentation</vt:lpstr>
      <vt:lpstr>PowerPoint Presentation</vt:lpstr>
      <vt:lpstr>Логически оператори</vt:lpstr>
      <vt:lpstr>PowerPoint Presentation</vt:lpstr>
      <vt:lpstr>PowerPoint Presentation</vt:lpstr>
      <vt:lpstr>PowerPoint Presentation</vt:lpstr>
      <vt:lpstr>PowerPoint Presentation</vt:lpstr>
      <vt:lpstr>Оператори за присвояване </vt:lpstr>
      <vt:lpstr>PowerPoint Presentation</vt:lpstr>
      <vt:lpstr>PowerPoint Presentation</vt:lpstr>
      <vt:lpstr>Побитови оператори и предимство на операторите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Четене от конзолата  </vt:lpstr>
      <vt:lpstr>PowerPoint Presentation</vt:lpstr>
      <vt:lpstr>Изрази </vt:lpstr>
      <vt:lpstr>PowerPoint Presentation</vt:lpstr>
      <vt:lpstr>PowerPoint Presentation</vt:lpstr>
      <vt:lpstr>PowerPoint Presentation</vt:lpstr>
      <vt:lpstr>Задачи</vt:lpstr>
      <vt:lpstr>PowerPoint Presentation</vt:lpstr>
      <vt:lpstr>PowerPoint Presentation</vt:lpstr>
      <vt:lpstr>PowerPoint Presentation</vt:lpstr>
      <vt:lpstr>PowerPoint Presentation</vt:lpstr>
      <vt:lpstr>Домашно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Увод в програмирането</dc:title>
  <dc:creator>Lilly</dc:creator>
  <cp:lastModifiedBy>Lilly</cp:lastModifiedBy>
  <cp:revision>18</cp:revision>
  <dcterms:modified xsi:type="dcterms:W3CDTF">2018-11-25T14:26:36Z</dcterms:modified>
</cp:coreProperties>
</file>