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74" r:id="rId3"/>
    <p:sldId id="257" r:id="rId4"/>
    <p:sldId id="258" r:id="rId5"/>
    <p:sldId id="259" r:id="rId6"/>
    <p:sldId id="275" r:id="rId7"/>
    <p:sldId id="276" r:id="rId8"/>
    <p:sldId id="260" r:id="rId9"/>
    <p:sldId id="261" r:id="rId10"/>
    <p:sldId id="277" r:id="rId11"/>
    <p:sldId id="262" r:id="rId12"/>
    <p:sldId id="263" r:id="rId13"/>
    <p:sldId id="264" r:id="rId14"/>
    <p:sldId id="278" r:id="rId15"/>
    <p:sldId id="280" r:id="rId16"/>
    <p:sldId id="279" r:id="rId17"/>
    <p:sldId id="281" r:id="rId18"/>
    <p:sldId id="267" r:id="rId19"/>
    <p:sldId id="287" r:id="rId20"/>
    <p:sldId id="265" r:id="rId21"/>
    <p:sldId id="282" r:id="rId22"/>
    <p:sldId id="283" r:id="rId23"/>
    <p:sldId id="284" r:id="rId24"/>
    <p:sldId id="268" r:id="rId25"/>
    <p:sldId id="292" r:id="rId26"/>
    <p:sldId id="291" r:id="rId27"/>
    <p:sldId id="269" r:id="rId28"/>
    <p:sldId id="293" r:id="rId29"/>
    <p:sldId id="294" r:id="rId30"/>
    <p:sldId id="297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Syncopate" panose="020B0604020202020204" charset="0"/>
      <p:regular r:id="rId37"/>
      <p:bold r:id="rId38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4336"/>
    <a:srgbClr val="4CAF50"/>
    <a:srgbClr val="009688"/>
    <a:srgbClr val="2196F3"/>
    <a:srgbClr val="3F5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6225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632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75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025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957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476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290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999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877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0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479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37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966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709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66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850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294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065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142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9602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27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448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59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497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01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35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45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82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544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64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451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java-book/readonline/glava11-sazdavane-i-izpolzvanena-obekti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introprogramming.info/intro-java-book/readonline/glava14-definirane-na-klasov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bg-BG" b="1" dirty="0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Увод</a:t>
            </a:r>
            <a:endParaRPr lang="en" b="1" dirty="0">
              <a:solidFill>
                <a:srgbClr val="8BC34A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bg-BG" sz="4800" b="1" dirty="0">
                <a:solidFill>
                  <a:srgbClr val="FFFFFF"/>
                </a:solidFill>
              </a:rPr>
              <a:t>в обектно ориентираното програмиране</a:t>
            </a:r>
            <a:endParaRPr lang="en" sz="4800" b="1" dirty="0">
              <a:solidFill>
                <a:srgbClr val="FFFFFF"/>
              </a:solidFill>
            </a:endParaRP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bg-BG" b="1" smtClean="0">
                <a:solidFill>
                  <a:srgbClr val="CCCCCC"/>
                </a:solidFill>
              </a:rPr>
              <a:t>Лилия Михайлова </a:t>
            </a:r>
            <a:r>
              <a:rPr lang="en" b="1" smtClean="0">
                <a:solidFill>
                  <a:srgbClr val="CCCCCC"/>
                </a:solidFill>
              </a:rPr>
              <a:t>- </a:t>
            </a:r>
            <a:r>
              <a:rPr lang="en" b="1" dirty="0">
                <a:solidFill>
                  <a:srgbClr val="CCCCCC"/>
                </a:solidFill>
              </a:rPr>
              <a:t>НПО ВРАЦА СОФТУЕР ОБЩЕСТВО - КУРС ПО </a:t>
            </a:r>
            <a:r>
              <a:rPr lang="bg-BG" b="1" dirty="0">
                <a:solidFill>
                  <a:srgbClr val="CCCCCC"/>
                </a:solidFill>
              </a:rPr>
              <a:t>ОСНОВИ НА ПРОГРАМИРАНЕТО</a:t>
            </a:r>
            <a:endParaRPr lang="en" b="1" dirty="0">
              <a:solidFill>
                <a:srgbClr val="CCCCCC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177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class Chair { 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String material = “wood”; </a:t>
            </a:r>
          </a:p>
          <a:p>
            <a:pPr lvl="0">
              <a:lnSpc>
                <a:spcPct val="10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positionX</a:t>
            </a:r>
            <a:r>
              <a:rPr lang="en-US" dirty="0"/>
              <a:t> = 5; </a:t>
            </a:r>
          </a:p>
          <a:p>
            <a:pPr lvl="0">
              <a:lnSpc>
                <a:spcPct val="10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positionY</a:t>
            </a:r>
            <a:r>
              <a:rPr lang="en-US" dirty="0"/>
              <a:t> = 4; 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Color </a:t>
            </a:r>
            <a:r>
              <a:rPr lang="en-US" dirty="0" err="1"/>
              <a:t>matColor</a:t>
            </a:r>
            <a:r>
              <a:rPr lang="en-US" dirty="0"/>
              <a:t> = </a:t>
            </a:r>
            <a:r>
              <a:rPr lang="en-US" dirty="0" err="1"/>
              <a:t>Color.RED</a:t>
            </a:r>
            <a:r>
              <a:rPr lang="en-US" dirty="0"/>
              <a:t>; 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void </a:t>
            </a:r>
            <a:r>
              <a:rPr lang="en-US" dirty="0" err="1"/>
              <a:t>moveChair</a:t>
            </a:r>
            <a:r>
              <a:rPr lang="en-US" dirty="0"/>
              <a:t> ( 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y){ 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… 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}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</a:rPr>
              <a:t>Стол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736" y="1387677"/>
            <a:ext cx="260604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12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Клас 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шаблон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който</a:t>
            </a:r>
            <a:r>
              <a:rPr lang="en-US" dirty="0"/>
              <a:t> </a:t>
            </a:r>
            <a:r>
              <a:rPr lang="bg-BG" dirty="0"/>
              <a:t>създаваме обект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/>
              <a:t>Обекта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конкретен</a:t>
            </a:r>
            <a:r>
              <a:rPr lang="en-US" dirty="0"/>
              <a:t> </a:t>
            </a:r>
            <a:r>
              <a:rPr lang="bg-BG" dirty="0"/>
              <a:t>елемент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даден клас</a:t>
            </a:r>
            <a:r>
              <a:rPr lang="en-US" dirty="0"/>
              <a:t>.</a:t>
            </a:r>
            <a:r>
              <a:rPr lang="bg-BG" dirty="0"/>
              <a:t> Нарича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още</a:t>
            </a:r>
            <a:r>
              <a:rPr lang="en-US" dirty="0"/>
              <a:t> </a:t>
            </a:r>
            <a:r>
              <a:rPr lang="bg-BG" dirty="0"/>
              <a:t>инстанция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 </a:t>
            </a:r>
            <a:r>
              <a:rPr lang="bg-BG" dirty="0"/>
              <a:t>класа</a:t>
            </a:r>
            <a:endParaRPr lang="en-US" dirty="0"/>
          </a:p>
          <a:p>
            <a:pPr lvl="0"/>
            <a:r>
              <a:rPr lang="en-US" dirty="0"/>
              <a:t>Student </a:t>
            </a:r>
            <a:r>
              <a:rPr lang="en-US" dirty="0" err="1"/>
              <a:t>pesho</a:t>
            </a:r>
            <a:r>
              <a:rPr lang="en-US" dirty="0"/>
              <a:t> = new Student(); </a:t>
            </a:r>
          </a:p>
          <a:p>
            <a:pPr lvl="0"/>
            <a:r>
              <a:rPr lang="en-US" dirty="0"/>
              <a:t>Chair </a:t>
            </a:r>
            <a:r>
              <a:rPr lang="en-US" dirty="0" err="1"/>
              <a:t>zelen</a:t>
            </a:r>
            <a:r>
              <a:rPr lang="en-US" dirty="0"/>
              <a:t> = new Chair(); </a:t>
            </a:r>
          </a:p>
          <a:p>
            <a:pPr lvl="0"/>
            <a:r>
              <a:rPr lang="en-US" dirty="0" err="1"/>
              <a:t>zelen.color</a:t>
            </a:r>
            <a:r>
              <a:rPr lang="en-US" dirty="0"/>
              <a:t> = </a:t>
            </a:r>
            <a:r>
              <a:rPr lang="en-US" dirty="0" err="1"/>
              <a:t>Color.Green</a:t>
            </a:r>
            <a:r>
              <a:rPr lang="en-US" dirty="0"/>
              <a:t>;</a:t>
            </a:r>
            <a:endParaRPr lang="bg-BG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</a:rPr>
              <a:t>Клас 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29" y="2161070"/>
            <a:ext cx="4955458" cy="271695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sz="3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</a:t>
            </a:r>
            <a:r>
              <a:rPr lang="ru-RU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има</a:t>
            </a:r>
            <a:r>
              <a:rPr lang="ru-RU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в един </a:t>
            </a:r>
            <a:r>
              <a:rPr lang="ru-RU" sz="30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клас</a:t>
            </a:r>
            <a:r>
              <a:rPr lang="ru-RU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dirty="0"/>
              <a:t>Полета</a:t>
            </a:r>
            <a:r>
              <a:rPr lang="en-US" dirty="0"/>
              <a:t>: 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en-US" dirty="0"/>
              <a:t>String name;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dirty="0"/>
              <a:t>Методи: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bg-BG" dirty="0"/>
              <a:t>- </a:t>
            </a:r>
            <a:r>
              <a:rPr lang="en-US" dirty="0"/>
              <a:t>void study(){…}</a:t>
            </a:r>
          </a:p>
          <a:p>
            <a:pPr marL="285750" lvl="0" indent="-285750">
              <a:lnSpc>
                <a:spcPct val="100000"/>
              </a:lnSpc>
              <a:buFontTx/>
              <a:buChar char="-"/>
            </a:pPr>
            <a:r>
              <a:rPr lang="en-US" dirty="0"/>
              <a:t>void </a:t>
            </a:r>
            <a:r>
              <a:rPr lang="en-US" dirty="0" err="1"/>
              <a:t>doHomework</a:t>
            </a:r>
            <a:r>
              <a:rPr lang="en-US" dirty="0"/>
              <a:t>(){…}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dirty="0"/>
              <a:t>Конструктор 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bg-BG" dirty="0"/>
              <a:t>Други неща</a:t>
            </a:r>
          </a:p>
          <a:p>
            <a:pPr marL="285750" lvl="0" indent="-285750">
              <a:buFontTx/>
              <a:buChar char="-"/>
            </a:pP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ru-RU" sz="3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</a:t>
            </a:r>
            <a:r>
              <a:rPr lang="ru-RU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има</a:t>
            </a:r>
            <a:r>
              <a:rPr lang="ru-RU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в един </a:t>
            </a:r>
            <a:r>
              <a:rPr lang="ru-RU" sz="3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клас</a:t>
            </a:r>
            <a:r>
              <a:rPr lang="ru-RU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293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● Конструктора е метод, </a:t>
            </a:r>
            <a:r>
              <a:rPr lang="ru-RU" dirty="0" err="1"/>
              <a:t>който</a:t>
            </a:r>
            <a:r>
              <a:rPr lang="ru-RU" dirty="0"/>
              <a:t> се </a:t>
            </a:r>
            <a:r>
              <a:rPr lang="ru-RU" dirty="0" err="1"/>
              <a:t>извиква</a:t>
            </a:r>
            <a:r>
              <a:rPr lang="ru-RU" dirty="0"/>
              <a:t> автоматично при </a:t>
            </a:r>
            <a:r>
              <a:rPr lang="ru-RU" dirty="0" err="1"/>
              <a:t>създаването</a:t>
            </a:r>
            <a:r>
              <a:rPr lang="ru-RU" dirty="0"/>
              <a:t> на </a:t>
            </a:r>
            <a:r>
              <a:rPr lang="ru-RU" dirty="0" err="1"/>
              <a:t>обект</a:t>
            </a:r>
            <a:r>
              <a:rPr lang="ru-RU" dirty="0"/>
              <a:t> от </a:t>
            </a:r>
            <a:r>
              <a:rPr lang="ru-RU" dirty="0" err="1"/>
              <a:t>класа</a:t>
            </a:r>
            <a:r>
              <a:rPr lang="ru-RU" dirty="0"/>
              <a:t> и само </a:t>
            </a:r>
            <a:r>
              <a:rPr lang="ru-RU" dirty="0" err="1"/>
              <a:t>тогава</a:t>
            </a:r>
            <a:endParaRPr lang="ru-RU" dirty="0"/>
          </a:p>
          <a:p>
            <a:pPr lvl="0"/>
            <a:r>
              <a:rPr lang="ru-RU" dirty="0"/>
              <a:t>● </a:t>
            </a:r>
            <a:r>
              <a:rPr lang="ru-RU" dirty="0" err="1"/>
              <a:t>Използва</a:t>
            </a:r>
            <a:r>
              <a:rPr lang="ru-RU" dirty="0"/>
              <a:t> се за да се </a:t>
            </a:r>
            <a:r>
              <a:rPr lang="ru-RU" dirty="0" err="1"/>
              <a:t>зададат</a:t>
            </a:r>
            <a:r>
              <a:rPr lang="ru-RU" dirty="0"/>
              <a:t> </a:t>
            </a:r>
            <a:r>
              <a:rPr lang="ru-RU" dirty="0" err="1"/>
              <a:t>първоначални</a:t>
            </a:r>
            <a:r>
              <a:rPr lang="ru-RU" dirty="0"/>
              <a:t> </a:t>
            </a:r>
            <a:r>
              <a:rPr lang="ru-RU" dirty="0" err="1"/>
              <a:t>стойности</a:t>
            </a:r>
            <a:r>
              <a:rPr lang="ru-RU" dirty="0"/>
              <a:t> на </a:t>
            </a:r>
            <a:r>
              <a:rPr lang="ru-RU" dirty="0" err="1"/>
              <a:t>полетата</a:t>
            </a:r>
            <a:r>
              <a:rPr lang="ru-RU" dirty="0"/>
              <a:t> и за да се направят </a:t>
            </a:r>
            <a:r>
              <a:rPr lang="ru-RU" dirty="0" err="1"/>
              <a:t>първоначални</a:t>
            </a:r>
            <a:r>
              <a:rPr lang="ru-RU" dirty="0"/>
              <a:t> настройки на </a:t>
            </a:r>
            <a:r>
              <a:rPr lang="ru-RU" dirty="0" err="1"/>
              <a:t>класа</a:t>
            </a:r>
            <a:endParaRPr lang="ru-RU" dirty="0"/>
          </a:p>
          <a:p>
            <a:pPr lvl="0"/>
            <a:r>
              <a:rPr lang="ru-RU" dirty="0"/>
              <a:t>● Един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има</a:t>
            </a:r>
            <a:r>
              <a:rPr lang="ru-RU" dirty="0"/>
              <a:t> много </a:t>
            </a:r>
            <a:r>
              <a:rPr lang="ru-RU" dirty="0" err="1"/>
              <a:t>конструктори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27213614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Напишете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Dog</a:t>
            </a:r>
            <a:r>
              <a:rPr lang="ru-RU" dirty="0"/>
              <a:t>, да </a:t>
            </a:r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поне</a:t>
            </a:r>
            <a:r>
              <a:rPr lang="ru-RU" dirty="0"/>
              <a:t> 4 полета и </a:t>
            </a:r>
            <a:r>
              <a:rPr lang="ru-RU" dirty="0" err="1"/>
              <a:t>поне</a:t>
            </a:r>
            <a:r>
              <a:rPr lang="ru-RU" dirty="0"/>
              <a:t> 2 метода. Да </a:t>
            </a:r>
            <a:r>
              <a:rPr lang="ru-RU" dirty="0" err="1"/>
              <a:t>има</a:t>
            </a:r>
            <a:r>
              <a:rPr lang="ru-RU" dirty="0"/>
              <a:t> и конструктор.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</a:p>
        </p:txBody>
      </p:sp>
    </p:spTree>
    <p:extLst>
      <p:ext uri="{BB962C8B-B14F-4D97-AF65-F5344CB8AC3E}">
        <p14:creationId xmlns:p14="http://schemas.microsoft.com/office/powerpoint/2010/main" val="33533460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Напишете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/>
              <a:t>Circle </a:t>
            </a:r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поле</a:t>
            </a:r>
            <a:r>
              <a:rPr lang="en-US" dirty="0"/>
              <a:t> </a:t>
            </a:r>
            <a:r>
              <a:rPr lang="ru-RU" dirty="0"/>
              <a:t>радиус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en-US" dirty="0" err="1"/>
              <a:t>getPerimeter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getArea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Напишете</a:t>
            </a:r>
            <a:r>
              <a:rPr lang="en-US" dirty="0"/>
              <a:t> </a:t>
            </a:r>
            <a:r>
              <a:rPr lang="ru-RU" dirty="0" err="1"/>
              <a:t>клас</a:t>
            </a:r>
            <a:r>
              <a:rPr lang="en-US" dirty="0"/>
              <a:t> Rectangle,</a:t>
            </a:r>
            <a:r>
              <a:rPr lang="ru-RU" dirty="0"/>
              <a:t> да</a:t>
            </a:r>
            <a:r>
              <a:rPr lang="en-US" dirty="0"/>
              <a:t> </a:t>
            </a:r>
            <a:r>
              <a:rPr lang="ru-RU" dirty="0"/>
              <a:t>е</a:t>
            </a:r>
            <a:r>
              <a:rPr lang="en-US" dirty="0"/>
              <a:t> </a:t>
            </a:r>
            <a:r>
              <a:rPr lang="ru-RU" dirty="0"/>
              <a:t>подобен на</a:t>
            </a:r>
            <a:r>
              <a:rPr lang="en-US" dirty="0"/>
              <a:t> Circle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 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6807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Нива на достъп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Нива на достъп</a:t>
            </a:r>
            <a:endParaRPr lang="en" sz="3600" b="1" dirty="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19" y="1875809"/>
            <a:ext cx="5471160" cy="241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198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l"/>
            <a:r>
              <a:rPr lang="bg-BG" sz="4800" b="1" dirty="0">
                <a:solidFill>
                  <a:srgbClr val="FFFFFF"/>
                </a:solidFill>
              </a:rPr>
              <a:t>ООП – Основи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362" y="497376"/>
            <a:ext cx="2981277" cy="12496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8537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GETTER </a:t>
            </a:r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SETTER 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Ограничават</a:t>
            </a:r>
            <a:r>
              <a:rPr lang="en-US" dirty="0"/>
              <a:t> </a:t>
            </a:r>
            <a:r>
              <a:rPr lang="ru-RU" dirty="0" err="1"/>
              <a:t>достъпа</a:t>
            </a:r>
            <a:r>
              <a:rPr lang="en-US" dirty="0"/>
              <a:t> </a:t>
            </a:r>
            <a:r>
              <a:rPr lang="ru-RU" dirty="0"/>
              <a:t>до</a:t>
            </a:r>
            <a:r>
              <a:rPr lang="en-US" dirty="0"/>
              <a:t> </a:t>
            </a:r>
            <a:r>
              <a:rPr lang="ru-RU" dirty="0" err="1"/>
              <a:t>полетата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  <a:p>
            <a:pPr marL="285750" lvl="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Предотвратяват</a:t>
            </a:r>
            <a:r>
              <a:rPr lang="en-US" dirty="0"/>
              <a:t> </a:t>
            </a:r>
            <a:r>
              <a:rPr lang="ru-RU" dirty="0" err="1"/>
              <a:t>унищожаване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ru-RU" dirty="0" err="1"/>
              <a:t>данни</a:t>
            </a:r>
            <a:endParaRPr lang="en-US" dirty="0"/>
          </a:p>
          <a:p>
            <a:pPr marL="285750" lvl="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ru-RU" dirty="0"/>
              <a:t>Или</a:t>
            </a:r>
            <a:r>
              <a:rPr lang="en-US" dirty="0"/>
              <a:t> </a:t>
            </a:r>
            <a:r>
              <a:rPr lang="ru-RU" dirty="0" err="1"/>
              <a:t>подмяната</a:t>
            </a:r>
            <a:r>
              <a:rPr lang="en-US" dirty="0"/>
              <a:t> </a:t>
            </a:r>
            <a:r>
              <a:rPr lang="ru-RU" dirty="0"/>
              <a:t>им </a:t>
            </a:r>
            <a:r>
              <a:rPr lang="en-US" dirty="0"/>
              <a:t>(</a:t>
            </a:r>
            <a:r>
              <a:rPr lang="ru-RU" dirty="0" err="1"/>
              <a:t>още</a:t>
            </a:r>
            <a:r>
              <a:rPr lang="en-US" dirty="0"/>
              <a:t> </a:t>
            </a:r>
            <a:r>
              <a:rPr lang="ru-RU" dirty="0"/>
              <a:t>по</a:t>
            </a:r>
            <a:r>
              <a:rPr lang="en-US" dirty="0"/>
              <a:t>-</a:t>
            </a:r>
            <a:r>
              <a:rPr lang="ru-RU" dirty="0" err="1"/>
              <a:t>лошо</a:t>
            </a:r>
            <a:r>
              <a:rPr lang="en-US" dirty="0"/>
              <a:t>!!!)</a:t>
            </a:r>
            <a:r>
              <a:rPr lang="ru-RU" dirty="0"/>
              <a:t> </a:t>
            </a:r>
            <a:endParaRPr lang="en-US" dirty="0"/>
          </a:p>
          <a:p>
            <a:pPr marL="285750" lvl="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lnSpc>
                <a:spcPct val="50000"/>
              </a:lnSpc>
            </a:pPr>
            <a:r>
              <a:rPr lang="en-US" dirty="0"/>
              <a:t>private </a:t>
            </a:r>
            <a:r>
              <a:rPr lang="en-US" dirty="0" err="1"/>
              <a:t>int</a:t>
            </a:r>
            <a:r>
              <a:rPr lang="en-US" dirty="0"/>
              <a:t> age; </a:t>
            </a:r>
          </a:p>
          <a:p>
            <a:pPr lvl="0">
              <a:lnSpc>
                <a:spcPct val="50000"/>
              </a:lnSpc>
            </a:pPr>
            <a:r>
              <a:rPr lang="en-US" dirty="0"/>
              <a:t>public </a:t>
            </a:r>
            <a:r>
              <a:rPr lang="en-US" dirty="0" err="1"/>
              <a:t>getAge</a:t>
            </a:r>
            <a:r>
              <a:rPr lang="en-US" dirty="0"/>
              <a:t>() { </a:t>
            </a:r>
          </a:p>
          <a:p>
            <a:pPr lvl="0">
              <a:lnSpc>
                <a:spcPct val="50000"/>
              </a:lnSpc>
            </a:pPr>
            <a:r>
              <a:rPr lang="en-US" dirty="0"/>
              <a:t>return age; </a:t>
            </a:r>
          </a:p>
          <a:p>
            <a:pPr lvl="0">
              <a:lnSpc>
                <a:spcPct val="50000"/>
              </a:lnSpc>
            </a:pPr>
            <a:r>
              <a:rPr lang="en-US" dirty="0"/>
              <a:t>} </a:t>
            </a:r>
          </a:p>
          <a:p>
            <a:pPr lvl="0">
              <a:lnSpc>
                <a:spcPct val="50000"/>
              </a:lnSpc>
            </a:pPr>
            <a:r>
              <a:rPr lang="en-US" dirty="0"/>
              <a:t>public </a:t>
            </a:r>
            <a:r>
              <a:rPr lang="en-US" dirty="0" err="1"/>
              <a:t>setAge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newAge</a:t>
            </a:r>
            <a:r>
              <a:rPr lang="en-US" dirty="0"/>
              <a:t>) { </a:t>
            </a:r>
          </a:p>
          <a:p>
            <a:pPr lvl="0">
              <a:lnSpc>
                <a:spcPct val="50000"/>
              </a:lnSpc>
            </a:pPr>
            <a:r>
              <a:rPr lang="en-US" dirty="0"/>
              <a:t>age = </a:t>
            </a:r>
            <a:r>
              <a:rPr lang="en-US" dirty="0" err="1"/>
              <a:t>newAge</a:t>
            </a:r>
            <a:r>
              <a:rPr lang="en-US" dirty="0"/>
              <a:t>;  </a:t>
            </a:r>
          </a:p>
          <a:p>
            <a:pPr lvl="0">
              <a:lnSpc>
                <a:spcPct val="50000"/>
              </a:lnSpc>
            </a:pPr>
            <a:r>
              <a:rPr lang="en-US" dirty="0"/>
              <a:t>}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en-US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GETTER </a:t>
            </a:r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SETTER 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14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buFont typeface="Arial" panose="020B0604020202020204" pitchFamily="34" charset="0"/>
              <a:buChar char="•"/>
            </a:pPr>
            <a:r>
              <a:rPr lang="bg-BG" dirty="0"/>
              <a:t>Позволява</a:t>
            </a:r>
            <a:r>
              <a:rPr lang="en-US" dirty="0"/>
              <a:t> </a:t>
            </a:r>
            <a:r>
              <a:rPr lang="bg-BG" dirty="0"/>
              <a:t>обръщане</a:t>
            </a:r>
            <a:r>
              <a:rPr lang="en-US" dirty="0"/>
              <a:t> </a:t>
            </a:r>
            <a:r>
              <a:rPr lang="bg-BG" dirty="0"/>
              <a:t>към</a:t>
            </a:r>
            <a:r>
              <a:rPr lang="en-US" dirty="0"/>
              <a:t> </a:t>
            </a:r>
            <a:r>
              <a:rPr lang="bg-BG" dirty="0"/>
              <a:t>обекта вътре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самия</a:t>
            </a:r>
            <a:r>
              <a:rPr lang="en-US" dirty="0"/>
              <a:t> </a:t>
            </a:r>
            <a:r>
              <a:rPr lang="bg-BG" dirty="0"/>
              <a:t>обект</a:t>
            </a:r>
            <a:endParaRPr lang="en-US" dirty="0"/>
          </a:p>
          <a:p>
            <a:pPr marL="228600" lvl="0"/>
            <a:r>
              <a:rPr lang="bg-BG" dirty="0"/>
              <a:t>Все</a:t>
            </a:r>
            <a:r>
              <a:rPr lang="en-US" dirty="0"/>
              <a:t> </a:t>
            </a:r>
            <a:r>
              <a:rPr lang="bg-BG" dirty="0"/>
              <a:t>едно</a:t>
            </a:r>
            <a:r>
              <a:rPr lang="en-US" dirty="0"/>
              <a:t> </a:t>
            </a:r>
            <a:r>
              <a:rPr lang="bg-BG" dirty="0"/>
              <a:t>правим</a:t>
            </a:r>
            <a:endParaRPr lang="en-US" dirty="0"/>
          </a:p>
          <a:p>
            <a:pPr marL="228600" lvl="0"/>
            <a:r>
              <a:rPr lang="en-US" dirty="0"/>
              <a:t>String text = “</a:t>
            </a:r>
            <a:r>
              <a:rPr lang="en-US" dirty="0" err="1"/>
              <a:t>asd</a:t>
            </a:r>
            <a:r>
              <a:rPr lang="en-US" dirty="0"/>
              <a:t>”;</a:t>
            </a:r>
          </a:p>
          <a:p>
            <a:pPr marL="228600" lvl="0"/>
            <a:r>
              <a:rPr lang="en-US" dirty="0" err="1"/>
              <a:t>text.substring</a:t>
            </a:r>
            <a:r>
              <a:rPr lang="en-US" dirty="0"/>
              <a:t>(5);</a:t>
            </a:r>
            <a:endParaRPr lang="bg-BG" dirty="0"/>
          </a:p>
          <a:p>
            <a:pPr marL="228600" lvl="0"/>
            <a:r>
              <a:rPr lang="bg-BG" dirty="0"/>
              <a:t>но</a:t>
            </a:r>
            <a:r>
              <a:rPr lang="en-US" dirty="0"/>
              <a:t> </a:t>
            </a:r>
            <a:r>
              <a:rPr lang="bg-BG" dirty="0"/>
              <a:t>от вътрешността на класа </a:t>
            </a:r>
            <a:r>
              <a:rPr lang="en-US" dirty="0"/>
              <a:t>String</a:t>
            </a:r>
            <a:r>
              <a:rPr lang="bg-BG" dirty="0"/>
              <a:t> </a:t>
            </a:r>
            <a:endParaRPr lang="en-US" dirty="0"/>
          </a:p>
          <a:p>
            <a:pPr marL="228600" lvl="0"/>
            <a:r>
              <a:rPr lang="en-US" dirty="0" err="1"/>
              <a:t>this.substring</a:t>
            </a:r>
            <a:r>
              <a:rPr lang="en-US" dirty="0"/>
              <a:t>(5) – </a:t>
            </a:r>
            <a:r>
              <a:rPr lang="bg-BG" dirty="0"/>
              <a:t>това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обърне</a:t>
            </a:r>
            <a:r>
              <a:rPr lang="en-US" dirty="0"/>
              <a:t> </a:t>
            </a:r>
            <a:r>
              <a:rPr lang="bg-BG" dirty="0"/>
              <a:t>към сегашния</a:t>
            </a:r>
            <a:r>
              <a:rPr lang="en-US" dirty="0"/>
              <a:t> </a:t>
            </a:r>
            <a:r>
              <a:rPr lang="bg-BG" dirty="0"/>
              <a:t>обект</a:t>
            </a: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Оператора </a:t>
            </a:r>
            <a:r>
              <a:rPr lang="en-US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746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Създайте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 err="1"/>
              <a:t>MyArray</a:t>
            </a:r>
            <a:r>
              <a:rPr lang="en-US" dirty="0"/>
              <a:t>, </a:t>
            </a:r>
            <a:r>
              <a:rPr lang="ru-RU" dirty="0" err="1"/>
              <a:t>който</a:t>
            </a:r>
            <a:r>
              <a:rPr lang="ru-RU" dirty="0"/>
              <a:t> да </a:t>
            </a:r>
            <a:r>
              <a:rPr lang="ru-RU" dirty="0" err="1"/>
              <a:t>изпълнява</a:t>
            </a:r>
            <a:r>
              <a:rPr lang="ru-RU" dirty="0"/>
              <a:t> </a:t>
            </a:r>
            <a:r>
              <a:rPr lang="ru-RU" dirty="0" err="1"/>
              <a:t>същите</a:t>
            </a:r>
            <a:r>
              <a:rPr lang="ru-RU" dirty="0"/>
              <a:t> функции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масив</a:t>
            </a:r>
            <a:r>
              <a:rPr lang="en-US" dirty="0"/>
              <a:t>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/>
              <a:t>цели</a:t>
            </a:r>
            <a:r>
              <a:rPr lang="en-US" dirty="0"/>
              <a:t> </a:t>
            </a:r>
            <a:r>
              <a:rPr lang="ru-RU" dirty="0"/>
              <a:t>числа</a:t>
            </a:r>
            <a:r>
              <a:rPr lang="en-US" dirty="0"/>
              <a:t>,</a:t>
            </a:r>
            <a:r>
              <a:rPr lang="ru-RU" dirty="0"/>
              <a:t> но</a:t>
            </a:r>
            <a:r>
              <a:rPr lang="en-US" dirty="0"/>
              <a:t> </a:t>
            </a:r>
            <a:r>
              <a:rPr lang="ru-RU" dirty="0"/>
              <a:t>да</a:t>
            </a:r>
            <a:r>
              <a:rPr lang="en-US" dirty="0"/>
              <a:t> </a:t>
            </a:r>
            <a:r>
              <a:rPr lang="ru-RU" dirty="0" err="1"/>
              <a:t>има</a:t>
            </a:r>
            <a:r>
              <a:rPr lang="en-US" dirty="0"/>
              <a:t> </a:t>
            </a:r>
            <a:r>
              <a:rPr lang="ru-RU" dirty="0"/>
              <a:t>метод за </a:t>
            </a:r>
            <a:r>
              <a:rPr lang="ru-RU" dirty="0" err="1"/>
              <a:t>сортиране</a:t>
            </a:r>
            <a:r>
              <a:rPr lang="ru-RU" dirty="0"/>
              <a:t> и за нам</a:t>
            </a:r>
            <a:r>
              <a:rPr lang="bg-BG" dirty="0"/>
              <a:t>и</a:t>
            </a:r>
            <a:r>
              <a:rPr lang="ru-RU" dirty="0"/>
              <a:t>ране на </a:t>
            </a:r>
            <a:r>
              <a:rPr lang="ru-RU" dirty="0" err="1"/>
              <a:t>най</a:t>
            </a:r>
            <a:r>
              <a:rPr lang="en-US" dirty="0"/>
              <a:t>-</a:t>
            </a:r>
            <a:r>
              <a:rPr lang="ru-RU" dirty="0" err="1"/>
              <a:t>голямото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 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055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Наследяване 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Класът</a:t>
            </a:r>
            <a:r>
              <a:rPr lang="en-US" dirty="0"/>
              <a:t>-</a:t>
            </a:r>
            <a:r>
              <a:rPr lang="ru-RU" dirty="0" err="1"/>
              <a:t>дете</a:t>
            </a:r>
            <a:r>
              <a:rPr lang="en-US" dirty="0"/>
              <a:t> </a:t>
            </a:r>
            <a:r>
              <a:rPr lang="ru-RU" dirty="0" err="1"/>
              <a:t>получава</a:t>
            </a:r>
            <a:r>
              <a:rPr lang="en-US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полета</a:t>
            </a:r>
            <a:r>
              <a:rPr lang="en-US" dirty="0"/>
              <a:t> </a:t>
            </a:r>
            <a:r>
              <a:rPr lang="ru-RU" dirty="0"/>
              <a:t>на</a:t>
            </a:r>
            <a:r>
              <a:rPr lang="en-US" dirty="0"/>
              <a:t> </a:t>
            </a:r>
            <a:r>
              <a:rPr lang="ru-RU" dirty="0" err="1"/>
              <a:t>класа</a:t>
            </a:r>
            <a:r>
              <a:rPr lang="en-US" dirty="0"/>
              <a:t>-</a:t>
            </a:r>
            <a:r>
              <a:rPr lang="ru-RU" dirty="0" err="1"/>
              <a:t>родител</a:t>
            </a:r>
            <a:r>
              <a:rPr lang="ru-RU" dirty="0"/>
              <a:t> </a:t>
            </a:r>
            <a:endParaRPr lang="en-US" dirty="0"/>
          </a:p>
          <a:p>
            <a:pPr lvl="0"/>
            <a:r>
              <a:rPr lang="en-US" dirty="0"/>
              <a:t>class Human { </a:t>
            </a:r>
          </a:p>
          <a:p>
            <a:pPr lvl="0"/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age; </a:t>
            </a:r>
          </a:p>
          <a:p>
            <a:pPr lvl="0"/>
            <a:r>
              <a:rPr lang="en-US" dirty="0"/>
              <a:t>  void </a:t>
            </a:r>
            <a:r>
              <a:rPr lang="en-US" dirty="0" err="1"/>
              <a:t>getOld</a:t>
            </a:r>
            <a:r>
              <a:rPr lang="en-US" dirty="0"/>
              <a:t>(){ </a:t>
            </a:r>
          </a:p>
          <a:p>
            <a:pPr lvl="0"/>
            <a:r>
              <a:rPr lang="en-US" dirty="0"/>
              <a:t>  </a:t>
            </a:r>
            <a:r>
              <a:rPr lang="en-US" dirty="0" err="1"/>
              <a:t>this.age</a:t>
            </a:r>
            <a:r>
              <a:rPr lang="en-US" dirty="0"/>
              <a:t>++; </a:t>
            </a:r>
          </a:p>
          <a:p>
            <a:pPr lvl="0"/>
            <a:r>
              <a:rPr lang="en-US" dirty="0"/>
              <a:t>  } </a:t>
            </a:r>
          </a:p>
          <a:p>
            <a:pPr lvl="0"/>
            <a:r>
              <a:rPr lang="en-US" dirty="0"/>
              <a:t>}</a:t>
            </a: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Наследяване </a:t>
            </a:r>
            <a:endParaRPr lang="en" sz="3600" b="1" dirty="0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78104" y="1617267"/>
            <a:ext cx="34547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en-US" sz="1800" dirty="0"/>
              <a:t>class Student extends Human { </a:t>
            </a:r>
          </a:p>
          <a:p>
            <a:pPr lvl="0">
              <a:lnSpc>
                <a:spcPct val="200000"/>
              </a:lnSpc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number; </a:t>
            </a:r>
          </a:p>
          <a:p>
            <a:pPr lvl="0">
              <a:lnSpc>
                <a:spcPct val="200000"/>
              </a:lnSpc>
            </a:pPr>
            <a:r>
              <a:rPr lang="en-US" sz="1800" dirty="0"/>
              <a:t>  void </a:t>
            </a:r>
            <a:r>
              <a:rPr lang="en-US" sz="1800" dirty="0" err="1"/>
              <a:t>doHW</a:t>
            </a:r>
            <a:r>
              <a:rPr lang="en-US" sz="1800" dirty="0"/>
              <a:t>(){</a:t>
            </a:r>
          </a:p>
          <a:p>
            <a:pPr lvl="0">
              <a:lnSpc>
                <a:spcPct val="200000"/>
              </a:lnSpc>
            </a:pPr>
            <a:r>
              <a:rPr lang="en-US" sz="1800" dirty="0"/>
              <a:t>  } </a:t>
            </a:r>
          </a:p>
          <a:p>
            <a:pPr lvl="0">
              <a:lnSpc>
                <a:spcPct val="200000"/>
              </a:lnSpc>
            </a:pPr>
            <a:r>
              <a:rPr lang="en-US" sz="1800" dirty="0"/>
              <a:t>}</a:t>
            </a:r>
            <a:endParaRPr lang="bg-BG" sz="1800" dirty="0"/>
          </a:p>
          <a:p>
            <a:endParaRPr lang="bg-BG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10" y="3421626"/>
            <a:ext cx="3417835" cy="159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54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Дефинирайте</a:t>
            </a:r>
            <a:r>
              <a:rPr lang="en-US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/>
              <a:t>Animal, </a:t>
            </a:r>
            <a:r>
              <a:rPr lang="ru-RU" dirty="0" err="1"/>
              <a:t>който</a:t>
            </a:r>
            <a:r>
              <a:rPr lang="en-US" dirty="0"/>
              <a:t> </a:t>
            </a:r>
            <a:r>
              <a:rPr lang="ru-RU" dirty="0"/>
              <a:t>да </a:t>
            </a:r>
            <a:r>
              <a:rPr lang="ru-RU" dirty="0" err="1"/>
              <a:t>бъде</a:t>
            </a:r>
            <a:r>
              <a:rPr lang="en-US" dirty="0"/>
              <a:t> </a:t>
            </a:r>
            <a:r>
              <a:rPr lang="ru-RU" dirty="0" err="1"/>
              <a:t>наследяван</a:t>
            </a:r>
            <a:r>
              <a:rPr lang="en-US" dirty="0"/>
              <a:t> </a:t>
            </a:r>
            <a:r>
              <a:rPr lang="ru-RU" dirty="0"/>
              <a:t>от</a:t>
            </a:r>
            <a:r>
              <a:rPr lang="en-US" dirty="0"/>
              <a:t> </a:t>
            </a:r>
            <a:r>
              <a:rPr lang="ru-RU" dirty="0" err="1"/>
              <a:t>класовете</a:t>
            </a:r>
            <a:r>
              <a:rPr lang="ru-RU" dirty="0"/>
              <a:t> </a:t>
            </a:r>
            <a:r>
              <a:rPr lang="en-US" dirty="0"/>
              <a:t>Dog </a:t>
            </a:r>
            <a:r>
              <a:rPr lang="ru-RU" dirty="0"/>
              <a:t>и</a:t>
            </a:r>
            <a:r>
              <a:rPr lang="en-US" dirty="0"/>
              <a:t> Dolphin.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en-US" dirty="0"/>
              <a:t> </a:t>
            </a:r>
            <a:r>
              <a:rPr lang="ru-RU" dirty="0" err="1"/>
              <a:t>класове</a:t>
            </a:r>
            <a:r>
              <a:rPr lang="en-US" dirty="0"/>
              <a:t> </a:t>
            </a:r>
            <a:r>
              <a:rPr lang="ru-RU" dirty="0"/>
              <a:t>да</a:t>
            </a:r>
            <a:r>
              <a:rPr lang="en-US" dirty="0"/>
              <a:t> </a:t>
            </a:r>
            <a:r>
              <a:rPr lang="ru-RU" dirty="0" err="1"/>
              <a:t>имат</a:t>
            </a:r>
            <a:r>
              <a:rPr lang="ru-RU" dirty="0"/>
              <a:t> </a:t>
            </a:r>
            <a:r>
              <a:rPr lang="ru-RU" dirty="0" err="1"/>
              <a:t>подходящи</a:t>
            </a:r>
            <a:r>
              <a:rPr lang="en-US" dirty="0"/>
              <a:t> </a:t>
            </a:r>
            <a:r>
              <a:rPr lang="ru-RU" dirty="0"/>
              <a:t>полета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en-US" dirty="0"/>
              <a:t> </a:t>
            </a:r>
            <a:r>
              <a:rPr lang="ru-RU" dirty="0"/>
              <a:t>и конструктори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bg-BG" smtClean="0"/>
              <a:t>Променяйте </a:t>
            </a:r>
            <a:r>
              <a:rPr lang="bg-BG" dirty="0" smtClean="0"/>
              <a:t>стойностите на полетата на обектите и вижте резултата при тяхното извикване.</a:t>
            </a:r>
            <a:endParaRPr lang="en-US" dirty="0" smtClean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7658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Домашно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 err="1"/>
              <a:t>Дефинирайте</a:t>
            </a:r>
            <a:r>
              <a:rPr lang="en-US" dirty="0"/>
              <a:t> </a:t>
            </a:r>
            <a:r>
              <a:rPr lang="ru-RU" dirty="0" err="1"/>
              <a:t>клас</a:t>
            </a:r>
            <a:r>
              <a:rPr lang="en-US" dirty="0"/>
              <a:t> </a:t>
            </a:r>
            <a:r>
              <a:rPr lang="en-US" dirty="0" err="1"/>
              <a:t>FlappyBird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наследява</a:t>
            </a:r>
            <a:r>
              <a:rPr lang="ru-RU" dirty="0"/>
              <a:t> </a:t>
            </a:r>
            <a:r>
              <a:rPr lang="en-US" dirty="0" err="1"/>
              <a:t>MovingObject</a:t>
            </a:r>
            <a:r>
              <a:rPr lang="en-US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наследява</a:t>
            </a:r>
            <a:r>
              <a:rPr lang="ru-RU" dirty="0"/>
              <a:t> </a:t>
            </a:r>
            <a:r>
              <a:rPr lang="en-US" dirty="0" err="1"/>
              <a:t>GameObject</a:t>
            </a:r>
            <a:r>
              <a:rPr lang="en-US" dirty="0"/>
              <a:t>. </a:t>
            </a:r>
            <a:r>
              <a:rPr lang="ru-RU" dirty="0" err="1"/>
              <a:t>Дефинирайте</a:t>
            </a:r>
            <a:r>
              <a:rPr lang="ru-RU" dirty="0"/>
              <a:t> им</a:t>
            </a:r>
            <a:r>
              <a:rPr lang="en-US" dirty="0"/>
              <a:t> </a:t>
            </a:r>
            <a:r>
              <a:rPr lang="ru-RU" dirty="0" err="1"/>
              <a:t>подходящи</a:t>
            </a:r>
            <a:r>
              <a:rPr lang="en-US" dirty="0"/>
              <a:t> </a:t>
            </a:r>
            <a:r>
              <a:rPr lang="ru-RU" dirty="0"/>
              <a:t>полета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 err="1"/>
              <a:t>методи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81769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0" y="764399"/>
            <a:ext cx="9144000" cy="425210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bg-BG" sz="1600" dirty="0"/>
              <a:t>Дадено ни е училище. В училището имаме </a:t>
            </a:r>
            <a:r>
              <a:rPr lang="bg-BG" sz="1600" dirty="0" smtClean="0"/>
              <a:t>класове. </a:t>
            </a:r>
            <a:r>
              <a:rPr lang="bg-BG" sz="1600" dirty="0"/>
              <a:t>Всеки клас има множество от </a:t>
            </a:r>
            <a:r>
              <a:rPr lang="bg-BG" sz="1600" dirty="0" smtClean="0"/>
              <a:t>ученици и преподаватели. </a:t>
            </a:r>
            <a:r>
              <a:rPr lang="bg-BG" sz="1600" dirty="0"/>
              <a:t>Всеки преподавател има мно­жест­во от дисциплини, по които преподава. Учениците имат име и уникален номер в класа. Класовете имат уникален текстов иден­тификатор. Дисциплините имат име, брой уроци и брой упражне­ния. </a:t>
            </a:r>
            <a:br>
              <a:rPr lang="bg-BG" sz="1600" dirty="0"/>
            </a:br>
            <a:r>
              <a:rPr lang="bg-BG" sz="1600" dirty="0"/>
              <a:t>Задачата е да се моделира училище с Java </a:t>
            </a:r>
            <a:r>
              <a:rPr lang="bg-BG" sz="1600" dirty="0" smtClean="0"/>
              <a:t>класове</a:t>
            </a:r>
            <a:r>
              <a:rPr lang="en-US" sz="1600" smtClean="0"/>
              <a:t> (</a:t>
            </a:r>
            <a:r>
              <a:rPr lang="en-US" sz="1600" dirty="0" err="1"/>
              <a:t>SchoolClass</a:t>
            </a:r>
            <a:r>
              <a:rPr lang="en-US" sz="1600" dirty="0"/>
              <a:t> </a:t>
            </a:r>
            <a:r>
              <a:rPr lang="bg-BG" sz="1600" dirty="0"/>
              <a:t>наследява </a:t>
            </a:r>
            <a:r>
              <a:rPr lang="en-US" sz="1600" dirty="0"/>
              <a:t>School. Student </a:t>
            </a:r>
            <a:r>
              <a:rPr lang="bg-BG" sz="1600" dirty="0"/>
              <a:t>и </a:t>
            </a:r>
            <a:r>
              <a:rPr lang="en-US" sz="1600" dirty="0"/>
              <a:t>Teacher </a:t>
            </a:r>
            <a:r>
              <a:rPr lang="bg-BG" sz="1600" dirty="0"/>
              <a:t>наследяват</a:t>
            </a:r>
            <a:r>
              <a:rPr lang="en-US" sz="1600" dirty="0"/>
              <a:t> </a:t>
            </a:r>
            <a:r>
              <a:rPr lang="en-US" sz="1600" dirty="0" err="1"/>
              <a:t>SchoolClass</a:t>
            </a:r>
            <a:r>
              <a:rPr lang="en-US" sz="1600" dirty="0"/>
              <a:t>. </a:t>
            </a:r>
            <a:r>
              <a:rPr lang="en-US" sz="1600" dirty="0" smtClean="0"/>
              <a:t>Discipline </a:t>
            </a:r>
            <a:r>
              <a:rPr lang="bg-BG" sz="1600" dirty="0"/>
              <a:t>наследява</a:t>
            </a:r>
            <a:r>
              <a:rPr lang="en-US" sz="1600" dirty="0"/>
              <a:t> </a:t>
            </a:r>
            <a:r>
              <a:rPr lang="en-US" sz="1600" dirty="0" smtClean="0"/>
              <a:t>Teacher)</a:t>
            </a:r>
            <a:r>
              <a:rPr lang="bg-BG" sz="1600" dirty="0" smtClean="0"/>
              <a:t>. </a:t>
            </a:r>
            <a:r>
              <a:rPr lang="bg-BG" sz="1600" dirty="0"/>
              <a:t>Трябва да декларирате класове заедно с техните полета, </a:t>
            </a:r>
            <a:r>
              <a:rPr lang="bg-BG" sz="1600" dirty="0" smtClean="0"/>
              <a:t>методи </a:t>
            </a:r>
            <a:r>
              <a:rPr lang="bg-BG" sz="1600" dirty="0"/>
              <a:t>и конструктори. Дефинирайте и тестов клас, който демонстрира, че останалите класове работят коректно</a:t>
            </a:r>
            <a:r>
              <a:rPr lang="bg-BG" sz="1600" dirty="0" smtClean="0"/>
              <a:t>.</a:t>
            </a:r>
          </a:p>
          <a:p>
            <a:pPr lvl="0"/>
            <a:r>
              <a:rPr lang="bg-BG" sz="1600" u="sng" dirty="0" smtClean="0"/>
              <a:t>Упътване</a:t>
            </a:r>
            <a:r>
              <a:rPr lang="bg-BG" sz="1600" dirty="0" smtClean="0"/>
              <a:t>: </a:t>
            </a:r>
            <a:r>
              <a:rPr lang="bg-BG" sz="1600" dirty="0"/>
              <a:t>Създайте класове </a:t>
            </a:r>
            <a:r>
              <a:rPr lang="en-US" sz="1600" b="1" dirty="0"/>
              <a:t>School</a:t>
            </a:r>
            <a:r>
              <a:rPr lang="bg-BG" sz="1600" dirty="0"/>
              <a:t>, </a:t>
            </a:r>
            <a:r>
              <a:rPr lang="en-US" sz="1600" b="1" dirty="0" err="1"/>
              <a:t>SchoolClass</a:t>
            </a:r>
            <a:r>
              <a:rPr lang="ru-RU" sz="1600" dirty="0"/>
              <a:t>, </a:t>
            </a:r>
            <a:r>
              <a:rPr lang="en-US" sz="1600" b="1" dirty="0"/>
              <a:t>Student</a:t>
            </a:r>
            <a:r>
              <a:rPr lang="ru-RU" sz="1600" dirty="0"/>
              <a:t>, </a:t>
            </a:r>
            <a:r>
              <a:rPr lang="en-US" sz="1600" b="1" dirty="0"/>
              <a:t>Teacher</a:t>
            </a:r>
            <a:r>
              <a:rPr lang="ru-RU" sz="1600" dirty="0"/>
              <a:t>, </a:t>
            </a:r>
            <a:r>
              <a:rPr lang="en-US" sz="1600" b="1" dirty="0"/>
              <a:t>Discipline</a:t>
            </a:r>
            <a:r>
              <a:rPr lang="bg-BG" sz="1600" dirty="0"/>
              <a:t> и в тях дефинирайте съответните им полета, както са описани в условието на задачата. Не ползвайте за име на клас думата "</a:t>
            </a:r>
            <a:r>
              <a:rPr lang="en-US" sz="1600" b="1" dirty="0"/>
              <a:t>Class</a:t>
            </a:r>
            <a:r>
              <a:rPr lang="bg-BG" sz="1600" dirty="0"/>
              <a:t>", защото в Java тя има специално значение. Добавете методи за отпе­чатване на всички полета от всеки от </a:t>
            </a:r>
            <a:r>
              <a:rPr lang="bg-BG" sz="1600" dirty="0" smtClean="0"/>
              <a:t>класовете</a:t>
            </a:r>
            <a:r>
              <a:rPr lang="en-US" sz="1600" dirty="0" smtClean="0"/>
              <a:t> </a:t>
            </a:r>
            <a:r>
              <a:rPr lang="bg-BG" sz="1600" dirty="0" smtClean="0"/>
              <a:t>и ги извикайте в тестовия клас.</a:t>
            </a:r>
          </a:p>
          <a:p>
            <a:pPr lvl="0"/>
            <a:endParaRPr lang="bg-BG" dirty="0"/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0150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buChar char="●"/>
            </a:pPr>
            <a:r>
              <a:rPr lang="bg-BG" dirty="0"/>
              <a:t>Какво е ООП</a:t>
            </a:r>
          </a:p>
          <a:p>
            <a:pPr marL="457200" lvl="0" indent="-228600">
              <a:buChar char="●"/>
            </a:pPr>
            <a:r>
              <a:rPr lang="bg-BG" dirty="0"/>
              <a:t>Основни принципи</a:t>
            </a:r>
            <a:endParaRPr lang="en-US" dirty="0"/>
          </a:p>
          <a:p>
            <a:pPr marL="457200" lvl="0" indent="-228600">
              <a:buChar char="●"/>
            </a:pPr>
            <a:r>
              <a:rPr lang="bg-BG" dirty="0"/>
              <a:t>Клас </a:t>
            </a:r>
            <a:endParaRPr lang="en-US" dirty="0"/>
          </a:p>
          <a:p>
            <a:pPr marL="457200" lvl="0" indent="-228600">
              <a:buChar char="●"/>
            </a:pPr>
            <a:r>
              <a:rPr lang="ru-RU" dirty="0" err="1"/>
              <a:t>Какво</a:t>
            </a:r>
            <a:r>
              <a:rPr lang="ru-RU" dirty="0"/>
              <a:t> </a:t>
            </a:r>
            <a:r>
              <a:rPr lang="ru-RU" dirty="0" err="1"/>
              <a:t>има</a:t>
            </a:r>
            <a:r>
              <a:rPr lang="ru-RU" dirty="0"/>
              <a:t> в един </a:t>
            </a:r>
            <a:r>
              <a:rPr lang="ru-RU" dirty="0" err="1"/>
              <a:t>клас</a:t>
            </a:r>
            <a:r>
              <a:rPr lang="ru-RU" dirty="0"/>
              <a:t> </a:t>
            </a:r>
            <a:endParaRPr lang="en-US" dirty="0"/>
          </a:p>
          <a:p>
            <a:pPr marL="457200" lvl="0" indent="-228600">
              <a:buChar char="●"/>
            </a:pPr>
            <a:r>
              <a:rPr lang="bg-BG" dirty="0"/>
              <a:t>Нива на достъп</a:t>
            </a:r>
          </a:p>
          <a:p>
            <a:pPr marL="457200" lvl="0" indent="-228600">
              <a:buChar char="●"/>
            </a:pPr>
            <a:r>
              <a:rPr lang="bg-BG" dirty="0"/>
              <a:t>Наследяване </a:t>
            </a:r>
          </a:p>
          <a:p>
            <a:pPr marL="457200" lvl="0" indent="-228600">
              <a:buChar char="●"/>
            </a:pPr>
            <a:endParaRPr lang="en-US" dirty="0"/>
          </a:p>
        </p:txBody>
      </p:sp>
      <p:sp>
        <p:nvSpPr>
          <p:cNvPr id="60" name="Shape 6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0">
              <a:spcBef>
                <a:spcPts val="0"/>
              </a:spcBef>
              <a:buNone/>
            </a:pPr>
            <a:r>
              <a:rPr lang="en" sz="3600" b="1">
                <a:solidFill>
                  <a:srgbClr val="FFFFFF"/>
                </a:solidFill>
              </a:rPr>
              <a:t>Съдържание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Прочетете това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0"/>
            <a:r>
              <a:rPr lang="bg-BG" dirty="0"/>
              <a:t>• </a:t>
            </a:r>
            <a:r>
              <a:rPr lang="en-US" dirty="0">
                <a:hlinkClick r:id="rId3"/>
              </a:rPr>
              <a:t>http://www.introprogramming.info/intro-java-book/readonline/glava11-sazdavane-i-izpolzvanena-obekti/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 </a:t>
            </a:r>
            <a:r>
              <a:rPr lang="bg-BG" dirty="0"/>
              <a:t>По избор прочетете и това</a:t>
            </a:r>
            <a:r>
              <a:rPr lang="en-US" dirty="0"/>
              <a:t>:</a:t>
            </a:r>
          </a:p>
          <a:p>
            <a:pPr lvl="0"/>
            <a:r>
              <a:rPr lang="bg-BG" dirty="0"/>
              <a:t>• </a:t>
            </a:r>
            <a:r>
              <a:rPr lang="en-US" dirty="0">
                <a:hlinkClick r:id="rId4"/>
              </a:rPr>
              <a:t>http://www.introprogramming.info/intro-java-book/readonline/glava14-definirane-na-klasove/</a:t>
            </a:r>
            <a:r>
              <a:rPr lang="en-US" dirty="0"/>
              <a:t>  </a:t>
            </a:r>
          </a:p>
          <a:p>
            <a:pPr lvl="0"/>
            <a:r>
              <a:rPr lang="en-US" dirty="0"/>
              <a:t>• </a:t>
            </a:r>
            <a:r>
              <a:rPr lang="bg-BG" dirty="0"/>
              <a:t>Подсказка: ще имате да го прочетете и за следващото домашно</a:t>
            </a:r>
          </a:p>
        </p:txBody>
      </p:sp>
      <p:sp>
        <p:nvSpPr>
          <p:cNvPr id="96" name="Shape 9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855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ООП?</a:t>
            </a: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Парадигма начин на </a:t>
            </a:r>
            <a:r>
              <a:rPr lang="ru-RU" dirty="0" err="1"/>
              <a:t>структуриране</a:t>
            </a:r>
            <a:r>
              <a:rPr lang="ru-RU" dirty="0"/>
              <a:t> на кода чрез </a:t>
            </a:r>
            <a:r>
              <a:rPr lang="ru-RU" dirty="0" err="1"/>
              <a:t>класове</a:t>
            </a:r>
            <a:r>
              <a:rPr lang="ru-RU" dirty="0"/>
              <a:t> и </a:t>
            </a:r>
            <a:r>
              <a:rPr lang="ru-RU" dirty="0" err="1"/>
              <a:t>обекти</a:t>
            </a:r>
            <a:r>
              <a:rPr lang="ru-RU" dirty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ООП </a:t>
            </a:r>
            <a:r>
              <a:rPr lang="ru-RU" dirty="0" err="1"/>
              <a:t>моделира</a:t>
            </a:r>
            <a:r>
              <a:rPr lang="ru-RU" dirty="0"/>
              <a:t> </a:t>
            </a:r>
            <a:r>
              <a:rPr lang="ru-RU" dirty="0" err="1"/>
              <a:t>обектите</a:t>
            </a:r>
            <a:r>
              <a:rPr lang="ru-RU" dirty="0"/>
              <a:t> от </a:t>
            </a:r>
            <a:r>
              <a:rPr lang="ru-RU" dirty="0" err="1"/>
              <a:t>реалния</a:t>
            </a:r>
            <a:r>
              <a:rPr lang="ru-RU" dirty="0"/>
              <a:t> свят и </a:t>
            </a:r>
            <a:r>
              <a:rPr lang="ru-RU" dirty="0" err="1"/>
              <a:t>взаимоотношенията</a:t>
            </a:r>
            <a:r>
              <a:rPr lang="ru-RU" dirty="0"/>
              <a:t> между </a:t>
            </a:r>
            <a:r>
              <a:rPr lang="ru-RU" dirty="0" err="1"/>
              <a:t>тях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Какво е то?</a:t>
            </a:r>
            <a:endParaRPr lang="e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● </a:t>
            </a:r>
            <a:r>
              <a:rPr lang="ru-RU" dirty="0" err="1"/>
              <a:t>Цвят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● Материал </a:t>
            </a:r>
          </a:p>
          <a:p>
            <a:pPr lvl="0"/>
            <a:r>
              <a:rPr lang="ru-RU" dirty="0"/>
              <a:t>● </a:t>
            </a:r>
            <a:r>
              <a:rPr lang="ru-RU" dirty="0" err="1"/>
              <a:t>Брой</a:t>
            </a:r>
            <a:r>
              <a:rPr lang="ru-RU" dirty="0"/>
              <a:t> </a:t>
            </a:r>
            <a:r>
              <a:rPr lang="ru-RU" dirty="0" err="1"/>
              <a:t>крака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● Позиция </a:t>
            </a:r>
          </a:p>
          <a:p>
            <a:pPr lvl="0"/>
            <a:r>
              <a:rPr lang="ru-RU" dirty="0"/>
              <a:t>●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местен</a:t>
            </a:r>
            <a:r>
              <a:rPr lang="ru-RU" dirty="0"/>
              <a:t> </a:t>
            </a:r>
          </a:p>
          <a:p>
            <a:pPr lvl="0"/>
            <a:r>
              <a:rPr lang="ru-RU" dirty="0"/>
              <a:t>● </a:t>
            </a:r>
            <a:r>
              <a:rPr lang="ru-RU" dirty="0" err="1"/>
              <a:t>Празен</a:t>
            </a:r>
            <a:r>
              <a:rPr lang="ru-RU" dirty="0"/>
              <a:t> или </a:t>
            </a:r>
            <a:r>
              <a:rPr lang="ru-RU" dirty="0" err="1"/>
              <a:t>зает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Стол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34" y="1327723"/>
            <a:ext cx="2606040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8275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/>
              <a:t>Добро</a:t>
            </a:r>
            <a:r>
              <a:rPr lang="en-US" dirty="0"/>
              <a:t> </a:t>
            </a:r>
            <a:r>
              <a:rPr lang="bg-BG" dirty="0"/>
              <a:t>структуриране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кода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/>
              <a:t>Намалява</a:t>
            </a:r>
            <a:r>
              <a:rPr lang="en-US" dirty="0"/>
              <a:t> </a:t>
            </a:r>
            <a:r>
              <a:rPr lang="bg-BG" dirty="0"/>
              <a:t>сложността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кода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/>
              <a:t>Позволява</a:t>
            </a:r>
            <a:r>
              <a:rPr lang="en-US" dirty="0"/>
              <a:t> </a:t>
            </a:r>
            <a:r>
              <a:rPr lang="bg-BG" dirty="0" err="1"/>
              <a:t>преизползване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кода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bg-BG" dirty="0"/>
              <a:t>Може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en-US" dirty="0"/>
              <a:t> </a:t>
            </a:r>
            <a:r>
              <a:rPr lang="bg-BG" dirty="0"/>
              <a:t>се</a:t>
            </a:r>
            <a:r>
              <a:rPr lang="en-US" dirty="0"/>
              <a:t> </a:t>
            </a:r>
            <a:r>
              <a:rPr lang="bg-BG" dirty="0"/>
              <a:t>постигне</a:t>
            </a:r>
            <a:r>
              <a:rPr lang="en-US" dirty="0"/>
              <a:t> </a:t>
            </a:r>
            <a:r>
              <a:rPr lang="bg-BG" dirty="0"/>
              <a:t>абстрактност</a:t>
            </a:r>
            <a:endParaRPr dirty="0"/>
          </a:p>
        </p:txBody>
      </p:sp>
      <p:sp>
        <p:nvSpPr>
          <p:cNvPr id="72" name="Shape 7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Защо го използваме?</a:t>
            </a:r>
          </a:p>
        </p:txBody>
      </p:sp>
    </p:spTree>
    <p:extLst>
      <p:ext uri="{BB962C8B-B14F-4D97-AF65-F5344CB8AC3E}">
        <p14:creationId xmlns:p14="http://schemas.microsoft.com/office/powerpoint/2010/main" val="14484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/>
            <a: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Основни принципи</a:t>
            </a:r>
            <a:br>
              <a:rPr lang="bg-BG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Капсулация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знае</a:t>
            </a:r>
            <a:r>
              <a:rPr lang="en-US" dirty="0"/>
              <a:t> </a:t>
            </a:r>
            <a:r>
              <a:rPr lang="ru-RU" dirty="0"/>
              <a:t>се</a:t>
            </a:r>
            <a:r>
              <a:rPr lang="en-US" dirty="0"/>
              <a:t> </a:t>
            </a:r>
            <a:r>
              <a:rPr lang="ru-RU" dirty="0"/>
              <a:t>КАКВО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en-US" dirty="0"/>
              <a:t> </a:t>
            </a:r>
            <a:r>
              <a:rPr lang="ru-RU" dirty="0"/>
              <a:t>да </a:t>
            </a:r>
            <a:r>
              <a:rPr lang="ru-RU" dirty="0" err="1"/>
              <a:t>прави</a:t>
            </a:r>
            <a:r>
              <a:rPr lang="en-US" dirty="0"/>
              <a:t> </a:t>
            </a:r>
            <a:r>
              <a:rPr lang="ru-RU" dirty="0"/>
              <a:t>компонента</a:t>
            </a:r>
            <a:r>
              <a:rPr lang="en-US" dirty="0"/>
              <a:t>,</a:t>
            </a:r>
            <a:r>
              <a:rPr lang="ru-RU" dirty="0"/>
              <a:t> а</a:t>
            </a:r>
            <a:r>
              <a:rPr lang="en-US" dirty="0"/>
              <a:t>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как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Наследяване</a:t>
            </a:r>
            <a:r>
              <a:rPr lang="en-US" dirty="0"/>
              <a:t>:</a:t>
            </a:r>
            <a:r>
              <a:rPr lang="ru-RU" dirty="0"/>
              <a:t> един</a:t>
            </a:r>
            <a:r>
              <a:rPr lang="en-US" dirty="0"/>
              <a:t> </a:t>
            </a:r>
            <a:r>
              <a:rPr lang="ru-RU" dirty="0" err="1"/>
              <a:t>обект</a:t>
            </a:r>
            <a:r>
              <a:rPr lang="en-US" dirty="0"/>
              <a:t> </a:t>
            </a:r>
            <a:r>
              <a:rPr lang="ru-RU" dirty="0" err="1"/>
              <a:t>със</a:t>
            </a:r>
            <a:r>
              <a:rPr lang="en-US" dirty="0"/>
              <a:t> </a:t>
            </a:r>
            <a:r>
              <a:rPr lang="ru-RU" dirty="0" err="1"/>
              <a:t>същите</a:t>
            </a:r>
            <a:r>
              <a:rPr lang="ru-RU" dirty="0"/>
              <a:t> свойства</a:t>
            </a:r>
            <a:r>
              <a:rPr lang="en-US" dirty="0"/>
              <a:t> </a:t>
            </a:r>
            <a:r>
              <a:rPr lang="ru-RU" dirty="0" err="1"/>
              <a:t>като</a:t>
            </a:r>
            <a:r>
              <a:rPr lang="en-US" dirty="0"/>
              <a:t> </a:t>
            </a:r>
            <a:r>
              <a:rPr lang="ru-RU" dirty="0"/>
              <a:t>друг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en-US" dirty="0"/>
              <a:t> </a:t>
            </a:r>
            <a:r>
              <a:rPr lang="ru-RU" dirty="0"/>
              <a:t>да</a:t>
            </a:r>
            <a:r>
              <a:rPr lang="en-US" dirty="0"/>
              <a:t> </a:t>
            </a:r>
            <a:r>
              <a:rPr lang="ru-RU" dirty="0" err="1"/>
              <a:t>го</a:t>
            </a:r>
            <a:r>
              <a:rPr lang="ru-RU" dirty="0"/>
              <a:t> наследи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Полиморфизъм</a:t>
            </a:r>
            <a:r>
              <a:rPr lang="en-US" dirty="0"/>
              <a:t>: </a:t>
            </a:r>
            <a:r>
              <a:rPr lang="ru-RU" dirty="0"/>
              <a:t> </a:t>
            </a:r>
            <a:r>
              <a:rPr lang="ru-RU" dirty="0" err="1"/>
              <a:t>позволява</a:t>
            </a:r>
            <a:r>
              <a:rPr lang="ru-RU" dirty="0"/>
              <a:t> </a:t>
            </a:r>
            <a:r>
              <a:rPr lang="ru-RU" dirty="0" err="1"/>
              <a:t>унифицирано</a:t>
            </a:r>
            <a:r>
              <a:rPr lang="en-US" dirty="0"/>
              <a:t> </a:t>
            </a:r>
            <a:r>
              <a:rPr lang="ru-RU" dirty="0" err="1"/>
              <a:t>извършване</a:t>
            </a:r>
            <a:r>
              <a:rPr lang="en-US" dirty="0"/>
              <a:t> </a:t>
            </a:r>
            <a:r>
              <a:rPr lang="ru-RU" dirty="0"/>
              <a:t>на</a:t>
            </a:r>
            <a:r>
              <a:rPr lang="en-US" dirty="0"/>
              <a:t> </a:t>
            </a:r>
            <a:r>
              <a:rPr lang="ru-RU" dirty="0"/>
              <a:t>действия</a:t>
            </a:r>
            <a:r>
              <a:rPr lang="en-US" dirty="0"/>
              <a:t> </a:t>
            </a:r>
            <a:r>
              <a:rPr lang="ru-RU" dirty="0"/>
              <a:t>над</a:t>
            </a:r>
            <a:r>
              <a:rPr lang="en-US" dirty="0"/>
              <a:t> </a:t>
            </a:r>
            <a:r>
              <a:rPr lang="ru-RU" dirty="0" err="1"/>
              <a:t>различни</a:t>
            </a:r>
            <a:r>
              <a:rPr lang="en-US" dirty="0"/>
              <a:t> </a:t>
            </a:r>
            <a:r>
              <a:rPr lang="ru-RU" dirty="0" err="1"/>
              <a:t>обект</a:t>
            </a:r>
            <a:r>
              <a:rPr lang="bg-BG" dirty="0"/>
              <a:t>и</a:t>
            </a:r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/>
            <a:r>
              <a:rPr lang="bg-BG" sz="3600" b="1" dirty="0">
                <a:solidFill>
                  <a:srgbClr val="FFFFFF"/>
                </a:solidFill>
              </a:rPr>
              <a:t>Основни принципи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lang="en" sz="3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658</Words>
  <Application>Microsoft Office PowerPoint</Application>
  <PresentationFormat>On-screen Show (16:9)</PresentationFormat>
  <Paragraphs>121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Syncopate</vt:lpstr>
      <vt:lpstr>simple-light-2</vt:lpstr>
      <vt:lpstr>Увод</vt:lpstr>
      <vt:lpstr>PowerPoint Presentation</vt:lpstr>
      <vt:lpstr>PowerPoint Presentation</vt:lpstr>
      <vt:lpstr>Какво е ООП?</vt:lpstr>
      <vt:lpstr>PowerPoint Presentation</vt:lpstr>
      <vt:lpstr>PowerPoint Presentation</vt:lpstr>
      <vt:lpstr>PowerPoint Presentation</vt:lpstr>
      <vt:lpstr>Основни принципи </vt:lpstr>
      <vt:lpstr>PowerPoint Presentation</vt:lpstr>
      <vt:lpstr>PowerPoint Presentation</vt:lpstr>
      <vt:lpstr>Клас </vt:lpstr>
      <vt:lpstr>PowerPoint Presentation</vt:lpstr>
      <vt:lpstr>Какво има в един клас </vt:lpstr>
      <vt:lpstr>PowerPoint Presentation</vt:lpstr>
      <vt:lpstr>PowerPoint Presentation</vt:lpstr>
      <vt:lpstr>PowerPoint Presentation</vt:lpstr>
      <vt:lpstr>PowerPoint Presentation</vt:lpstr>
      <vt:lpstr>Нива на достъп</vt:lpstr>
      <vt:lpstr>PowerPoint Presentation</vt:lpstr>
      <vt:lpstr>GETTER и SETTER </vt:lpstr>
      <vt:lpstr>PowerPoint Presentation</vt:lpstr>
      <vt:lpstr>PowerPoint Presentation</vt:lpstr>
      <vt:lpstr>PowerPoint Presentation</vt:lpstr>
      <vt:lpstr>Наследяване </vt:lpstr>
      <vt:lpstr>PowerPoint Presentation</vt:lpstr>
      <vt:lpstr>PowerPoint Presentation</vt:lpstr>
      <vt:lpstr>Домашно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Lilly</dc:creator>
  <cp:lastModifiedBy>Lilly</cp:lastModifiedBy>
  <cp:revision>35</cp:revision>
  <dcterms:modified xsi:type="dcterms:W3CDTF">2019-02-15T09:10:24Z</dcterms:modified>
</cp:coreProperties>
</file>