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0550" y="514858"/>
            <a:ext cx="836289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550" y="514858"/>
            <a:ext cx="836289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550" y="2048636"/>
            <a:ext cx="6216015" cy="3044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0B4vR4GxbKqXDZzMzRTFSSjNjNkE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9161" y="1882597"/>
            <a:ext cx="426529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-5" dirty="0"/>
              <a:t>3. Бази</a:t>
            </a:r>
            <a:r>
              <a:rPr sz="5200" spc="-90" dirty="0"/>
              <a:t> </a:t>
            </a:r>
            <a:r>
              <a:rPr sz="5200" spc="-5" dirty="0"/>
              <a:t>данни</a:t>
            </a:r>
            <a:endParaRPr sz="5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14858"/>
            <a:ext cx="4547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Компилиране и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стартиране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38834"/>
            <a:ext cx="7289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2"/>
              </a:rPr>
              <a:t>https://drive.google.com/open?id=0B4vR4GxbKqXDZzMzRTFSSjNjNkE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16852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Домашно: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9150" y="1238834"/>
            <a:ext cx="8017509" cy="2487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Направете прост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уебсайт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за заемане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и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връщане на</a:t>
            </a:r>
            <a:r>
              <a:rPr sz="1800" spc="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книги</a:t>
            </a:r>
            <a:endParaRPr sz="1800">
              <a:latin typeface="Arial"/>
              <a:cs typeface="Arial"/>
            </a:endParaRPr>
          </a:p>
          <a:p>
            <a:pPr marL="240665" marR="5715" indent="-228600">
              <a:lnSpc>
                <a:spcPct val="114999"/>
              </a:lnSpc>
              <a:spcBef>
                <a:spcPts val="1610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Основната страница показва всички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книги, там има и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два бутона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вземи 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и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върни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книга</a:t>
            </a:r>
            <a:endParaRPr sz="1800">
              <a:latin typeface="Arial"/>
              <a:cs typeface="Arial"/>
            </a:endParaRPr>
          </a:p>
          <a:p>
            <a:pPr marL="240665" marR="5080" indent="-228600">
              <a:lnSpc>
                <a:spcPct val="114999"/>
              </a:lnSpc>
              <a:spcBef>
                <a:spcPts val="1600"/>
              </a:spcBef>
              <a:buChar char="●"/>
              <a:tabLst>
                <a:tab pos="24130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Вземи книга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отваря страница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 поле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за търсене,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при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търсене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отварят  всички отговарящи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книги и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могат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да се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изберат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●"/>
              <a:tabLst>
                <a:tab pos="24130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При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избиране,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книгата се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маркира като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взета/върната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3175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Типове бази</a:t>
            </a:r>
            <a:r>
              <a:rPr spc="-30" dirty="0"/>
              <a:t> </a:t>
            </a:r>
            <a:r>
              <a:rPr spc="-10" dirty="0"/>
              <a:t>данни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9150" y="1307973"/>
            <a:ext cx="7630159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14999"/>
              </a:lnSpc>
              <a:spcBef>
                <a:spcPts val="100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Не-Релационна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585858"/>
                </a:solidFill>
                <a:cs typeface="Arial"/>
              </a:rPr>
              <a:t>данните </a:t>
            </a:r>
            <a:r>
              <a:rPr sz="1800" dirty="0">
                <a:solidFill>
                  <a:srgbClr val="585858"/>
                </a:solidFill>
                <a:cs typeface="Arial"/>
              </a:rPr>
              <a:t>са </a:t>
            </a:r>
            <a:r>
              <a:rPr sz="1800" spc="-5" dirty="0">
                <a:solidFill>
                  <a:srgbClr val="585858"/>
                </a:solidFill>
                <a:cs typeface="Arial"/>
              </a:rPr>
              <a:t>представени чрез връзки между самите  данни</a:t>
            </a:r>
            <a:endParaRPr sz="1800" dirty="0"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150" y="2661666"/>
            <a:ext cx="7333615" cy="64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14999"/>
              </a:lnSpc>
              <a:spcBef>
                <a:spcPts val="100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Релационна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-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съхраняват данните по предварително структуриран начин - в таблици, подредени в редове (записи) и колони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3848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Популярни SQL</a:t>
            </a:r>
            <a:r>
              <a:rPr spc="-30" dirty="0"/>
              <a:t> </a:t>
            </a:r>
            <a:r>
              <a:rPr spc="-5" dirty="0"/>
              <a:t>заявки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9150" y="1238834"/>
            <a:ext cx="3695700" cy="80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CREATE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DATABASE</a:t>
            </a:r>
            <a:r>
              <a:rPr sz="18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&lt;db-name&gt;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85858"/>
              </a:buClr>
              <a:buFont typeface="Arial"/>
              <a:buChar char="●"/>
            </a:pPr>
            <a:endParaRPr sz="15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●"/>
              <a:tabLst>
                <a:tab pos="24130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CREATE TABLE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&lt;table-name&gt;</a:t>
            </a:r>
            <a:r>
              <a:rPr sz="18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9705" y="2018157"/>
            <a:ext cx="4293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150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Id	SERIAL PRIMARY</a:t>
            </a:r>
            <a:r>
              <a:rPr sz="1800" spc="-1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KEY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6994" y="2018157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NOT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550" y="2292476"/>
            <a:ext cx="67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L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4105" y="2566492"/>
            <a:ext cx="610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X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4105" y="3115817"/>
            <a:ext cx="622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REAL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4925" y="2566492"/>
            <a:ext cx="139700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kol2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NOT</a:t>
            </a:r>
            <a:r>
              <a:rPr sz="1800" spc="-1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NULL,</a:t>
            </a:r>
            <a:endParaRPr sz="1800">
              <a:latin typeface="Arial"/>
              <a:cs typeface="Arial"/>
            </a:endParaRPr>
          </a:p>
          <a:p>
            <a:pPr marL="12700" marR="5080" indent="914400">
              <a:lnSpc>
                <a:spcPct val="100000"/>
              </a:lnSpc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K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l3 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NOT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NULL)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550" y="3954271"/>
            <a:ext cx="2170430" cy="12877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QUERY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8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&lt;table-name&gt;  WHERE X &gt; 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ASC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65951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Как се създава връзката база - java</a:t>
            </a:r>
            <a:r>
              <a:rPr spc="80" dirty="0"/>
              <a:t> </a:t>
            </a:r>
            <a:r>
              <a:rPr spc="-5" dirty="0"/>
              <a:t>код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9150" y="1197438"/>
            <a:ext cx="8030209" cy="33572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Драйвери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- това са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библиотеки,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които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знаят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как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да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достъпваш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конкретен</a:t>
            </a:r>
            <a:endParaRPr sz="18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тип база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данни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Типове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buChar char="○"/>
              <a:tabLst>
                <a:tab pos="698500" algn="l"/>
              </a:tabLst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JDBC -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low-level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тип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драйвери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-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използват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се SQL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заявки,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за да се говори с</a:t>
            </a:r>
            <a:r>
              <a:rPr sz="1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базата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Arial"/>
              <a:buChar char="○"/>
            </a:pPr>
            <a:endParaRPr sz="1600">
              <a:latin typeface="Times New Roman"/>
              <a:cs typeface="Times New Roman"/>
            </a:endParaRPr>
          </a:p>
          <a:p>
            <a:pPr marL="1155700" lvl="2" indent="-229870">
              <a:lnSpc>
                <a:spcPct val="100000"/>
              </a:lnSpc>
              <a:spcBef>
                <a:spcPts val="5"/>
              </a:spcBef>
              <a:buChar char="■"/>
              <a:tabLst>
                <a:tab pos="1156335" algn="l"/>
              </a:tabLst>
            </a:pP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Ние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ще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започнем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sz="1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MySQL</a:t>
            </a:r>
            <a:endParaRPr sz="1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Arial"/>
              <a:buChar char="■"/>
            </a:pPr>
            <a:endParaRPr sz="16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buChar char="○"/>
              <a:tabLst>
                <a:tab pos="698500" algn="l"/>
              </a:tabLst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JPA -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използват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се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джава методи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за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да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се говори с базата.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Пример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за JPA e</a:t>
            </a:r>
            <a:r>
              <a:rPr sz="1400" spc="-1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Hibernate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585858"/>
              </a:buClr>
              <a:buFont typeface="Arial"/>
              <a:buChar char="○"/>
            </a:pPr>
            <a:endParaRPr sz="1300">
              <a:latin typeface="Times New Roman"/>
              <a:cs typeface="Times New Roman"/>
            </a:endParaRPr>
          </a:p>
          <a:p>
            <a:pPr marL="240665" marR="85725" indent="-228600">
              <a:lnSpc>
                <a:spcPct val="114999"/>
              </a:lnSpc>
              <a:spcBef>
                <a:spcPts val="5"/>
              </a:spcBef>
              <a:buChar char="●"/>
              <a:tabLst>
                <a:tab pos="24130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При JDBC типовете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библиотеки, драйвъра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трябва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да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'зареди’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в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кода,  за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да се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използва, при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JPA той се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указва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в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конфигурационни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файлове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3571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Създаване </a:t>
            </a:r>
            <a:r>
              <a:rPr spc="-5" dirty="0"/>
              <a:t>на</a:t>
            </a:r>
            <a:r>
              <a:rPr spc="15" dirty="0"/>
              <a:t> </a:t>
            </a:r>
            <a:r>
              <a:rPr spc="-5" dirty="0"/>
              <a:t>базата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9150" y="1238834"/>
            <a:ext cx="6257925" cy="1205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Може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да стане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от java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кода,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може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и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през командния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ред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85858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5"/>
              </a:spcBef>
              <a:buChar char="○"/>
              <a:tabLst>
                <a:tab pos="698500" algn="l"/>
              </a:tabLst>
            </a:pP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Отворете MySQL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Shell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Arial"/>
              <a:buChar char="○"/>
            </a:pPr>
            <a:endParaRPr sz="16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buChar char="○"/>
              <a:tabLst>
                <a:tab pos="698500" algn="l"/>
              </a:tabLst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Създайте базата: create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database</a:t>
            </a:r>
            <a:r>
              <a:rPr sz="1400" spc="-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bazatami;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38182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Създаване </a:t>
            </a:r>
            <a:r>
              <a:rPr spc="-5" dirty="0"/>
              <a:t>на</a:t>
            </a:r>
            <a:r>
              <a:rPr dirty="0"/>
              <a:t> </a:t>
            </a:r>
            <a:r>
              <a:rPr spc="-5" dirty="0"/>
              <a:t>таблица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25118"/>
            <a:ext cx="53949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String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uri =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"jdbc:mysql://localhost:3306/&lt;db-name&gt;"; 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Properties props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setLoginForDB();  Class.forName("com.mysql.jdbc.Driver");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7814" y="1499996"/>
            <a:ext cx="2425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AA84F"/>
                </a:solidFill>
                <a:latin typeface="Arial"/>
                <a:cs typeface="Arial"/>
              </a:rPr>
              <a:t>//set </a:t>
            </a:r>
            <a:r>
              <a:rPr sz="1800" spc="-5" dirty="0">
                <a:solidFill>
                  <a:srgbClr val="6AA84F"/>
                </a:solidFill>
                <a:latin typeface="Arial"/>
                <a:cs typeface="Arial"/>
              </a:rPr>
              <a:t>the db</a:t>
            </a:r>
            <a:r>
              <a:rPr sz="1800" spc="-40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AA84F"/>
                </a:solidFill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6AA84F"/>
                </a:solidFill>
                <a:latin typeface="Arial"/>
                <a:cs typeface="Arial"/>
              </a:rPr>
              <a:t>//load </a:t>
            </a:r>
            <a:r>
              <a:rPr sz="1800" dirty="0">
                <a:solidFill>
                  <a:srgbClr val="6AA84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6AA84F"/>
                </a:solidFill>
                <a:latin typeface="Arial"/>
                <a:cs typeface="Arial"/>
              </a:rPr>
              <a:t>MySQL</a:t>
            </a:r>
            <a:r>
              <a:rPr sz="1800" spc="-35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AA84F"/>
                </a:solidFill>
                <a:latin typeface="Arial"/>
                <a:cs typeface="Arial"/>
              </a:rPr>
              <a:t>driver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Connection conn </a:t>
            </a:r>
            <a:r>
              <a:rPr dirty="0"/>
              <a:t>= </a:t>
            </a:r>
            <a:r>
              <a:rPr spc="-5" dirty="0"/>
              <a:t>DriverManager.getConnection(uri,</a:t>
            </a:r>
            <a:r>
              <a:rPr spc="110" dirty="0"/>
              <a:t> </a:t>
            </a:r>
            <a:r>
              <a:rPr spc="-5" dirty="0"/>
              <a:t>props);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1949450">
              <a:lnSpc>
                <a:spcPct val="100000"/>
              </a:lnSpc>
            </a:pPr>
            <a:r>
              <a:rPr spc="-5" dirty="0"/>
              <a:t>Statement </a:t>
            </a:r>
            <a:r>
              <a:rPr dirty="0"/>
              <a:t>stmt = </a:t>
            </a:r>
            <a:r>
              <a:rPr spc="-5" dirty="0"/>
              <a:t>conn.createStatement();  createTable(stmt);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3378835">
              <a:lnSpc>
                <a:spcPct val="100000"/>
              </a:lnSpc>
            </a:pPr>
            <a:r>
              <a:rPr spc="-5" dirty="0"/>
              <a:t>conn.setAutoCommit(false);  insertRows(stmt);  conn.commit();  stmt.close();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5" dirty="0"/>
              <a:t>conn.close();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2400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</a:t>
            </a:r>
            <a:r>
              <a:rPr spc="-25" dirty="0"/>
              <a:t> </a:t>
            </a:r>
            <a:r>
              <a:rPr spc="-5" dirty="0"/>
              <a:t>login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38834"/>
            <a:ext cx="7280275" cy="2376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100"/>
              </a:spcBef>
              <a:buChar char="●"/>
              <a:tabLst>
                <a:tab pos="469900" algn="l"/>
              </a:tabLst>
            </a:pP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Необходим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за да знае базата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кой я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използва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и какви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права</a:t>
            </a:r>
            <a:r>
              <a:rPr sz="1800" spc="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има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5"/>
              </a:spcBef>
              <a:buChar char="●"/>
              <a:tabLst>
                <a:tab pos="4699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Пример:</a:t>
            </a:r>
            <a:endParaRPr sz="1800">
              <a:latin typeface="Arial"/>
              <a:cs typeface="Arial"/>
            </a:endParaRPr>
          </a:p>
          <a:p>
            <a:pPr marL="12700" marR="3584575">
              <a:lnSpc>
                <a:spcPts val="4079"/>
              </a:lnSpc>
              <a:spcBef>
                <a:spcPts val="455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Properties props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new Properties();  props.setProperty("user",</a:t>
            </a:r>
            <a:r>
              <a:rPr sz="1800" spc="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"pesho");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props.setProperty("password",</a:t>
            </a:r>
            <a:r>
              <a:rPr sz="1800" spc="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"parola");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2082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Create</a:t>
            </a:r>
            <a:r>
              <a:rPr spc="-35" dirty="0"/>
              <a:t> </a:t>
            </a:r>
            <a:r>
              <a:rPr spc="-5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197438"/>
            <a:ext cx="8320405" cy="97281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String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sql = "CREATE TABLE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skisEtc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"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30"/>
              </a:spcBef>
              <a:tabLst>
                <a:tab pos="1768475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"(id	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SERIAL PRIMARY KEY NOT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NULL,"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+ //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auto-generated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integer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key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4925" y="2185797"/>
            <a:ext cx="2643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9345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"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pr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d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ct	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VAR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HA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(5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7646" y="2459436"/>
            <a:ext cx="2814955" cy="6578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430"/>
              </a:spcBef>
              <a:tabLst>
                <a:tab pos="128016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" c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te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go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ry	VA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(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50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968375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"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price	REAL)";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7987" y="2145008"/>
            <a:ext cx="4290060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NOT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NULL,"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+ //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text, 50 chars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at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most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NOT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NULL,"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+ //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ditto</a:t>
            </a:r>
            <a:endParaRPr sz="1800">
              <a:latin typeface="Arial"/>
              <a:cs typeface="Arial"/>
            </a:endParaRPr>
          </a:p>
          <a:p>
            <a:pPr marL="7175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//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floating-point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550" y="3132582"/>
            <a:ext cx="6851650" cy="1246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stmt.executeUpdate(sql);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Stmt 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от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тип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Statement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и се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генерира от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Connection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обекта.  Представлява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заявка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към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базата.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4093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Четене на ред </a:t>
            </a:r>
            <a:r>
              <a:rPr dirty="0"/>
              <a:t>от</a:t>
            </a:r>
            <a:r>
              <a:rPr spc="-20" dirty="0"/>
              <a:t> </a:t>
            </a:r>
            <a:r>
              <a:rPr spc="-5" dirty="0"/>
              <a:t>базата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38834"/>
            <a:ext cx="7920990" cy="372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ResultSet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rs =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stmt.executeQuery("SELECT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* FROM</a:t>
            </a:r>
            <a:r>
              <a:rPr sz="1800" spc="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books;");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while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(rs.next())</a:t>
            </a:r>
            <a:r>
              <a:rPr sz="1800" spc="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2755900">
              <a:lnSpc>
                <a:spcPct val="100000"/>
              </a:lnSpc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int id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rs.getInt("id");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2755900">
              <a:lnSpc>
                <a:spcPct val="100000"/>
              </a:lnSpc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String product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rs.getString("product");</a:t>
            </a:r>
            <a:endParaRPr sz="1800">
              <a:latin typeface="Arial"/>
              <a:cs typeface="Arial"/>
            </a:endParaRPr>
          </a:p>
          <a:p>
            <a:pPr marL="2755900" marR="942975">
              <a:lnSpc>
                <a:spcPct val="189000"/>
              </a:lnSpc>
              <a:spcBef>
                <a:spcPts val="10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String category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rs.getString("category");  float price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rs.getFloat("price");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2755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System.out.format("%d %s %s %.2f\n", id,</a:t>
            </a:r>
            <a:r>
              <a:rPr sz="1800" spc="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product,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category,</a:t>
            </a:r>
            <a:r>
              <a:rPr sz="1800" spc="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price);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468</Words>
  <Application>Microsoft Office PowerPoint</Application>
  <PresentationFormat>On-screen Show (16:9)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3. Бази данни</vt:lpstr>
      <vt:lpstr>Типове бази данни</vt:lpstr>
      <vt:lpstr>Популярни SQL заявки</vt:lpstr>
      <vt:lpstr>Как се създава връзката база - java код</vt:lpstr>
      <vt:lpstr>Създаване на базата</vt:lpstr>
      <vt:lpstr>Създаване на таблица</vt:lpstr>
      <vt:lpstr>Database login</vt:lpstr>
      <vt:lpstr>Create Table</vt:lpstr>
      <vt:lpstr>Четене на ред от базата</vt:lpstr>
      <vt:lpstr>PowerPoint Presentation</vt:lpstr>
      <vt:lpstr>Домашно: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Бази данни</dc:title>
  <dc:creator>Lilly</dc:creator>
  <cp:lastModifiedBy>Lilly</cp:lastModifiedBy>
  <cp:revision>1</cp:revision>
  <dcterms:created xsi:type="dcterms:W3CDTF">2019-09-28T03:37:58Z</dcterms:created>
  <dcterms:modified xsi:type="dcterms:W3CDTF">2019-09-28T03:41:06Z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2019-09-28T00:00:00Z</vt:filetime>
  </property>
</Properties>
</file>