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Syncopate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yncopate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yncopate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13f2bd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a013f2b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13f2bd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a013f2b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13f2bd0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013f2b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013f2bd0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a013f2b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13f2bd0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a013f2b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13f2bd0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a013f2b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13f2bd0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a013f2b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13f2bd0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a013f2bd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013f2bd0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a013f2b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013f2bd0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a013f2bd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013f2bd0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a013f2b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013f2bd0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a013f2bd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13f2bd0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a013f2bd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013f2bd0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a013f2b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1ae5309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a01ae53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1ae5309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a01ae53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1ae5309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a01ae53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013f2bd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a013f2b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introprogramming.info/intro-java-book/read-online/glava5-uslovni-konstrukcii/#_Toc24358727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yncopate"/>
              <a:buNone/>
            </a:pPr>
            <a:r>
              <a:rPr b="1" i="0" lang="bg-BG" sz="5200" u="none" cap="none" strike="noStrik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b="1" i="0" sz="5200" u="none" cap="none" strike="noStrike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Java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ТИХОМИР КРЪСТЕВ- НПО ВРАЦА СОФТУЕР ОБЩЕСТВО - КУРС ПО ОСНОВИ НА ПРОГРАМИРАНЕТО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17850"/>
            <a:ext cx="6225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double </a:t>
            </a:r>
            <a:r>
              <a:rPr lang="bg-BG"/>
              <a:t>myDouble = 5.1d;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long </a:t>
            </a:r>
            <a:r>
              <a:rPr lang="bg-BG"/>
              <a:t>myLong = (</a:t>
            </a:r>
            <a:r>
              <a:rPr b="1" lang="bg-BG"/>
              <a:t>long</a:t>
            </a:r>
            <a:r>
              <a:rPr lang="bg-BG"/>
              <a:t>) myDouble;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System.out.println(myLong); // 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myDouble = 5e9d; // 5 * 10^9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System.out.println(myDouble); // 5.0E9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int </a:t>
            </a:r>
            <a:r>
              <a:rPr lang="bg-BG"/>
              <a:t>myInt = (</a:t>
            </a:r>
            <a:r>
              <a:rPr b="1" lang="bg-BG"/>
              <a:t>int</a:t>
            </a:r>
            <a:r>
              <a:rPr lang="bg-BG"/>
              <a:t>) myDouble;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System.out.println(myInt); // 2147483647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System.out.println(Integer.MAX_VALUE); // 2147483647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Изрично (explicit) преобразуване - cast оператор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ay the force be with you yoda"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375" y="1195575"/>
            <a:ext cx="3882700" cy="22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17850"/>
            <a:ext cx="6225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short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char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char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short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int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byte, short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char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long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byte, short, char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int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float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byte, short, char, int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long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● double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byte, short, char, int, long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float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Изрично (explicit) преобразуване - cast оператор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ay the force be with you yoda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375" y="1195575"/>
            <a:ext cx="3882700" cy="22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17850"/>
            <a:ext cx="83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heightInMeters </a:t>
            </a:r>
            <a:r>
              <a:rPr b="1" lang="bg-BG">
                <a:solidFill>
                  <a:srgbClr val="274E13"/>
                </a:solidFill>
              </a:rPr>
              <a:t>= </a:t>
            </a:r>
            <a:r>
              <a:rPr lang="bg-BG">
                <a:solidFill>
                  <a:srgbClr val="274E13"/>
                </a:solidFill>
              </a:rPr>
              <a:t>1.74</a:t>
            </a:r>
            <a:r>
              <a:rPr b="1" lang="bg-BG">
                <a:solidFill>
                  <a:srgbClr val="274E13"/>
                </a:solidFill>
              </a:rPr>
              <a:t>f; // ? conversion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double </a:t>
            </a:r>
            <a:r>
              <a:rPr lang="bg-BG">
                <a:solidFill>
                  <a:srgbClr val="274E13"/>
                </a:solidFill>
              </a:rPr>
              <a:t>maxHeight </a:t>
            </a:r>
            <a:r>
              <a:rPr b="1" lang="bg-BG">
                <a:solidFill>
                  <a:srgbClr val="274E13"/>
                </a:solidFill>
              </a:rPr>
              <a:t>= </a:t>
            </a:r>
            <a:r>
              <a:rPr lang="bg-BG">
                <a:solidFill>
                  <a:srgbClr val="274E13"/>
                </a:solidFill>
              </a:rPr>
              <a:t>heightInMeters</a:t>
            </a:r>
            <a:r>
              <a:rPr b="1" lang="bg-BG">
                <a:solidFill>
                  <a:srgbClr val="274E13"/>
                </a:solidFill>
              </a:rPr>
              <a:t>; // ? преобразуване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double </a:t>
            </a:r>
            <a:r>
              <a:rPr lang="bg-BG">
                <a:solidFill>
                  <a:srgbClr val="274E13"/>
                </a:solidFill>
              </a:rPr>
              <a:t>minHeight </a:t>
            </a:r>
            <a:r>
              <a:rPr b="1" lang="bg-BG">
                <a:solidFill>
                  <a:srgbClr val="274E13"/>
                </a:solidFill>
              </a:rPr>
              <a:t>= (double) </a:t>
            </a:r>
            <a:r>
              <a:rPr lang="bg-BG">
                <a:solidFill>
                  <a:srgbClr val="274E13"/>
                </a:solidFill>
              </a:rPr>
              <a:t>heightInMeters</a:t>
            </a:r>
            <a:r>
              <a:rPr b="1" lang="bg-BG">
                <a:solidFill>
                  <a:srgbClr val="274E13"/>
                </a:solidFill>
              </a:rPr>
              <a:t>; // ? преобразуване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actualHeight </a:t>
            </a:r>
            <a:r>
              <a:rPr b="1" lang="bg-BG">
                <a:solidFill>
                  <a:srgbClr val="274E13"/>
                </a:solidFill>
              </a:rPr>
              <a:t>= (float) </a:t>
            </a:r>
            <a:r>
              <a:rPr lang="bg-BG">
                <a:solidFill>
                  <a:srgbClr val="274E13"/>
                </a:solidFill>
              </a:rPr>
              <a:t>maxHeight</a:t>
            </a:r>
            <a:r>
              <a:rPr b="1" lang="bg-BG">
                <a:solidFill>
                  <a:srgbClr val="274E13"/>
                </a:solidFill>
              </a:rPr>
              <a:t>; // ? преобразуване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maxHeightFloat </a:t>
            </a:r>
            <a:r>
              <a:rPr b="1" lang="bg-BG">
                <a:solidFill>
                  <a:srgbClr val="274E13"/>
                </a:solidFill>
              </a:rPr>
              <a:t>= </a:t>
            </a:r>
            <a:r>
              <a:rPr lang="bg-BG">
                <a:solidFill>
                  <a:srgbClr val="274E13"/>
                </a:solidFill>
              </a:rPr>
              <a:t>maxHeight</a:t>
            </a:r>
            <a:r>
              <a:rPr b="1" lang="bg-BG">
                <a:solidFill>
                  <a:srgbClr val="274E13"/>
                </a:solidFill>
              </a:rPr>
              <a:t>; // ?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 сега... и двете заедно.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Въпросчета? :)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questions"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950" y="970650"/>
            <a:ext cx="4102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Условн</a:t>
            </a: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конструкци</a:t>
            </a: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Условните конструкции управляват потока на програмата (затова и са част от т. нар. control flow statements, за които ще стане дума в следващите лекции),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указвайки кое парче код при какви условия и кога да се изпълни.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</a:t>
            </a:r>
            <a:r>
              <a:rPr b="1" lang="bg-BG" sz="3600">
                <a:solidFill>
                  <a:srgbClr val="FFFFFF"/>
                </a:solidFill>
              </a:rPr>
              <a:t>и</a:t>
            </a: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конструкци</a:t>
            </a:r>
            <a:r>
              <a:rPr b="1" lang="bg-BG" sz="3600">
                <a:solidFill>
                  <a:srgbClr val="FFFFFF"/>
                </a:solidFill>
              </a:rPr>
              <a:t>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регулировчик"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50" y="2569800"/>
            <a:ext cx="3295625" cy="23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89" y="2569804"/>
            <a:ext cx="4794011" cy="2397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1036034" y="2672360"/>
            <a:ext cx="1011300" cy="4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bg-BG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073146" y="2672360"/>
            <a:ext cx="1011300" cy="4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bg-BG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Позволява изпълнението на дадена последователност от действия, само ако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определено условие е изпълнено.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sz="1600"/>
              <a:t>if </a:t>
            </a:r>
            <a:r>
              <a:rPr lang="bg-BG" sz="1600"/>
              <a:t>(условие)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израз1;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израз2;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...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// код, който ще се изпълни, само ако условието е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оценено с true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// код, който ще се изпълни винаги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67" name="Google Shape;167;p2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</a:t>
            </a:r>
            <a:r>
              <a:rPr b="1" lang="bg-BG" sz="3600">
                <a:solidFill>
                  <a:srgbClr val="FFFFFF"/>
                </a:solidFill>
              </a:rPr>
              <a:t>if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49355" y="8615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int age = 21;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String tito;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if (age &lt;= 11) {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tito = “kiddo”;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}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if (age &gt; 11 &amp;&amp; age &lt; 20) {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tito = “teenager”;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}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if (age &gt;= 20) {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tito = “very old dude”;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}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System.out.println(“Tito is a “ + tito+ “.”);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</a:t>
            </a:r>
            <a:r>
              <a:rPr b="1" lang="bg-BG" sz="3600">
                <a:solidFill>
                  <a:srgbClr val="FFFFFF"/>
                </a:solidFill>
              </a:rPr>
              <a:t>if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49355" y="8615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1. Напишете програма, която изчислява месечната заплата на един работник. Програмата дефинира три променливи - една за чистата заплата (без бонуси), една за размера на бонуса и една за броя продажби, направени от работника за един месец. Ако продажбите са повече от 100, работникът получава бонус към чистата заплата.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</a:t>
            </a:r>
            <a:r>
              <a:rPr b="1" lang="bg-BG" sz="3600">
                <a:solidFill>
                  <a:srgbClr val="FFFFFF"/>
                </a:solidFill>
              </a:rPr>
              <a:t>if - 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49355" y="8615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2. Напишете програма, която въвежда месец в конзолата и извежда в кой сезон е месецът.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0B5394"/>
                </a:solidFill>
              </a:rPr>
              <a:t>Примерни вход и изход:</a:t>
            </a:r>
            <a:endParaRPr sz="16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0B5394"/>
                </a:solidFill>
              </a:rPr>
              <a:t>5 -&gt; “пролет”</a:t>
            </a:r>
            <a:endParaRPr sz="16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0B5394"/>
                </a:solidFill>
              </a:rPr>
              <a:t>10 -&gt; “eсен”</a:t>
            </a:r>
            <a:endParaRPr sz="16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0B5394"/>
                </a:solidFill>
              </a:rPr>
              <a:t>12 -&gt; “зима”</a:t>
            </a:r>
            <a:endParaRPr sz="16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Условна конструкция </a:t>
            </a:r>
            <a:r>
              <a:rPr b="1" lang="bg-BG" sz="3600">
                <a:solidFill>
                  <a:srgbClr val="FFFFFF"/>
                </a:solidFill>
              </a:rPr>
              <a:t>if - 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Условни конструкции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 част)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5" y="8713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Ако условието e false, се изпълнява кодът в блока след else.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sz="1600">
                <a:solidFill>
                  <a:srgbClr val="1C4587"/>
                </a:solidFill>
              </a:rPr>
              <a:t>if</a:t>
            </a:r>
            <a:r>
              <a:rPr lang="bg-BG" sz="1600">
                <a:solidFill>
                  <a:srgbClr val="1C4587"/>
                </a:solidFill>
              </a:rPr>
              <a:t> (условие) {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израз1;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израз2;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...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} else {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израз1;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израз2;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   ...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}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bg-BG" sz="3600">
                <a:solidFill>
                  <a:srgbClr val="FFFFFF"/>
                </a:solidFill>
              </a:rPr>
              <a:t>Конструкцията if-else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5" y="8713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274E13"/>
                </a:solidFill>
              </a:rPr>
              <a:t>Пример:</a:t>
            </a:r>
            <a:endParaRPr sz="16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sz="1600">
                <a:solidFill>
                  <a:srgbClr val="1C4587"/>
                </a:solidFill>
              </a:rPr>
              <a:t>double </a:t>
            </a:r>
            <a:r>
              <a:rPr lang="bg-BG" sz="1600">
                <a:solidFill>
                  <a:srgbClr val="1C4587"/>
                </a:solidFill>
              </a:rPr>
              <a:t>height = 1.90;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sz="1600">
                <a:solidFill>
                  <a:srgbClr val="1C4587"/>
                </a:solidFill>
              </a:rPr>
              <a:t>if </a:t>
            </a:r>
            <a:r>
              <a:rPr lang="bg-BG" sz="1600">
                <a:solidFill>
                  <a:srgbClr val="1C4587"/>
                </a:solidFill>
              </a:rPr>
              <a:t>(height &gt; 1.70) {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  System.out.println("Можеш да играеш баскетбол");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} </a:t>
            </a:r>
            <a:r>
              <a:rPr b="1" lang="bg-BG" sz="1600">
                <a:solidFill>
                  <a:srgbClr val="1C4587"/>
                </a:solidFill>
              </a:rPr>
              <a:t>else </a:t>
            </a:r>
            <a:r>
              <a:rPr lang="bg-BG" sz="1600">
                <a:solidFill>
                  <a:srgbClr val="1C4587"/>
                </a:solidFill>
              </a:rPr>
              <a:t>{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  System.out.println("Нисък си");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>
                <a:solidFill>
                  <a:srgbClr val="1C4587"/>
                </a:solidFill>
              </a:rPr>
              <a:t>}</a:t>
            </a:r>
            <a:endParaRPr sz="16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74E13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bg-BG" sz="3600">
                <a:solidFill>
                  <a:srgbClr val="FFFFFF"/>
                </a:solidFill>
              </a:rPr>
              <a:t>Конструкцията if-else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5" y="871329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● когато имаме само един израз в </a:t>
            </a:r>
            <a:r>
              <a:rPr b="1" lang="bg-BG" sz="1600"/>
              <a:t>if </a:t>
            </a:r>
            <a:r>
              <a:rPr lang="bg-BG" sz="1600"/>
              <a:t>или </a:t>
            </a:r>
            <a:r>
              <a:rPr b="1" lang="bg-BG" sz="1600"/>
              <a:t>else </a:t>
            </a:r>
            <a:r>
              <a:rPr lang="bg-BG" sz="1600"/>
              <a:t>блок, можем да пропуснем къдравите скоби (но не е препоръчително да се прави)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● можем да влагаме колкото поискаме if-else конструкции една в друга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600"/>
              <a:t>● добре е кодът да се поддържа подреден и да се спазва идентация (спестява нерви и главоболия)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3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-1" y="30300"/>
            <a:ext cx="8901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bg-BG" sz="3600">
                <a:solidFill>
                  <a:srgbClr val="FFFFFF"/>
                </a:solidFill>
              </a:rPr>
              <a:t>Конструкцията if-else - особености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bg-BG"/>
              <a:t>Да се напише програма, която проверява дали едно число е четно или нечетно. Ако числото е четно, извежда на конзолата “even”, а в противен случай - “odd”.</a:t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4"/>
            <a:ext cx="85206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bg-BG"/>
              <a:t>Да се напише програма, която проверява дали едно число е четно или нечетно. Ако числото е четно, извежда на конзолата “even”, а в противен случай - “odd”.</a:t>
            </a:r>
            <a:br>
              <a:rPr lang="bg-BG"/>
            </a:br>
            <a:br>
              <a:rPr lang="bg-BG"/>
            </a:br>
            <a:r>
              <a:rPr lang="bg-BG"/>
              <a:t>System.out.println((n % 2) == 0 ? "even" : "odd");</a:t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0" y="606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4"/>
            <a:ext cx="8520599" cy="3898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2. </a:t>
            </a:r>
            <a:r>
              <a:rPr lang="bg-BG"/>
              <a:t>Да се напише програма, която по въведено число между 2 и 6, извежда съответната оценка.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936524"/>
            <a:ext cx="85206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3</a:t>
            </a:r>
            <a:r>
              <a:rPr lang="bg-BG"/>
              <a:t>. </a:t>
            </a:r>
            <a:r>
              <a:rPr lang="bg-BG"/>
              <a:t>Да се напише програма, която проверява дали едно четирицифрено число е палиндром - число, което четено отзад напред и отпред назад е едно и също.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Пример: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1221 - да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1231 - не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8888 - да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9889 - да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0" y="606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936524"/>
            <a:ext cx="85206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4</a:t>
            </a:r>
            <a:r>
              <a:rPr lang="bg-BG"/>
              <a:t>. </a:t>
            </a:r>
            <a:r>
              <a:rPr lang="bg-BG"/>
              <a:t>Напишете програма, която изчислява дадена сума в левове. Дефинирайте две променливи - една за сумата в определена валута и една за валутата (нека възможните валути са “</a:t>
            </a:r>
            <a:r>
              <a:rPr lang="bg-BG">
                <a:solidFill>
                  <a:srgbClr val="38761D"/>
                </a:solidFill>
              </a:rPr>
              <a:t>USD</a:t>
            </a:r>
            <a:r>
              <a:rPr lang="bg-BG"/>
              <a:t>”, “</a:t>
            </a:r>
            <a:r>
              <a:rPr lang="bg-BG">
                <a:solidFill>
                  <a:srgbClr val="38761D"/>
                </a:solidFill>
              </a:rPr>
              <a:t>EUR</a:t>
            </a:r>
            <a:r>
              <a:rPr lang="bg-BG"/>
              <a:t>” и “</a:t>
            </a:r>
            <a:r>
              <a:rPr lang="bg-BG">
                <a:solidFill>
                  <a:srgbClr val="38761D"/>
                </a:solidFill>
              </a:rPr>
              <a:t>GBP</a:t>
            </a:r>
            <a:r>
              <a:rPr lang="bg-BG"/>
              <a:t>”).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Валутни курсове: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● 1 USD = 1.7408 BGN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● 1 EUR = 1.9557 BGN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1155CC"/>
                </a:solidFill>
              </a:rPr>
              <a:t>● 1 GBP = 2.6415 BGN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0" y="606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936524"/>
            <a:ext cx="85206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5</a:t>
            </a:r>
            <a:r>
              <a:rPr lang="bg-BG"/>
              <a:t>. </a:t>
            </a:r>
            <a:r>
              <a:rPr lang="bg-BG"/>
              <a:t>Напишете задачите от предното домашно, използвайки if-else конструкцията.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0" y="606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4"/>
            <a:ext cx="8520599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bg-BG" sz="1600"/>
              <a:t>Преобразуване на типове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bg-BG"/>
              <a:t>Условни конструкции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bg-BG"/>
              <a:t>●</a:t>
            </a:r>
            <a:r>
              <a:rPr b="0" i="0" lang="bg-BG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bg-BG" sz="1400"/>
              <a:t>If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bg-BG" sz="1600"/>
              <a:t>else</a:t>
            </a:r>
            <a:endParaRPr sz="1600"/>
          </a:p>
          <a:p>
            <a:pPr indent="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bg-BG"/>
              <a:t>● </a:t>
            </a:r>
            <a:r>
              <a:rPr lang="bg-BG" sz="1600"/>
              <a:t>Условен оператор</a:t>
            </a:r>
            <a:endParaRPr sz="1600"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Домашно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907074"/>
            <a:ext cx="85206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Напишете програма, която изчислява реалните корени на квадратно уравнение по дадени коефициенти a, b и 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Как се намират корените на квадратно уравнение: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1. Намираме дискриминатата D = b*b - 4*a*c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a. ако D&gt;0 - продължаваме с 2.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b. ако D=0 имаме два еднакви корена, продължаваме с 2.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c. ако D&lt;0 нямаме реални корени решения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2. Намираме двата корена по формулата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x1 = (-b + Math.sqrt(D))/(2 * a) ; x2 = (-b - Math.sqrt(D))/(2 * a)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4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Имаме шумен говорещ папагал. Имаме и параметър hour, който показва часа. Той е в интервала между 0 и 23. Сгафили сме, ако часът е преди 7 или след 20 и папагалът говори. Изпечатайте на конзолата дали сме сгафили.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bg-BG" u="sng">
                <a:solidFill>
                  <a:srgbClr val="6AA84F"/>
                </a:solidFill>
              </a:rPr>
              <a:t>Пример:</a:t>
            </a:r>
            <a:endParaRPr u="sng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(true, 6) → true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(true, 7) → false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(false, 6) → false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Имаме число n. Върнете абсолютната стойност на разликата на n и 21. Освен ако х (резултатът от разликата им) е по-голямо от 21, тогава върнете абсолютната им разлика по две.</a:t>
            </a:r>
            <a:br>
              <a:rPr lang="bg-BG"/>
            </a:br>
            <a:br>
              <a:rPr lang="bg-BG"/>
            </a:br>
            <a:r>
              <a:rPr lang="bg-BG">
                <a:solidFill>
                  <a:srgbClr val="3C78D8"/>
                </a:solidFill>
              </a:rPr>
              <a:t>(19) → 2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(10) → 11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3C78D8"/>
                </a:solidFill>
              </a:rPr>
              <a:t>(21) → 0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4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Прочетете частта “Условни конструкции if и if-else” от 5та глава на книгата: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u="sng">
                <a:solidFill>
                  <a:schemeClr val="hlink"/>
                </a:solidFill>
                <a:hlinkClick r:id="rId3"/>
              </a:rPr>
              <a:t>http://www.introprogramming.info/intro-java-book/read-online/glava5-uslovni-konstrukcii/#_Toc243587271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bg-BG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Преобразуване на типове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int </a:t>
            </a:r>
            <a:r>
              <a:rPr lang="bg-BG"/>
              <a:t>myInt = 5;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System.out.println(myInt); // 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long </a:t>
            </a:r>
            <a:r>
              <a:rPr lang="bg-BG"/>
              <a:t>myLong = myInt;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System.out.println(myLong); // 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System.out.println(myLong + myInt); // 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Преобразуване на типове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178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Операторите в програмирането се извършват върху еднакви типове данни.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Понякога обаче се налага да извършваме операции върху данни от различни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типове.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Тогава на помощ идва преобразуването на типовете данни - конвертирането на променливите към един и същи тип данни, с който може да бъде извършена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операцията.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Преобразуване на типове (typecasting)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hand shaking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50" y="3178375"/>
            <a:ext cx="25336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178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int </a:t>
            </a:r>
            <a:r>
              <a:rPr lang="bg-BG"/>
              <a:t>myInt = 5;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System.out.println(myInt); // 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/>
              <a:t>long </a:t>
            </a:r>
            <a:r>
              <a:rPr lang="bg-BG"/>
              <a:t>myLong = myInt;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System.out.println(myLong); // 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System.out.println(myLong + myInt); // 10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Неявно (implicit) преобразуване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178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byte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short</a:t>
            </a:r>
            <a:r>
              <a:rPr lang="bg-BG">
                <a:solidFill>
                  <a:srgbClr val="274E13"/>
                </a:solidFill>
              </a:rPr>
              <a:t>, </a:t>
            </a:r>
            <a:r>
              <a:rPr b="1" lang="bg-BG">
                <a:solidFill>
                  <a:srgbClr val="274E13"/>
                </a:solidFill>
              </a:rPr>
              <a:t>int</a:t>
            </a:r>
            <a:r>
              <a:rPr lang="bg-BG">
                <a:solidFill>
                  <a:srgbClr val="274E13"/>
                </a:solidFill>
              </a:rPr>
              <a:t>, </a:t>
            </a:r>
            <a:r>
              <a:rPr b="1" lang="bg-BG">
                <a:solidFill>
                  <a:srgbClr val="274E13"/>
                </a:solidFill>
              </a:rPr>
              <a:t>long</a:t>
            </a:r>
            <a:r>
              <a:rPr lang="bg-BG">
                <a:solidFill>
                  <a:srgbClr val="274E13"/>
                </a:solidFill>
              </a:rPr>
              <a:t>, </a:t>
            </a: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short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int, long, float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char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int, long, float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int </a:t>
            </a:r>
            <a:r>
              <a:rPr lang="bg-BG">
                <a:solidFill>
                  <a:srgbClr val="274E13"/>
                </a:solidFill>
              </a:rPr>
              <a:t>към</a:t>
            </a:r>
            <a:r>
              <a:rPr b="1" lang="bg-BG">
                <a:solidFill>
                  <a:srgbClr val="274E13"/>
                </a:solidFill>
              </a:rPr>
              <a:t> long, float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long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или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rgbClr val="274E13"/>
                </a:solidFill>
              </a:rPr>
              <a:t>● </a:t>
            </a:r>
            <a:r>
              <a:rPr b="1" lang="bg-BG">
                <a:solidFill>
                  <a:srgbClr val="274E13"/>
                </a:solidFill>
              </a:rPr>
              <a:t>float </a:t>
            </a:r>
            <a:r>
              <a:rPr lang="bg-BG">
                <a:solidFill>
                  <a:srgbClr val="274E13"/>
                </a:solidFill>
              </a:rPr>
              <a:t>към </a:t>
            </a:r>
            <a:r>
              <a:rPr b="1" lang="bg-BG">
                <a:solidFill>
                  <a:srgbClr val="274E13"/>
                </a:solidFill>
              </a:rPr>
              <a:t>double</a:t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br>
              <a:rPr lang="bg-BG">
                <a:solidFill>
                  <a:srgbClr val="FFD966"/>
                </a:solidFill>
              </a:rPr>
            </a:br>
            <a:r>
              <a:rPr lang="bg-BG">
                <a:solidFill>
                  <a:srgbClr val="BF9000"/>
                </a:solidFill>
              </a:rPr>
              <a:t>Безопасно - БЕЗ загуба на данни!!</a:t>
            </a:r>
            <a:endParaRPr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Изключение прави преминаването от </a:t>
            </a:r>
            <a:r>
              <a:rPr b="1" lang="bg-BG"/>
              <a:t>int </a:t>
            </a:r>
            <a:r>
              <a:rPr lang="bg-BG"/>
              <a:t>към </a:t>
            </a:r>
            <a:r>
              <a:rPr b="1" lang="bg-BG"/>
              <a:t>float </a:t>
            </a:r>
            <a:r>
              <a:rPr lang="bg-BG"/>
              <a:t>и </a:t>
            </a:r>
            <a:r>
              <a:rPr b="1" lang="bg-BG"/>
              <a:t>long </a:t>
            </a:r>
            <a:r>
              <a:rPr lang="bg-BG"/>
              <a:t>към </a:t>
            </a:r>
            <a:r>
              <a:rPr b="1" lang="bg-BG"/>
              <a:t>double</a:t>
            </a:r>
            <a:r>
              <a:rPr lang="bg-BG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Неявно (implicit) преобразуване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safe zone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100" y="1342825"/>
            <a:ext cx="17430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17850"/>
            <a:ext cx="622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Понякога обаче се налага да правим преобразуване със загуба на данни.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Компилаторът е умно животно и не позволява това да става автоматично, затова трябва изрично да му кажем, че сме наясно с рисковете и искаме да преобразуваме типа.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u="sng">
                <a:solidFill>
                  <a:srgbClr val="274E13"/>
                </a:solidFill>
              </a:rPr>
              <a:t>Пример:</a:t>
            </a:r>
            <a:r>
              <a:rPr lang="bg-BG">
                <a:solidFill>
                  <a:srgbClr val="274E13"/>
                </a:solidFill>
              </a:rPr>
              <a:t> short s = 1.65 + 3 // ?</a:t>
            </a:r>
            <a:endParaRPr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30300"/>
            <a:ext cx="9079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bg-BG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Изрично (explicit) преобразуване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danger zone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425" y="1117850"/>
            <a:ext cx="2311150" cy="2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