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1" r:id="rId15"/>
    <p:sldId id="274" r:id="rId16"/>
    <p:sldId id="268" r:id="rId17"/>
    <p:sldId id="272" r:id="rId18"/>
    <p:sldId id="273" r:id="rId19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BC3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BC3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BC3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4329" y="1881758"/>
            <a:ext cx="403534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BC3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025" y="887425"/>
            <a:ext cx="823394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Manager.html#beginTransaction()" TargetMode="External"/><Relationship Id="rId2" Type="http://schemas.openxmlformats.org/officeDocument/2006/relationships/hyperlink" Target="http://developer.android.com/reference/android/app/Activity.html#getFragmentManager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2" Type="http://schemas.openxmlformats.org/officeDocument/2006/relationships/hyperlink" Target="http://developer.android.com/training/appbar/action-view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415" y="2850515"/>
            <a:ext cx="9144000" cy="2292985"/>
          </a:xfrm>
          <a:custGeom>
            <a:avLst/>
            <a:gdLst/>
            <a:ahLst/>
            <a:cxnLst/>
            <a:rect l="l" t="t" r="r" b="b"/>
            <a:pathLst>
              <a:path w="9144000" h="2292985">
                <a:moveTo>
                  <a:pt x="0" y="0"/>
                </a:moveTo>
                <a:lnTo>
                  <a:pt x="9143999" y="0"/>
                </a:lnTo>
                <a:lnTo>
                  <a:pt x="9143999" y="2292599"/>
                </a:lnTo>
                <a:lnTo>
                  <a:pt x="0" y="2292599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5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5536" y="2882766"/>
            <a:ext cx="593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ToolBar.</a:t>
            </a:r>
            <a:r>
              <a:rPr sz="4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Fragments.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362" y="497376"/>
            <a:ext cx="2981277" cy="124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15" y="4926213"/>
            <a:ext cx="9094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</a:t>
            </a:r>
            <a:r>
              <a:rPr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ВРАЦА 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spc="-5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smtClean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662241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Основната разлика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Активити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метода onCreateView,  който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върне инфлейтнатото View на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фрагмента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Останалите методи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са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същите</a:t>
            </a:r>
            <a:endParaRPr sz="1800">
              <a:latin typeface="Arial"/>
              <a:cs typeface="Arial"/>
            </a:endParaRPr>
          </a:p>
          <a:p>
            <a:pPr marL="379095" marR="64706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Фрагментът задължително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има празен  конструктор, за да може 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пресъздава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свободно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9B27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150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Живот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7219950" y="30300"/>
            <a:ext cx="1924049" cy="511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828281"/>
            <a:ext cx="3792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Статичния метод използва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хмл: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25" y="1392037"/>
            <a:ext cx="90741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&lt;LinearLayout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611112"/>
            <a:ext cx="272224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944"/>
              </a:lnSpc>
            </a:pPr>
            <a:r>
              <a:rPr sz="1000" spc="-5" dirty="0">
                <a:solidFill>
                  <a:srgbClr val="882288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880000"/>
                </a:solidFill>
                <a:latin typeface="Consolas"/>
                <a:cs typeface="Consolas"/>
              </a:rPr>
              <a:t>"match_parent"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1830188"/>
            <a:ext cx="287464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944"/>
              </a:lnSpc>
            </a:pPr>
            <a:r>
              <a:rPr sz="1000" spc="-5" dirty="0">
                <a:solidFill>
                  <a:srgbClr val="882288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880000"/>
                </a:solidFill>
                <a:latin typeface="Consolas"/>
                <a:cs typeface="Consolas"/>
              </a:rPr>
              <a:t>"match_parent"</a:t>
            </a: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2049263"/>
            <a:ext cx="453707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944"/>
              </a:lnSpc>
            </a:pP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&lt;fragment</a:t>
            </a:r>
            <a:r>
              <a:rPr sz="1000" spc="-6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882288"/>
                </a:solidFill>
                <a:latin typeface="Consolas"/>
                <a:cs typeface="Consolas"/>
              </a:rPr>
              <a:t>android:name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880000"/>
                </a:solidFill>
                <a:latin typeface="Consolas"/>
                <a:cs typeface="Consolas"/>
              </a:rPr>
              <a:t>"com.example.news.ArticleListFragment"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2268338"/>
            <a:ext cx="328104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>
              <a:lnSpc>
                <a:spcPts val="944"/>
              </a:lnSpc>
            </a:pPr>
            <a:r>
              <a:rPr sz="1000" spc="-5" dirty="0">
                <a:solidFill>
                  <a:srgbClr val="882288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880000"/>
                </a:solidFill>
                <a:latin typeface="Consolas"/>
                <a:cs typeface="Consolas"/>
              </a:rPr>
              <a:t>"match_parent"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2487413"/>
            <a:ext cx="355981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>
              <a:lnSpc>
                <a:spcPts val="944"/>
              </a:lnSpc>
            </a:pPr>
            <a:r>
              <a:rPr sz="1000" spc="-5" dirty="0">
                <a:solidFill>
                  <a:srgbClr val="882288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880000"/>
                </a:solidFill>
                <a:latin typeface="Consolas"/>
                <a:cs typeface="Consolas"/>
              </a:rPr>
              <a:t>"match_parent"</a:t>
            </a:r>
            <a:r>
              <a:rPr sz="1000" spc="-6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2706488"/>
            <a:ext cx="1047115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&lt;/LinearLayout&gt;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249" y="2876156"/>
            <a:ext cx="3951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Динамичния използва джава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код: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425" y="3439913"/>
            <a:ext cx="383921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solidFill>
                  <a:srgbClr val="660066"/>
                </a:solidFill>
                <a:latin typeface="Consolas"/>
                <a:cs typeface="Consolas"/>
              </a:rPr>
              <a:t>FragmentManager </a:t>
            </a:r>
            <a:r>
              <a:rPr sz="1000" spc="-5" dirty="0">
                <a:latin typeface="Consolas"/>
                <a:cs typeface="Consolas"/>
              </a:rPr>
              <a:t>fragmentManager 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4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  <a:hlinkClick r:id="rId2"/>
              </a:rPr>
              <a:t>getFragmentManager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  <a:hlinkClick r:id="rId2"/>
              </a:rPr>
              <a:t>();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25" y="3658988"/>
            <a:ext cx="537464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solidFill>
                  <a:srgbClr val="660066"/>
                </a:solidFill>
                <a:latin typeface="Consolas"/>
                <a:cs typeface="Consolas"/>
              </a:rPr>
              <a:t>FragmentTransaction </a:t>
            </a:r>
            <a:r>
              <a:rPr sz="1000" spc="-5" dirty="0">
                <a:latin typeface="Consolas"/>
                <a:cs typeface="Consolas"/>
              </a:rPr>
              <a:t>fragmentTransaction 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2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fragmentManager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  <a:hlinkClick r:id="rId3"/>
              </a:rPr>
              <a:t>beginTransaction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  <a:hlinkClick r:id="rId3"/>
              </a:rPr>
              <a:t>();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25" y="4097137"/>
            <a:ext cx="342011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solidFill>
                  <a:srgbClr val="660066"/>
                </a:solidFill>
                <a:latin typeface="Consolas"/>
                <a:cs typeface="Consolas"/>
              </a:rPr>
              <a:t>ExampleFragment </a:t>
            </a:r>
            <a:r>
              <a:rPr sz="1000" spc="-5" dirty="0">
                <a:latin typeface="Consolas"/>
                <a:cs typeface="Consolas"/>
              </a:rPr>
              <a:t>fragment 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new</a:t>
            </a:r>
            <a:r>
              <a:rPr sz="1000" spc="-5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660066"/>
                </a:solidFill>
                <a:latin typeface="Consolas"/>
                <a:cs typeface="Consolas"/>
              </a:rPr>
              <a:t>ExampleFragment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425" y="4316212"/>
            <a:ext cx="411861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latin typeface="Consolas"/>
                <a:cs typeface="Consolas"/>
              </a:rPr>
              <a:t>fragmentTransaction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</a:rPr>
              <a:t>add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latin typeface="Consolas"/>
                <a:cs typeface="Consolas"/>
              </a:rPr>
              <a:t>R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</a:rPr>
              <a:t>id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</a:rPr>
              <a:t>fragment_container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4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fragment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425" y="4535287"/>
            <a:ext cx="230378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latin typeface="Consolas"/>
                <a:cs typeface="Consolas"/>
              </a:rPr>
              <a:t>transaction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</a:rPr>
              <a:t>addToBackStack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solidFill>
                  <a:srgbClr val="000088"/>
                </a:solidFill>
                <a:latin typeface="Consolas"/>
                <a:cs typeface="Consolas"/>
              </a:rPr>
              <a:t>null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425" y="4808337"/>
            <a:ext cx="2024380" cy="1492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latin typeface="Consolas"/>
                <a:cs typeface="Consolas"/>
              </a:rPr>
              <a:t>fragmentTransaction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latin typeface="Consolas"/>
                <a:cs typeface="Consolas"/>
              </a:rPr>
              <a:t>commit</a:t>
            </a:r>
            <a:r>
              <a:rPr sz="1000" spc="-5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9B27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Закачване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825084"/>
            <a:ext cx="701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tabs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81534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използваме лолипоп елементите за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табове, 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добавим  библиотеката </a:t>
            </a:r>
            <a:r>
              <a:rPr lang="en-US" sz="1200" spc="-5" dirty="0" smtClean="0">
                <a:latin typeface="Consolas"/>
                <a:cs typeface="Consolas"/>
              </a:rPr>
              <a:t>implementation</a:t>
            </a:r>
            <a:r>
              <a:rPr sz="1200" spc="-5" dirty="0" smtClean="0">
                <a:latin typeface="Consolas"/>
                <a:cs typeface="Consolas"/>
              </a:rPr>
              <a:t>'com.android.support:design:</a:t>
            </a:r>
            <a:r>
              <a:rPr lang="en-US" sz="1200" spc="-5" dirty="0" smtClean="0">
                <a:latin typeface="Consolas"/>
                <a:cs typeface="Consolas"/>
              </a:rPr>
              <a:t>28.0.0</a:t>
            </a:r>
            <a:r>
              <a:rPr sz="1200" spc="-5" dirty="0" smtClean="0">
                <a:latin typeface="Consolas"/>
                <a:cs typeface="Consolas"/>
              </a:rPr>
              <a:t>'</a:t>
            </a:r>
            <a:endParaRPr sz="1200" dirty="0">
              <a:latin typeface="Consolas"/>
              <a:cs typeface="Consolas"/>
            </a:endParaRPr>
          </a:p>
          <a:p>
            <a:pPr marL="379095" indent="-32067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6666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Всеки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таб 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нов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фрагмент</a:t>
            </a:r>
            <a:endParaRPr sz="1800" dirty="0">
              <a:latin typeface="Arial"/>
              <a:cs typeface="Arial"/>
            </a:endParaRPr>
          </a:p>
          <a:p>
            <a:pPr marL="379095" marR="447675" indent="-320675">
              <a:lnSpc>
                <a:spcPct val="114599"/>
              </a:lnSpc>
              <a:buClr>
                <a:srgbClr val="000000"/>
              </a:buClr>
              <a:buSzPct val="66666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Смяната между фрагментите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става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чрез ViewPager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елемент, който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сменя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децата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при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swipe</a:t>
            </a:r>
            <a:endParaRPr sz="1800" dirty="0">
              <a:latin typeface="Arial"/>
              <a:cs typeface="Arial"/>
            </a:endParaRPr>
          </a:p>
          <a:p>
            <a:pPr marL="379095" indent="-32067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6666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го използваме,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добавим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адаптер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52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Създаване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13375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825084"/>
            <a:ext cx="1677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въпроси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825084"/>
            <a:ext cx="2053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000" dirty="0" smtClean="0">
                <a:solidFill>
                  <a:schemeClr val="bg1"/>
                </a:solidFill>
              </a:rPr>
              <a:t>домашно</a:t>
            </a: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8153400" cy="22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bg-BG" dirty="0" smtClean="0">
                <a:solidFill>
                  <a:srgbClr val="595959"/>
                </a:solidFill>
                <a:latin typeface="Arial"/>
                <a:cs typeface="Arial"/>
              </a:rPr>
              <a:t>Направете мобилно приложение, което да съдържа 3 таба (3 фрагмента). Всеки таб да носи името на различен град в България. При клик на съответния таб на екрана да се визуализира снимка от града и информация за него (пр: население, община, в която се намира, кратка история, забележителности). Съдържанието във всеки фрагмент трябва да е по-голямо от един екран, така че да предполага използването на вертикално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ScrollView.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52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 smtClean="0">
                <a:solidFill>
                  <a:schemeClr val="bg1"/>
                </a:solidFill>
              </a:rPr>
              <a:t>Задача: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825084"/>
            <a:ext cx="1570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ресурси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16355"/>
            <a:ext cx="6428105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http://developer.android.com/training/appbar/action-views.html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</a:t>
            </a:r>
            <a:r>
              <a:rPr sz="1800" u="heavy" spc="-5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developer.android.com/guide/components/fragments.html</a:t>
            </a:r>
            <a:endParaRPr lang="en-US" sz="1800" u="heavy" spc="-5" dirty="0" smtClean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u="heavy" spc="-5" dirty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1520825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Toolbar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Fragments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 smtClean="0">
                <a:solidFill>
                  <a:srgbClr val="595959"/>
                </a:solidFill>
                <a:latin typeface="Arial"/>
                <a:cs typeface="Arial"/>
              </a:rPr>
              <a:t>Tabs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825084"/>
            <a:ext cx="118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toolbar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811974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9304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Т.нар. ActionBar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добавен във версия 11 на Андроид, във версия 21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заменен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ToolBar</a:t>
            </a:r>
            <a:endParaRPr sz="1800">
              <a:latin typeface="Arial"/>
              <a:cs typeface="Arial"/>
            </a:endParaRPr>
          </a:p>
          <a:p>
            <a:pPr marL="379095" marR="499109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ActionBar-a беше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труден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за персонализиране, добавяше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само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от  програмния код, не беше част от йерархията на елементите, което  ограничаваше използването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му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Toolbar-a решава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тези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проблеми. Той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обикновено View, което може да  бъде навсякъде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йерархията,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същевременно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може 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зададе да  бъде използвано като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ActionBar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169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Toolbar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257" y="2864329"/>
            <a:ext cx="2606675" cy="259079"/>
          </a:xfrm>
          <a:custGeom>
            <a:avLst/>
            <a:gdLst/>
            <a:ahLst/>
            <a:cxnLst/>
            <a:rect l="l" t="t" r="r" b="b"/>
            <a:pathLst>
              <a:path w="2606675" h="259080">
                <a:moveTo>
                  <a:pt x="0" y="0"/>
                </a:moveTo>
                <a:lnTo>
                  <a:pt x="2606464" y="0"/>
                </a:lnTo>
                <a:lnTo>
                  <a:pt x="2606464" y="258960"/>
                </a:lnTo>
                <a:lnTo>
                  <a:pt x="0" y="258960"/>
                </a:lnTo>
                <a:lnTo>
                  <a:pt x="0" y="0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249" y="887425"/>
            <a:ext cx="81813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Освен ако няма да поддържате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само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версия 21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 </a:t>
            </a:r>
            <a:r>
              <a:rPr sz="1800" spc="-5" dirty="0" smtClean="0">
                <a:solidFill>
                  <a:srgbClr val="595959"/>
                </a:solidFill>
                <a:latin typeface="Arial"/>
                <a:cs typeface="Arial"/>
              </a:rPr>
              <a:t>нагоре,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вместо &lt;Toolbar /&gt;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напишете</a:t>
            </a:r>
            <a:endParaRPr sz="1800" dirty="0">
              <a:latin typeface="Arial"/>
              <a:cs typeface="Arial"/>
            </a:endParaRPr>
          </a:p>
          <a:p>
            <a:pPr marL="379095" marR="95250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android.support.v7.widget.Toolbar </a:t>
            </a:r>
            <a:r>
              <a:rPr sz="1350" b="1" spc="-5" dirty="0">
                <a:solidFill>
                  <a:srgbClr val="006699"/>
                </a:solidFill>
                <a:latin typeface="Consolas"/>
                <a:cs typeface="Consolas"/>
              </a:rPr>
              <a:t>/&gt;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</a:t>
            </a:r>
            <a:r>
              <a:rPr sz="1800" spc="-5" dirty="0" smtClean="0">
                <a:solidFill>
                  <a:srgbClr val="595959"/>
                </a:solidFill>
                <a:latin typeface="Arial"/>
                <a:cs typeface="Arial"/>
              </a:rPr>
              <a:t>добавите</a:t>
            </a:r>
            <a:r>
              <a:rPr sz="1800" spc="-28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595959"/>
                </a:solidFill>
                <a:latin typeface="Arial"/>
                <a:cs typeface="Arial"/>
              </a:rPr>
              <a:t>библиотеката  </a:t>
            </a:r>
            <a:r>
              <a:rPr sz="1800" spc="-5" dirty="0" smtClean="0">
                <a:solidFill>
                  <a:srgbClr val="333333"/>
                </a:solidFill>
                <a:latin typeface="Consolas"/>
                <a:cs typeface="Consolas"/>
              </a:rPr>
              <a:t>compile 'com.android.support</a:t>
            </a:r>
            <a:r>
              <a:rPr sz="1800" spc="-5" dirty="0" smtClean="0">
                <a:solidFill>
                  <a:srgbClr val="A71C5D"/>
                </a:solidFill>
                <a:latin typeface="Consolas"/>
                <a:cs typeface="Consolas"/>
              </a:rPr>
              <a:t>:</a:t>
            </a:r>
            <a:r>
              <a:rPr sz="1800" spc="-5" dirty="0" smtClean="0">
                <a:solidFill>
                  <a:srgbClr val="333333"/>
                </a:solidFill>
                <a:latin typeface="Consolas"/>
                <a:cs typeface="Consolas"/>
              </a:rPr>
              <a:t>appcompat</a:t>
            </a:r>
            <a:r>
              <a:rPr sz="1800" spc="-5" dirty="0" smtClean="0">
                <a:solidFill>
                  <a:srgbClr val="A71C5D"/>
                </a:solidFill>
                <a:latin typeface="Consolas"/>
                <a:cs typeface="Consolas"/>
              </a:rPr>
              <a:t>-</a:t>
            </a:r>
            <a:r>
              <a:rPr sz="1800" spc="-5" dirty="0" smtClean="0">
                <a:solidFill>
                  <a:srgbClr val="333333"/>
                </a:solidFill>
                <a:latin typeface="Consolas"/>
                <a:cs typeface="Consolas"/>
              </a:rPr>
              <a:t>v7</a:t>
            </a:r>
            <a:r>
              <a:rPr sz="1800" spc="-5" dirty="0" smtClean="0">
                <a:solidFill>
                  <a:srgbClr val="A71C5D"/>
                </a:solidFill>
                <a:latin typeface="Consolas"/>
                <a:cs typeface="Consolas"/>
              </a:rPr>
              <a:t>:</a:t>
            </a:r>
            <a:r>
              <a:rPr lang="en-US" spc="-5" dirty="0" smtClean="0">
                <a:solidFill>
                  <a:srgbClr val="0086B3"/>
                </a:solidFill>
                <a:latin typeface="Consolas"/>
                <a:cs typeface="Consolas"/>
              </a:rPr>
              <a:t>28.0.0</a:t>
            </a:r>
            <a:r>
              <a:rPr sz="1800" spc="-5" dirty="0" smtClean="0">
                <a:solidFill>
                  <a:srgbClr val="333333"/>
                </a:solidFill>
                <a:latin typeface="Consolas"/>
                <a:cs typeface="Consolas"/>
              </a:rPr>
              <a:t>'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грейдъл  файла</a:t>
            </a:r>
            <a:r>
              <a:rPr sz="1800" spc="48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си</a:t>
            </a:r>
            <a:endParaRPr sz="1800" dirty="0">
              <a:latin typeface="Arial"/>
              <a:cs typeface="Arial"/>
            </a:endParaRPr>
          </a:p>
          <a:p>
            <a:pPr marL="379095" marR="46926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 зададете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това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като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ActionBar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на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Activity-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то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  добавите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</a:t>
            </a:r>
            <a:r>
              <a:rPr sz="1800" spc="4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setSupportActionBar(toolbar);</a:t>
            </a:r>
            <a:endParaRPr sz="1800" dirty="0">
              <a:latin typeface="Courier New"/>
              <a:cs typeface="Courier New"/>
            </a:endParaRPr>
          </a:p>
          <a:p>
            <a:pPr marL="379095" indent="-366395">
              <a:lnSpc>
                <a:spcPct val="100000"/>
              </a:lnSpc>
              <a:spcBef>
                <a:spcPts val="31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 не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си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пречат дефолтния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вашия екшън бар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трябва</a:t>
            </a:r>
            <a:r>
              <a:rPr sz="1800" spc="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016" y="3567096"/>
            <a:ext cx="2932430" cy="158750"/>
          </a:xfrm>
          <a:prstGeom prst="rect">
            <a:avLst/>
          </a:prstGeom>
          <a:solidFill>
            <a:srgbClr val="E4E4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Theme.AppCompat.Light.NoActionBar,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5" y="3402026"/>
            <a:ext cx="688657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5146040" algn="l"/>
              </a:tabLst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използвате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 темата	тя се сменя</a:t>
            </a:r>
            <a:r>
              <a:rPr sz="1800" spc="3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от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res/values/styles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49" y="4030676"/>
            <a:ext cx="78867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Когато използваме елементи от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AppCompat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библиотеката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нашето 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Activity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 наследява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AppCompatActivity,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не просто 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Activity,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цел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те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да</a:t>
            </a:r>
            <a:r>
              <a:rPr sz="1800" spc="4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работят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629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Стъпки за </a:t>
            </a:r>
            <a:r>
              <a:rPr sz="3600" spc="-10" dirty="0">
                <a:solidFill>
                  <a:srgbClr val="FFFFFF"/>
                </a:solidFill>
              </a:rPr>
              <a:t>използването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му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5080" indent="-366395">
              <a:lnSpc>
                <a:spcPct val="114599"/>
              </a:lnSpc>
              <a:spcBef>
                <a:spcPts val="100"/>
              </a:spcBef>
              <a:buClr>
                <a:srgbClr val="333333"/>
              </a:buClr>
              <a:buChar char="●"/>
              <a:tabLst>
                <a:tab pos="399415" algn="l"/>
                <a:tab pos="400050" algn="l"/>
              </a:tabLst>
            </a:pPr>
            <a:r>
              <a:rPr spc="-5" dirty="0"/>
              <a:t>Бутоните, които </a:t>
            </a:r>
            <a:r>
              <a:rPr dirty="0"/>
              <a:t>се </a:t>
            </a:r>
            <a:r>
              <a:rPr spc="-5" dirty="0"/>
              <a:t>намират от дясната </a:t>
            </a:r>
            <a:r>
              <a:rPr dirty="0"/>
              <a:t>страна </a:t>
            </a:r>
            <a:r>
              <a:rPr spc="-5" dirty="0"/>
              <a:t>на екшън бара </a:t>
            </a:r>
            <a:r>
              <a:rPr dirty="0"/>
              <a:t>се </a:t>
            </a:r>
            <a:r>
              <a:rPr spc="-5" dirty="0"/>
              <a:t>наричат  Action</a:t>
            </a:r>
            <a:r>
              <a:rPr spc="-15" dirty="0"/>
              <a:t> </a:t>
            </a:r>
            <a:r>
              <a:rPr spc="-5" dirty="0"/>
              <a:t>Buttons</a:t>
            </a:r>
          </a:p>
          <a:p>
            <a:pPr marL="398780" marR="28575" indent="-366395">
              <a:lnSpc>
                <a:spcPct val="114599"/>
              </a:lnSpc>
              <a:buChar char="●"/>
              <a:tabLst>
                <a:tab pos="399415" algn="l"/>
                <a:tab pos="400050" algn="l"/>
              </a:tabLst>
            </a:pPr>
            <a:r>
              <a:rPr spc="-5" dirty="0"/>
              <a:t>Те </a:t>
            </a:r>
            <a:r>
              <a:rPr dirty="0"/>
              <a:t>трябва </a:t>
            </a:r>
            <a:r>
              <a:rPr spc="-5" dirty="0"/>
              <a:t>да бъдат конкретни действия за екрана </a:t>
            </a:r>
            <a:r>
              <a:rPr dirty="0"/>
              <a:t>- търсене, </a:t>
            </a:r>
            <a:r>
              <a:rPr spc="-5" dirty="0"/>
              <a:t>центриране  на екрана, изпращане </a:t>
            </a:r>
            <a:r>
              <a:rPr dirty="0"/>
              <a:t>и</a:t>
            </a:r>
            <a:r>
              <a:rPr spc="-10" dirty="0"/>
              <a:t> </a:t>
            </a:r>
            <a:r>
              <a:rPr dirty="0"/>
              <a:t>т.н.</a:t>
            </a:r>
          </a:p>
          <a:p>
            <a:pPr marL="398780" marR="254000" indent="-366395">
              <a:lnSpc>
                <a:spcPct val="114599"/>
              </a:lnSpc>
              <a:buChar char="●"/>
              <a:tabLst>
                <a:tab pos="399415" algn="l"/>
                <a:tab pos="400050" algn="l"/>
              </a:tabLst>
            </a:pPr>
            <a:r>
              <a:rPr spc="-5" dirty="0"/>
              <a:t>Те не </a:t>
            </a:r>
            <a:r>
              <a:rPr dirty="0"/>
              <a:t>трябва </a:t>
            </a:r>
            <a:r>
              <a:rPr spc="-5" dirty="0"/>
              <a:t>да водят до други екрани или по друг начин да </a:t>
            </a:r>
            <a:r>
              <a:rPr dirty="0"/>
              <a:t>са </a:t>
            </a:r>
            <a:r>
              <a:rPr spc="-5" dirty="0"/>
              <a:t>част от  навигацията</a:t>
            </a:r>
          </a:p>
          <a:p>
            <a:pPr marL="398780" marR="337185" indent="-366395">
              <a:lnSpc>
                <a:spcPct val="114599"/>
              </a:lnSpc>
              <a:buChar char="●"/>
              <a:tabLst>
                <a:tab pos="399415" algn="l"/>
                <a:tab pos="400050" algn="l"/>
              </a:tabLst>
            </a:pPr>
            <a:r>
              <a:rPr spc="-5" dirty="0"/>
              <a:t>Когато има повече екшън бутони от място, </a:t>
            </a:r>
            <a:r>
              <a:rPr dirty="0"/>
              <a:t>те </a:t>
            </a:r>
            <a:r>
              <a:rPr spc="-5" dirty="0"/>
              <a:t>влизат </a:t>
            </a:r>
            <a:r>
              <a:rPr dirty="0"/>
              <a:t>в </a:t>
            </a:r>
            <a:r>
              <a:rPr spc="-5" dirty="0"/>
              <a:t>Overflow </a:t>
            </a:r>
            <a:r>
              <a:rPr dirty="0"/>
              <a:t>Menu,  три точки, </a:t>
            </a:r>
            <a:r>
              <a:rPr spc="-5" dirty="0"/>
              <a:t>които отварят падащ </a:t>
            </a:r>
            <a:r>
              <a:rPr dirty="0"/>
              <a:t>списък с </a:t>
            </a:r>
            <a:r>
              <a:rPr spc="-5" dirty="0"/>
              <a:t>останалите</a:t>
            </a:r>
            <a:r>
              <a:rPr spc="-55" dirty="0"/>
              <a:t> </a:t>
            </a:r>
            <a:r>
              <a:rPr spc="-5" dirty="0"/>
              <a:t>екшъни</a:t>
            </a:r>
          </a:p>
          <a:p>
            <a:pPr marL="398780" indent="-366395">
              <a:lnSpc>
                <a:spcPct val="100000"/>
              </a:lnSpc>
              <a:spcBef>
                <a:spcPts val="310"/>
              </a:spcBef>
              <a:buChar char="●"/>
              <a:tabLst>
                <a:tab pos="399415" algn="l"/>
                <a:tab pos="400050" algn="l"/>
              </a:tabLst>
            </a:pPr>
            <a:r>
              <a:rPr spc="-5" dirty="0"/>
              <a:t>Екшън бутоните </a:t>
            </a:r>
            <a:r>
              <a:rPr dirty="0"/>
              <a:t>се </a:t>
            </a:r>
            <a:r>
              <a:rPr spc="-5" dirty="0"/>
              <a:t>дефинират </a:t>
            </a:r>
            <a:r>
              <a:rPr dirty="0"/>
              <a:t>в </a:t>
            </a:r>
            <a:r>
              <a:rPr spc="-5" dirty="0"/>
              <a:t>отделен </a:t>
            </a:r>
            <a:r>
              <a:rPr dirty="0"/>
              <a:t>хмл в </a:t>
            </a:r>
            <a:r>
              <a:rPr spc="-5" dirty="0"/>
              <a:t>папка</a:t>
            </a:r>
            <a:r>
              <a:rPr spc="-55" dirty="0"/>
              <a:t> </a:t>
            </a:r>
            <a:r>
              <a:rPr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Actions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887425"/>
            <a:ext cx="8128634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640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Вместо иконката на приложението,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горния ляв край на екшън бара  може 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намира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стрелка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наляво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Тя води до предишното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йерархията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активити</a:t>
            </a:r>
            <a:endParaRPr sz="1800" dirty="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Има разлика между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това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натиснете НАЗАД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натиснете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стрелката  в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екшън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бара</a:t>
            </a:r>
            <a:endParaRPr sz="1800" dirty="0">
              <a:latin typeface="Arial"/>
              <a:cs typeface="Arial"/>
            </a:endParaRPr>
          </a:p>
          <a:p>
            <a:pPr marL="379095" marR="30226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НАЗАД винаги ви води на активитито, което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били отворили преди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сегашното,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докато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стрелка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нагоре ВИНАГИ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води нагоре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в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йерархията на приложението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ви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Засичането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 клик на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стрелка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нагоре, както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 другите екшън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бутони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25" y="3756355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става в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метода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982" y="3878742"/>
            <a:ext cx="1800860" cy="161925"/>
          </a:xfrm>
          <a:prstGeom prst="rect">
            <a:avLst/>
          </a:prstGeom>
          <a:solidFill>
            <a:srgbClr val="E4E4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5"/>
              </a:lnSpc>
            </a:pPr>
            <a:r>
              <a:rPr sz="1100" spc="-5" dirty="0">
                <a:latin typeface="Courier New"/>
                <a:cs typeface="Courier New"/>
              </a:rPr>
              <a:t>onOptionsItemSelected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4070680"/>
            <a:ext cx="608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Засичането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на клик на бутона НАЗАД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става в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метода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961" y="4193067"/>
            <a:ext cx="1115060" cy="161925"/>
          </a:xfrm>
          <a:prstGeom prst="rect">
            <a:avLst/>
          </a:prstGeom>
          <a:solidFill>
            <a:srgbClr val="E4E4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5"/>
              </a:lnSpc>
            </a:pPr>
            <a:r>
              <a:rPr sz="1100" spc="-5" dirty="0">
                <a:latin typeface="Courier New"/>
                <a:cs typeface="Courier New"/>
              </a:rPr>
              <a:t>onBackPressed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309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Up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Navigation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9B27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825084"/>
            <a:ext cx="2106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</a:rPr>
              <a:t>фрагменти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823722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Може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разглеждат като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под-активитита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Имат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си свой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жизнен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цикъл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Закачват 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активити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Едно активити може да има много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фрагменти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Фрагментите могат да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добавят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махат докато активитито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пуснато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Живота на фрагмента зависи от живота на активитито за което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е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закачен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99" y="0"/>
                </a:lnTo>
                <a:lnTo>
                  <a:pt x="9143999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solidFill>
            <a:srgbClr val="9B27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85037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Същност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652</Words>
  <Application>Microsoft Office PowerPoint</Application>
  <PresentationFormat>On-screen Show (16:9)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Office Theme</vt:lpstr>
      <vt:lpstr>Android</vt:lpstr>
      <vt:lpstr>Съдържание</vt:lpstr>
      <vt:lpstr>toolbar</vt:lpstr>
      <vt:lpstr>Toolbar</vt:lpstr>
      <vt:lpstr>Стъпки за използването му</vt:lpstr>
      <vt:lpstr>Actions</vt:lpstr>
      <vt:lpstr>Up Navigation</vt:lpstr>
      <vt:lpstr>фрагменти</vt:lpstr>
      <vt:lpstr>Същност</vt:lpstr>
      <vt:lpstr>Живот</vt:lpstr>
      <vt:lpstr>Закачване</vt:lpstr>
      <vt:lpstr>tabs</vt:lpstr>
      <vt:lpstr>Създаване</vt:lpstr>
      <vt:lpstr>въпроси</vt:lpstr>
      <vt:lpstr>домашно</vt:lpstr>
      <vt:lpstr>Задача:</vt:lpstr>
      <vt:lpstr>ресурси</vt:lpstr>
      <vt:lpstr>Съдържание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Lilly</dc:creator>
  <cp:lastModifiedBy>Lilly</cp:lastModifiedBy>
  <cp:revision>22</cp:revision>
  <dcterms:created xsi:type="dcterms:W3CDTF">2018-06-02T04:11:39Z</dcterms:created>
  <dcterms:modified xsi:type="dcterms:W3CDTF">2019-06-19T05:59:16Z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