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130" y="115061"/>
            <a:ext cx="898773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757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49401" y="829817"/>
            <a:ext cx="1734185" cy="0"/>
          </a:xfrm>
          <a:custGeom>
            <a:avLst/>
            <a:gdLst/>
            <a:ahLst/>
            <a:cxnLst/>
            <a:rect l="l" t="t" r="r" b="b"/>
            <a:pathLst>
              <a:path w="1734185">
                <a:moveTo>
                  <a:pt x="0" y="0"/>
                </a:moveTo>
                <a:lnTo>
                  <a:pt x="1733804" y="0"/>
                </a:lnTo>
              </a:path>
            </a:pathLst>
          </a:custGeom>
          <a:ln w="10668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635" y="84582"/>
            <a:ext cx="807272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245" y="1194942"/>
            <a:ext cx="8363508" cy="198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roprogramming.info/intro-java-book/read-online/glava7-masiv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Rovth_4M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1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0" y="2291842"/>
                </a:moveTo>
                <a:lnTo>
                  <a:pt x="9144000" y="2291842"/>
                </a:lnTo>
                <a:lnTo>
                  <a:pt x="9144000" y="0"/>
                </a:lnTo>
                <a:lnTo>
                  <a:pt x="0" y="0"/>
                </a:lnTo>
                <a:lnTo>
                  <a:pt x="0" y="2291842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901" y="1848688"/>
            <a:ext cx="7750809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7845" algn="l"/>
                <a:tab pos="2423795" algn="l"/>
              </a:tabLst>
            </a:pP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Уво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д</a:t>
            </a:r>
            <a:r>
              <a:rPr sz="5200" dirty="0">
                <a:solidFill>
                  <a:srgbClr val="89C348"/>
                </a:solidFill>
                <a:latin typeface="Cambria"/>
                <a:cs typeface="Cambria"/>
              </a:rPr>
              <a:t>	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в</a:t>
            </a:r>
            <a:r>
              <a:rPr sz="5200" dirty="0">
                <a:solidFill>
                  <a:srgbClr val="89C348"/>
                </a:solidFill>
                <a:latin typeface="Cambria"/>
                <a:cs typeface="Cambria"/>
              </a:rPr>
              <a:t>	</a:t>
            </a:r>
            <a:r>
              <a:rPr sz="5200" spc="-25" dirty="0">
                <a:solidFill>
                  <a:srgbClr val="89C348"/>
                </a:solidFill>
                <a:latin typeface="Cambria"/>
                <a:cs typeface="Cambria"/>
              </a:rPr>
              <a:t>п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ро</a:t>
            </a:r>
            <a:r>
              <a:rPr sz="5200" spc="-40" dirty="0">
                <a:solidFill>
                  <a:srgbClr val="89C348"/>
                </a:solidFill>
                <a:latin typeface="Cambria"/>
                <a:cs typeface="Cambria"/>
              </a:rPr>
              <a:t>г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р</a:t>
            </a:r>
            <a:r>
              <a:rPr sz="5200" spc="-25" dirty="0">
                <a:solidFill>
                  <a:srgbClr val="89C348"/>
                </a:solidFill>
                <a:latin typeface="Cambria"/>
                <a:cs typeface="Cambria"/>
              </a:rPr>
              <a:t>а</a:t>
            </a:r>
            <a:r>
              <a:rPr sz="5200" spc="-30" dirty="0">
                <a:solidFill>
                  <a:srgbClr val="89C348"/>
                </a:solidFill>
                <a:latin typeface="Cambria"/>
                <a:cs typeface="Cambria"/>
              </a:rPr>
              <a:t>м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и</a:t>
            </a:r>
            <a:r>
              <a:rPr sz="5200" spc="-30" dirty="0">
                <a:solidFill>
                  <a:srgbClr val="89C348"/>
                </a:solidFill>
                <a:latin typeface="Cambria"/>
                <a:cs typeface="Cambria"/>
              </a:rPr>
              <a:t>р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а</a:t>
            </a:r>
            <a:r>
              <a:rPr sz="5200" spc="-30" dirty="0">
                <a:solidFill>
                  <a:srgbClr val="89C348"/>
                </a:solidFill>
                <a:latin typeface="Cambria"/>
                <a:cs typeface="Cambria"/>
              </a:rPr>
              <a:t>н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е</a:t>
            </a:r>
            <a:r>
              <a:rPr sz="5200" spc="-25" dirty="0">
                <a:solidFill>
                  <a:srgbClr val="89C348"/>
                </a:solidFill>
                <a:latin typeface="Cambria"/>
                <a:cs typeface="Cambria"/>
              </a:rPr>
              <a:t>т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о</a:t>
            </a:r>
            <a:endParaRPr sz="5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245" y="2881071"/>
            <a:ext cx="187261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4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2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076" y="4929327"/>
            <a:ext cx="86912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Лилия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Михайлова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НПО </a:t>
            </a:r>
            <a:r>
              <a:rPr sz="1400" b="1" spc="-45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1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ОСНОВИ НА</a:t>
            </a:r>
            <a:r>
              <a:rPr sz="1400" b="1" spc="5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CCCCCC"/>
                </a:solidFill>
                <a:latin typeface="Arial"/>
                <a:cs typeface="Arial"/>
              </a:rPr>
              <a:t>ПРОГРАМИРАНЕТО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943483"/>
            <a:ext cx="4392930" cy="174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Масивът: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92405" indent="-179705">
              <a:lnSpc>
                <a:spcPct val="100000"/>
              </a:lnSpc>
              <a:buChar char="●"/>
              <a:tabLst>
                <a:tab pos="193040" algn="l"/>
              </a:tabLst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поредица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от елементи от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един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и същи</a:t>
            </a:r>
            <a:r>
              <a:rPr sz="1600" spc="1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тип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75757"/>
              </a:buClr>
              <a:buFont typeface="Arial"/>
              <a:buChar char="●"/>
            </a:pPr>
            <a:endParaRPr sz="1750">
              <a:latin typeface="Times New Roman"/>
              <a:cs typeface="Times New Roman"/>
            </a:endParaRPr>
          </a:p>
          <a:p>
            <a:pPr marL="192405" indent="-179705">
              <a:lnSpc>
                <a:spcPct val="100000"/>
              </a:lnSpc>
              <a:spcBef>
                <a:spcPts val="5"/>
              </a:spcBef>
              <a:buChar char="●"/>
              <a:tabLst>
                <a:tab pos="193040" algn="l"/>
              </a:tabLst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Има фиксиран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размер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(брой</a:t>
            </a:r>
            <a:r>
              <a:rPr sz="1600" spc="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елементи)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75757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192405" indent="-179705">
              <a:lnSpc>
                <a:spcPct val="100000"/>
              </a:lnSpc>
              <a:buChar char="●"/>
              <a:tabLst>
                <a:tab pos="193040" algn="l"/>
              </a:tabLst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Подрежда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елементите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по фиксиран</a:t>
            </a:r>
            <a:r>
              <a:rPr sz="1600" spc="9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начин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103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Накратко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943483"/>
            <a:ext cx="4283075" cy="272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Има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два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начина: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 indent="-71120">
              <a:lnSpc>
                <a:spcPct val="100000"/>
              </a:lnSpc>
              <a:buSzPct val="87500"/>
              <a:buChar char="•"/>
              <a:tabLst>
                <a:tab pos="84455" algn="l"/>
              </a:tabLst>
            </a:pP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Когато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знаем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кои са</a:t>
            </a:r>
            <a:r>
              <a:rPr sz="1600" spc="1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елементите: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75757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–int[]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myArray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= {1, 2, 3, 4,</a:t>
            </a:r>
            <a:r>
              <a:rPr sz="1600" spc="1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5};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 indent="-71120">
              <a:lnSpc>
                <a:spcPct val="100000"/>
              </a:lnSpc>
              <a:buSzPct val="87500"/>
              <a:buChar char="•"/>
              <a:tabLst>
                <a:tab pos="84455" algn="l"/>
              </a:tabLst>
            </a:pP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Когато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знаем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само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броя</a:t>
            </a:r>
            <a:r>
              <a:rPr sz="1600" spc="1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им: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–int[] myArray = new</a:t>
            </a:r>
            <a:r>
              <a:rPr sz="1600" spc="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int[5];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–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Операторът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“new”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заделя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памет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за</a:t>
            </a:r>
            <a:r>
              <a:rPr sz="1600" spc="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масива.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988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Arial"/>
                <a:cs typeface="Arial"/>
              </a:rPr>
              <a:t>Деклариране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943483"/>
            <a:ext cx="5880100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95"/>
              </a:spcBef>
              <a:buChar char="●"/>
              <a:tabLst>
                <a:tab pos="193040" algn="l"/>
              </a:tabLst>
            </a:pP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Могат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 се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достъпват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чрез</a:t>
            </a:r>
            <a:r>
              <a:rPr sz="1600" spc="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[]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75757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192405" indent="-179705">
              <a:lnSpc>
                <a:spcPct val="100000"/>
              </a:lnSpc>
              <a:buChar char="●"/>
              <a:tabLst>
                <a:tab pos="193040" algn="l"/>
              </a:tabLst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Индексът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първия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елемент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е</a:t>
            </a:r>
            <a:r>
              <a:rPr sz="1600" spc="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75757"/>
              </a:buClr>
              <a:buFont typeface="Arial"/>
              <a:buChar char="●"/>
            </a:pPr>
            <a:endParaRPr sz="1750">
              <a:latin typeface="Times New Roman"/>
              <a:cs typeface="Times New Roman"/>
            </a:endParaRPr>
          </a:p>
          <a:p>
            <a:pPr marL="192405" indent="-179705">
              <a:lnSpc>
                <a:spcPct val="100000"/>
              </a:lnSpc>
              <a:spcBef>
                <a:spcPts val="5"/>
              </a:spcBef>
              <a:buChar char="●"/>
              <a:tabLst>
                <a:tab pos="193040" algn="l"/>
              </a:tabLst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Индексът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последния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елемент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дължината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масива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- 1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78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Достъпв</a:t>
            </a:r>
            <a:r>
              <a:rPr spc="-15" dirty="0">
                <a:latin typeface="Arial"/>
                <a:cs typeface="Arial"/>
              </a:rPr>
              <a:t>а</a:t>
            </a:r>
            <a:r>
              <a:rPr dirty="0">
                <a:latin typeface="Arial"/>
                <a:cs typeface="Arial"/>
              </a:rPr>
              <a:t>не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Задача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087" y="880617"/>
            <a:ext cx="8543925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Arial"/>
                <a:cs typeface="Arial"/>
              </a:rPr>
              <a:t>Имате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масива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int[] </a:t>
            </a:r>
            <a:r>
              <a:rPr sz="2800" dirty="0">
                <a:latin typeface="Arial"/>
                <a:cs typeface="Arial"/>
              </a:rPr>
              <a:t>numbers </a:t>
            </a:r>
            <a:r>
              <a:rPr sz="2800" spc="-5" dirty="0">
                <a:latin typeface="Arial"/>
                <a:cs typeface="Arial"/>
              </a:rPr>
              <a:t>= {1, 2, 3, 4,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5};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30" dirty="0">
                <a:latin typeface="Arial"/>
                <a:cs typeface="Arial"/>
              </a:rPr>
              <a:t>Обърнете </a:t>
            </a:r>
            <a:r>
              <a:rPr sz="2800" spc="-15" dirty="0">
                <a:latin typeface="Arial"/>
                <a:cs typeface="Arial"/>
              </a:rPr>
              <a:t>елементите </a:t>
            </a:r>
            <a:r>
              <a:rPr sz="2800" spc="-85" dirty="0">
                <a:latin typeface="Arial"/>
                <a:cs typeface="Arial"/>
              </a:rPr>
              <a:t>му, </a:t>
            </a:r>
            <a:r>
              <a:rPr sz="2800" dirty="0">
                <a:latin typeface="Arial"/>
                <a:cs typeface="Arial"/>
              </a:rPr>
              <a:t>така </a:t>
            </a:r>
            <a:r>
              <a:rPr sz="2800" spc="-5" dirty="0">
                <a:latin typeface="Arial"/>
                <a:cs typeface="Arial"/>
              </a:rPr>
              <a:t>че </a:t>
            </a:r>
            <a:r>
              <a:rPr sz="2800" spc="-15" dirty="0">
                <a:latin typeface="Arial"/>
                <a:cs typeface="Arial"/>
              </a:rPr>
              <a:t>новия </a:t>
            </a:r>
            <a:r>
              <a:rPr sz="2800" spc="-5" dirty="0">
                <a:latin typeface="Arial"/>
                <a:cs typeface="Arial"/>
              </a:rPr>
              <a:t>масив да е  5, 4, 3, 2,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195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Обхождане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777091"/>
            <a:ext cx="7479030" cy="327850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35" dirty="0">
                <a:solidFill>
                  <a:srgbClr val="575757"/>
                </a:solidFill>
                <a:latin typeface="Arial"/>
                <a:cs typeface="Arial"/>
              </a:rPr>
              <a:t>Често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ни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налага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минем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през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всички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елементи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масив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и</a:t>
            </a:r>
            <a:r>
              <a:rPr sz="1800" b="1" spc="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да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направим </a:t>
            </a:r>
            <a:r>
              <a:rPr sz="1800" b="1" spc="-30" dirty="0">
                <a:solidFill>
                  <a:srgbClr val="575757"/>
                </a:solidFill>
                <a:latin typeface="Arial"/>
                <a:cs typeface="Arial"/>
              </a:rPr>
              <a:t>нещо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тях. </a:t>
            </a:r>
            <a:r>
              <a:rPr sz="1800" b="1" spc="-35" dirty="0">
                <a:solidFill>
                  <a:srgbClr val="575757"/>
                </a:solidFill>
                <a:latin typeface="Arial"/>
                <a:cs typeface="Arial"/>
              </a:rPr>
              <a:t>Този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процес се казва</a:t>
            </a:r>
            <a:r>
              <a:rPr sz="1800" b="1" spc="1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обхождане.</a:t>
            </a:r>
            <a:endParaRPr sz="1800">
              <a:latin typeface="Arial"/>
              <a:cs typeface="Arial"/>
            </a:endParaRPr>
          </a:p>
          <a:p>
            <a:pPr marL="12700" marR="4636135">
              <a:lnSpc>
                <a:spcPts val="4079"/>
              </a:lnSpc>
              <a:spcBef>
                <a:spcPts val="60"/>
              </a:spcBef>
            </a:pP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Възможен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е чрез цикли.  int[]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array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{3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,5 ,6,</a:t>
            </a:r>
            <a:r>
              <a:rPr sz="1800" b="1" spc="-1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6,7,8};</a:t>
            </a:r>
            <a:endParaRPr sz="1800">
              <a:latin typeface="Arial"/>
              <a:cs typeface="Arial"/>
            </a:endParaRPr>
          </a:p>
          <a:p>
            <a:pPr marL="393700" marR="3846195" indent="-381635">
              <a:lnSpc>
                <a:spcPts val="4100"/>
              </a:lnSpc>
              <a:spcBef>
                <a:spcPts val="409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for (int i =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0;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 &lt;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array.length;</a:t>
            </a:r>
            <a:r>
              <a:rPr sz="1800" b="1" spc="-1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i++){ 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array[i]=5+i;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2340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Обхождане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824865"/>
            <a:ext cx="6859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2857"/>
              <a:buFont typeface="Arial"/>
              <a:buChar char="•"/>
              <a:tabLst>
                <a:tab pos="137795" algn="l"/>
              </a:tabLst>
            </a:pPr>
            <a:r>
              <a:rPr sz="2800" b="1" spc="-35" dirty="0">
                <a:solidFill>
                  <a:srgbClr val="575757"/>
                </a:solidFill>
                <a:latin typeface="Arial"/>
                <a:cs typeface="Arial"/>
              </a:rPr>
              <a:t>Имате </a:t>
            </a:r>
            <a:r>
              <a:rPr sz="2800" b="1" spc="-15" dirty="0">
                <a:solidFill>
                  <a:srgbClr val="575757"/>
                </a:solidFill>
                <a:latin typeface="Arial"/>
                <a:cs typeface="Arial"/>
              </a:rPr>
              <a:t>масив </a:t>
            </a:r>
            <a:r>
              <a:rPr sz="2800" b="1" spc="-5" dirty="0">
                <a:solidFill>
                  <a:srgbClr val="575757"/>
                </a:solidFill>
                <a:latin typeface="Arial"/>
                <a:cs typeface="Arial"/>
              </a:rPr>
              <a:t>с 10 </a:t>
            </a:r>
            <a:r>
              <a:rPr sz="2800" b="1" spc="-25" dirty="0">
                <a:solidFill>
                  <a:srgbClr val="575757"/>
                </a:solidFill>
                <a:latin typeface="Arial"/>
                <a:cs typeface="Arial"/>
              </a:rPr>
              <a:t>елемента, </a:t>
            </a:r>
            <a:r>
              <a:rPr sz="2800" b="1" spc="-20" dirty="0">
                <a:solidFill>
                  <a:srgbClr val="575757"/>
                </a:solidFill>
                <a:latin typeface="Arial"/>
                <a:cs typeface="Arial"/>
              </a:rPr>
              <a:t>искате </a:t>
            </a:r>
            <a:r>
              <a:rPr sz="2800" b="1" spc="-5" dirty="0">
                <a:solidFill>
                  <a:srgbClr val="575757"/>
                </a:solidFill>
                <a:latin typeface="Arial"/>
                <a:cs typeface="Arial"/>
              </a:rPr>
              <a:t>да  </a:t>
            </a:r>
            <a:r>
              <a:rPr sz="2800" b="1" spc="-20" dirty="0">
                <a:solidFill>
                  <a:srgbClr val="575757"/>
                </a:solidFill>
                <a:latin typeface="Arial"/>
                <a:cs typeface="Arial"/>
              </a:rPr>
              <a:t>добавите </a:t>
            </a:r>
            <a:r>
              <a:rPr sz="2800" b="1" spc="-50" dirty="0">
                <a:solidFill>
                  <a:srgbClr val="575757"/>
                </a:solidFill>
                <a:latin typeface="Arial"/>
                <a:cs typeface="Arial"/>
              </a:rPr>
              <a:t>11ти, </a:t>
            </a:r>
            <a:r>
              <a:rPr sz="2800" b="1" spc="-35" dirty="0">
                <a:solidFill>
                  <a:srgbClr val="575757"/>
                </a:solidFill>
                <a:latin typeface="Arial"/>
                <a:cs typeface="Arial"/>
              </a:rPr>
              <a:t>възможно </a:t>
            </a:r>
            <a:r>
              <a:rPr sz="2800" b="1" spc="-5" dirty="0">
                <a:solidFill>
                  <a:srgbClr val="575757"/>
                </a:solidFill>
                <a:latin typeface="Arial"/>
                <a:cs typeface="Arial"/>
              </a:rPr>
              <a:t>ли</a:t>
            </a:r>
            <a:r>
              <a:rPr sz="2800" b="1" spc="25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75757"/>
                </a:solidFill>
                <a:latin typeface="Arial"/>
                <a:cs typeface="Arial"/>
              </a:rPr>
              <a:t>е?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1460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10" dirty="0"/>
              <a:t>ъп</a:t>
            </a:r>
            <a:r>
              <a:rPr spc="-15" dirty="0"/>
              <a:t>р</a:t>
            </a:r>
            <a:r>
              <a:rPr spc="-5" dirty="0"/>
              <a:t>ос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943483"/>
            <a:ext cx="6764655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Даден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ви е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масивът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int[]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array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= {43,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56,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4, 3, 6, 8,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43,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5, 7,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87,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4, 3, 5,</a:t>
            </a:r>
            <a:r>
              <a:rPr sz="1600" spc="4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6}.</a:t>
            </a:r>
            <a:endParaRPr sz="1600">
              <a:latin typeface="Arial"/>
              <a:cs typeface="Arial"/>
            </a:endParaRPr>
          </a:p>
          <a:p>
            <a:pPr marL="12700" marR="989965">
              <a:lnSpc>
                <a:spcPts val="3940"/>
              </a:lnSpc>
              <a:spcBef>
                <a:spcPts val="365"/>
              </a:spcBef>
            </a:pP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Намерете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най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-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големият елемент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него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го изведете. 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Програмата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ви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трябва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работи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всички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масиви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тип</a:t>
            </a:r>
            <a:r>
              <a:rPr sz="1600" spc="2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Задача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1202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З</a:t>
            </a:r>
            <a:r>
              <a:rPr sz="3000" spc="-20" dirty="0"/>
              <a:t>а</a:t>
            </a:r>
            <a:r>
              <a:rPr sz="3000" spc="-5" dirty="0"/>
              <a:t>дачи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65098"/>
            <a:ext cx="817499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1.	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напише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програма,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която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създава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масив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20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елемента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целочислен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тип 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инициализира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всеки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елементите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със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стойност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равна  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индекса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елемента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умножен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5.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Елементите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масива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се 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изведат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1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0" y="2291842"/>
                </a:moveTo>
                <a:lnTo>
                  <a:pt x="9144000" y="2291842"/>
                </a:lnTo>
                <a:lnTo>
                  <a:pt x="9144000" y="0"/>
                </a:lnTo>
                <a:lnTo>
                  <a:pt x="0" y="0"/>
                </a:lnTo>
                <a:lnTo>
                  <a:pt x="0" y="2291842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2881071"/>
            <a:ext cx="23412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50" dirty="0">
                <a:latin typeface="Arial"/>
                <a:cs typeface="Arial"/>
              </a:rPr>
              <a:t>М</a:t>
            </a:r>
            <a:r>
              <a:rPr sz="4800" spc="-5" dirty="0">
                <a:latin typeface="Arial"/>
                <a:cs typeface="Arial"/>
              </a:rPr>
              <a:t>аси</a:t>
            </a:r>
            <a:r>
              <a:rPr sz="4800" spc="-20" dirty="0">
                <a:latin typeface="Arial"/>
                <a:cs typeface="Arial"/>
              </a:rPr>
              <a:t>в</a:t>
            </a:r>
            <a:r>
              <a:rPr sz="4800" dirty="0">
                <a:latin typeface="Arial"/>
                <a:cs typeface="Arial"/>
              </a:rPr>
              <a:t>и  </a:t>
            </a:r>
            <a:r>
              <a:rPr sz="4800" spc="-5" dirty="0">
                <a:latin typeface="Arial"/>
                <a:cs typeface="Arial"/>
              </a:rPr>
              <a:t>(I</a:t>
            </a:r>
            <a:r>
              <a:rPr sz="4800" spc="-114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част)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809561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2.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напише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програма,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която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чете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масива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проверява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дали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са</a:t>
            </a:r>
            <a:r>
              <a:rPr sz="18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еднакви.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Задача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790257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3. Даден ви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масива int[]</a:t>
            </a:r>
            <a:r>
              <a:rPr sz="1800" spc="-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75757"/>
                </a:solidFill>
                <a:latin typeface="Arial"/>
                <a:cs typeface="Arial"/>
              </a:rPr>
              <a:t>array.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395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Изведете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true,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ако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масива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число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6 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първа</a:t>
            </a:r>
            <a:r>
              <a:rPr sz="1800" spc="-25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или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последна позиция.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противен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случай изведете</a:t>
            </a:r>
            <a:r>
              <a:rPr sz="18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false.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1638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/>
              <a:t>Д</a:t>
            </a:r>
            <a:r>
              <a:rPr sz="3000" spc="-20" dirty="0"/>
              <a:t>ома</a:t>
            </a:r>
            <a:r>
              <a:rPr sz="3000" spc="-10" dirty="0"/>
              <a:t>ш</a:t>
            </a:r>
            <a:r>
              <a:rPr sz="3000" spc="-20" dirty="0"/>
              <a:t>н</a:t>
            </a:r>
            <a:r>
              <a:rPr sz="3000" dirty="0"/>
              <a:t>о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762952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Прочетете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7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глава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книгата:</a:t>
            </a:r>
            <a:r>
              <a:rPr sz="18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„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Масиви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10" dirty="0">
                <a:solidFill>
                  <a:srgbClr val="0095A7"/>
                </a:solidFill>
                <a:uFill>
                  <a:solidFill>
                    <a:srgbClr val="0095A7"/>
                  </a:solidFill>
                </a:uFill>
                <a:latin typeface="Arial"/>
                <a:cs typeface="Arial"/>
                <a:hlinkClick r:id="rId2"/>
              </a:rPr>
              <a:t>http://www.introprogramming.info/intro-java-book/read-online/glava7-masivi/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609" y="997407"/>
            <a:ext cx="7633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66666"/>
                </a:solidFill>
                <a:latin typeface="Arial"/>
                <a:cs typeface="Arial"/>
              </a:rPr>
              <a:t>1. Дадени </a:t>
            </a:r>
            <a:r>
              <a:rPr sz="2400" b="1" spc="5" dirty="0">
                <a:solidFill>
                  <a:srgbClr val="666666"/>
                </a:solidFill>
                <a:latin typeface="Arial"/>
                <a:cs typeface="Arial"/>
              </a:rPr>
              <a:t>са </a:t>
            </a:r>
            <a:r>
              <a:rPr sz="2400" b="1" dirty="0">
                <a:solidFill>
                  <a:srgbClr val="666666"/>
                </a:solidFill>
                <a:latin typeface="Arial"/>
                <a:cs typeface="Arial"/>
              </a:rPr>
              <a:t>ви </a:t>
            </a:r>
            <a:r>
              <a:rPr sz="2400" b="1" spc="-15" dirty="0">
                <a:solidFill>
                  <a:srgbClr val="666666"/>
                </a:solidFill>
                <a:latin typeface="Arial"/>
                <a:cs typeface="Arial"/>
              </a:rPr>
              <a:t>два масива </a:t>
            </a:r>
            <a:r>
              <a:rPr sz="2400" b="1" dirty="0">
                <a:solidFill>
                  <a:srgbClr val="666666"/>
                </a:solidFill>
                <a:latin typeface="Arial"/>
                <a:cs typeface="Arial"/>
              </a:rPr>
              <a:t>- int[] arr1 и int[] arr2.  </a:t>
            </a:r>
            <a:r>
              <a:rPr sz="2400" b="1" spc="-15" dirty="0">
                <a:solidFill>
                  <a:srgbClr val="666666"/>
                </a:solidFill>
                <a:latin typeface="Arial"/>
                <a:cs typeface="Arial"/>
              </a:rPr>
              <a:t>Изведете </a:t>
            </a:r>
            <a:r>
              <a:rPr sz="2400" b="1" dirty="0">
                <a:solidFill>
                  <a:srgbClr val="666666"/>
                </a:solidFill>
                <a:latin typeface="Arial"/>
                <a:cs typeface="Arial"/>
              </a:rPr>
              <a:t>на </a:t>
            </a:r>
            <a:r>
              <a:rPr sz="2400" b="1" spc="-35" dirty="0">
                <a:solidFill>
                  <a:srgbClr val="666666"/>
                </a:solidFill>
                <a:latin typeface="Arial"/>
                <a:cs typeface="Arial"/>
              </a:rPr>
              <a:t>конзолата </a:t>
            </a:r>
            <a:r>
              <a:rPr sz="2400" b="1" dirty="0">
                <a:solidFill>
                  <a:srgbClr val="666666"/>
                </a:solidFill>
                <a:latin typeface="Arial"/>
                <a:cs typeface="Arial"/>
              </a:rPr>
              <a:t>true </a:t>
            </a:r>
            <a:r>
              <a:rPr sz="2400" b="1" spc="-15" dirty="0">
                <a:solidFill>
                  <a:srgbClr val="666666"/>
                </a:solidFill>
                <a:latin typeface="Arial"/>
                <a:cs typeface="Arial"/>
              </a:rPr>
              <a:t>ако </a:t>
            </a:r>
            <a:r>
              <a:rPr sz="2400" b="1" spc="-25" dirty="0">
                <a:solidFill>
                  <a:srgbClr val="666666"/>
                </a:solidFill>
                <a:latin typeface="Arial"/>
                <a:cs typeface="Arial"/>
              </a:rPr>
              <a:t>двата </a:t>
            </a:r>
            <a:r>
              <a:rPr sz="2400" b="1" spc="-20" dirty="0">
                <a:solidFill>
                  <a:srgbClr val="666666"/>
                </a:solidFill>
                <a:latin typeface="Arial"/>
                <a:cs typeface="Arial"/>
              </a:rPr>
              <a:t>масива </a:t>
            </a:r>
            <a:r>
              <a:rPr sz="2400" b="1" spc="-15" dirty="0">
                <a:solidFill>
                  <a:srgbClr val="666666"/>
                </a:solidFill>
                <a:latin typeface="Arial"/>
                <a:cs typeface="Arial"/>
              </a:rPr>
              <a:t>имат  </a:t>
            </a:r>
            <a:r>
              <a:rPr sz="2400" b="1" spc="-5" dirty="0">
                <a:solidFill>
                  <a:srgbClr val="666666"/>
                </a:solidFill>
                <a:latin typeface="Arial"/>
                <a:cs typeface="Arial"/>
              </a:rPr>
              <a:t>един </a:t>
            </a:r>
            <a:r>
              <a:rPr sz="2400" b="1" dirty="0">
                <a:solidFill>
                  <a:srgbClr val="666666"/>
                </a:solidFill>
                <a:latin typeface="Arial"/>
                <a:cs typeface="Arial"/>
              </a:rPr>
              <a:t>и </a:t>
            </a:r>
            <a:r>
              <a:rPr sz="2400" b="1" spc="-15" dirty="0">
                <a:solidFill>
                  <a:srgbClr val="666666"/>
                </a:solidFill>
                <a:latin typeface="Arial"/>
                <a:cs typeface="Arial"/>
              </a:rPr>
              <a:t>същ </a:t>
            </a:r>
            <a:r>
              <a:rPr sz="2400" b="1" dirty="0">
                <a:solidFill>
                  <a:srgbClr val="666666"/>
                </a:solidFill>
                <a:latin typeface="Arial"/>
                <a:cs typeface="Arial"/>
              </a:rPr>
              <a:t>първи или </a:t>
            </a:r>
            <a:r>
              <a:rPr sz="2400" b="1" spc="-15" dirty="0">
                <a:solidFill>
                  <a:srgbClr val="666666"/>
                </a:solidFill>
                <a:latin typeface="Arial"/>
                <a:cs typeface="Arial"/>
              </a:rPr>
              <a:t>последен</a:t>
            </a:r>
            <a:r>
              <a:rPr sz="2400" b="1" spc="-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666666"/>
                </a:solidFill>
                <a:latin typeface="Arial"/>
                <a:cs typeface="Arial"/>
              </a:rPr>
              <a:t>елемент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" y="115061"/>
            <a:ext cx="1631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Зад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ча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3" y="972058"/>
            <a:ext cx="7797165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2. Дадени </a:t>
            </a:r>
            <a:r>
              <a:rPr sz="1800" b="1" spc="5" dirty="0">
                <a:solidFill>
                  <a:srgbClr val="575757"/>
                </a:solidFill>
                <a:latin typeface="Arial"/>
                <a:cs typeface="Arial"/>
              </a:rPr>
              <a:t>са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ви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два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масива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- int[]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arr1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и int[]</a:t>
            </a:r>
            <a:r>
              <a:rPr sz="1800" b="1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arr2.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Масивите </a:t>
            </a:r>
            <a:r>
              <a:rPr sz="1800" b="1" spc="5" dirty="0">
                <a:solidFill>
                  <a:srgbClr val="575757"/>
                </a:solidFill>
                <a:latin typeface="Arial"/>
                <a:cs typeface="Arial"/>
              </a:rPr>
              <a:t>са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еднаква</a:t>
            </a:r>
            <a:r>
              <a:rPr sz="1800" b="1" spc="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дължина.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395"/>
              </a:spcBef>
            </a:pP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Създайте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масив, </a:t>
            </a:r>
            <a:r>
              <a:rPr sz="1800" b="1" spc="-30" dirty="0">
                <a:solidFill>
                  <a:srgbClr val="575757"/>
                </a:solidFill>
                <a:latin typeface="Arial"/>
                <a:cs typeface="Arial"/>
              </a:rPr>
              <a:t>който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четни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позиции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има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елементите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четни 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позиции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arr1,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а на </a:t>
            </a:r>
            <a:r>
              <a:rPr sz="1800" b="1" spc="-30" dirty="0">
                <a:solidFill>
                  <a:srgbClr val="575757"/>
                </a:solidFill>
                <a:latin typeface="Arial"/>
                <a:cs typeface="Arial"/>
              </a:rPr>
              <a:t>нечетни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има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елементите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нечетни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позиции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от 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arr2.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Пример: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int[]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arr1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b="1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{3,5,8,9,4,5};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int[]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arr2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b="1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{11,22,33,44,55,66};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→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arr3:</a:t>
            </a:r>
            <a:r>
              <a:rPr sz="1800" b="1" spc="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{11,5,33,9,55,5}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30" y="115061"/>
            <a:ext cx="1631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Зад</a:t>
            </a:r>
            <a:r>
              <a:rPr spc="5" dirty="0">
                <a:latin typeface="Arial"/>
                <a:cs typeface="Arial"/>
              </a:rPr>
              <a:t>а</a:t>
            </a:r>
            <a:r>
              <a:rPr dirty="0">
                <a:latin typeface="Arial"/>
                <a:cs typeface="Arial"/>
              </a:rPr>
              <a:t>ча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3" y="934694"/>
            <a:ext cx="7904480" cy="22282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3. Даден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ви е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масива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int[] </a:t>
            </a:r>
            <a:r>
              <a:rPr sz="1800" b="1" spc="-45" dirty="0">
                <a:solidFill>
                  <a:srgbClr val="575757"/>
                </a:solidFill>
                <a:latin typeface="Arial"/>
                <a:cs typeface="Arial"/>
              </a:rPr>
              <a:t>array.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Създайте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нов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масив,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елементите</a:t>
            </a:r>
            <a:r>
              <a:rPr sz="1800" b="1" spc="3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575757"/>
                </a:solidFill>
                <a:latin typeface="Arial"/>
                <a:cs typeface="Arial"/>
              </a:rPr>
              <a:t>от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първия, но без </a:t>
            </a:r>
            <a:r>
              <a:rPr sz="1800" b="1" spc="-30" dirty="0">
                <a:solidFill>
                  <a:srgbClr val="575757"/>
                </a:solidFill>
                <a:latin typeface="Arial"/>
                <a:cs typeface="Arial"/>
              </a:rPr>
              <a:t>числото</a:t>
            </a:r>
            <a:r>
              <a:rPr sz="1800" b="1" spc="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6.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Пример: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int[]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array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{2,4,5,6,8,6,3,4,6}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→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array2:</a:t>
            </a:r>
            <a:r>
              <a:rPr sz="1800" b="1" spc="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{2,4,5,8,3,4};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30" y="115061"/>
            <a:ext cx="1631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Зад</a:t>
            </a:r>
            <a:r>
              <a:rPr spc="5" dirty="0">
                <a:latin typeface="Arial"/>
                <a:cs typeface="Arial"/>
              </a:rPr>
              <a:t>а</a:t>
            </a:r>
            <a:r>
              <a:rPr dirty="0">
                <a:latin typeface="Arial"/>
                <a:cs typeface="Arial"/>
              </a:rPr>
              <a:t>ча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3" y="934694"/>
            <a:ext cx="7955280" cy="41001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4.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Потребителя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въвежда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текст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английски.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Изведете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b="1" spc="3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575757"/>
                </a:solidFill>
                <a:latin typeface="Arial"/>
                <a:cs typeface="Arial"/>
              </a:rPr>
              <a:t>конзолата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същия </a:t>
            </a:r>
            <a:r>
              <a:rPr sz="1800" b="1" spc="-50" dirty="0">
                <a:solidFill>
                  <a:srgbClr val="575757"/>
                </a:solidFill>
                <a:latin typeface="Arial"/>
                <a:cs typeface="Arial"/>
              </a:rPr>
              <a:t>текст,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но без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буквите </a:t>
            </a:r>
            <a:r>
              <a:rPr sz="1800" b="1" spc="-70" dirty="0">
                <a:solidFill>
                  <a:srgbClr val="575757"/>
                </a:solidFill>
                <a:latin typeface="Arial"/>
                <a:cs typeface="Arial"/>
              </a:rPr>
              <a:t>‘A’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и</a:t>
            </a:r>
            <a:r>
              <a:rPr sz="1800" b="1" spc="40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‘a’.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Пример: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вход: Alligators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are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very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dangerous</a:t>
            </a:r>
            <a:r>
              <a:rPr sz="1800" b="1" spc="-1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animals.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изход: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lligtors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re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very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dngerous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nimls.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Подсказка: променливите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тип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String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могат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бъдат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превръщани</a:t>
            </a:r>
            <a:r>
              <a:rPr sz="1800" b="1" spc="-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масиви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от тип</a:t>
            </a:r>
            <a:r>
              <a:rPr sz="1800" b="1" spc="1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char[].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String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text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b="1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“hello”;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char[] letters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b="1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text.toCharArray();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30" y="115061"/>
            <a:ext cx="1631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Зад</a:t>
            </a:r>
            <a:r>
              <a:rPr spc="5" dirty="0">
                <a:latin typeface="Arial"/>
                <a:cs typeface="Arial"/>
              </a:rPr>
              <a:t>а</a:t>
            </a:r>
            <a:r>
              <a:rPr dirty="0">
                <a:latin typeface="Arial"/>
                <a:cs typeface="Arial"/>
              </a:rPr>
              <a:t>ча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786892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Гледайте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това</a:t>
            </a:r>
            <a:r>
              <a:rPr sz="18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видео: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5" dirty="0">
                <a:solidFill>
                  <a:srgbClr val="0095A7"/>
                </a:solidFill>
                <a:uFill>
                  <a:solidFill>
                    <a:srgbClr val="0095A7"/>
                  </a:solidFill>
                </a:uFill>
                <a:latin typeface="Arial"/>
                <a:cs typeface="Arial"/>
                <a:hlinkClick r:id="rId2"/>
              </a:rPr>
              <a:t>https://youtu.be/TRovth_4MsM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3999"/>
              </a:lnSpc>
              <a:spcBef>
                <a:spcPts val="1675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Гледайте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видеото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частта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List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тя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 ни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интересува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сега,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ще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я</a:t>
            </a:r>
            <a:r>
              <a:rPr sz="1800" spc="-1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учите  след</a:t>
            </a:r>
            <a:r>
              <a:rPr sz="1800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празниците</a:t>
            </a:r>
            <a:endParaRPr sz="1800">
              <a:latin typeface="Arial"/>
              <a:cs typeface="Arial"/>
            </a:endParaRPr>
          </a:p>
          <a:p>
            <a:pPr marL="299085" marR="27940" indent="-287020">
              <a:lnSpc>
                <a:spcPct val="113900"/>
              </a:lnSpc>
              <a:spcBef>
                <a:spcPts val="1680"/>
              </a:spcBef>
              <a:tabLst>
                <a:tab pos="299085" algn="l"/>
              </a:tabLst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-	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Урока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C#, но 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Java 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същото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изключение 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декларирането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на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типа,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вместо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var в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Java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използва конкретен</a:t>
            </a:r>
            <a:r>
              <a:rPr sz="1800" spc="-1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тип.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45" y="1233931"/>
            <a:ext cx="2313305" cy="223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Деклариране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Достъп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до</a:t>
            </a:r>
            <a:r>
              <a:rPr sz="1600" spc="-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елеметите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75757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Обхождане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Копиране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75757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Домашно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980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Съдържание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245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ДЕКЛАРИРАНЕ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29746"/>
            <a:ext cx="8132445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Обект,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съдържа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себе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определен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брой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други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обекти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един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</a:t>
            </a:r>
            <a:r>
              <a:rPr sz="1800" spc="-1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същ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тип.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132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Масив</a:t>
            </a:r>
          </a:p>
        </p:txBody>
      </p:sp>
      <p:sp>
        <p:nvSpPr>
          <p:cNvPr id="5" name="object 5"/>
          <p:cNvSpPr/>
          <p:nvPr/>
        </p:nvSpPr>
        <p:spPr>
          <a:xfrm>
            <a:off x="2352328" y="2382675"/>
            <a:ext cx="4453173" cy="1534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От </a:t>
            </a:r>
            <a:r>
              <a:rPr spc="-5" dirty="0"/>
              <a:t>всеки </a:t>
            </a:r>
            <a:r>
              <a:rPr spc="-15" dirty="0"/>
              <a:t>един </a:t>
            </a:r>
            <a:r>
              <a:rPr dirty="0"/>
              <a:t>тип </a:t>
            </a:r>
            <a:r>
              <a:rPr spc="-10" dirty="0"/>
              <a:t>може </a:t>
            </a:r>
            <a:r>
              <a:rPr dirty="0"/>
              <a:t>да се </a:t>
            </a:r>
            <a:r>
              <a:rPr spc="-15" dirty="0"/>
              <a:t>направи </a:t>
            </a:r>
            <a:r>
              <a:rPr spc="-5" dirty="0"/>
              <a:t>масив. </a:t>
            </a:r>
            <a:r>
              <a:rPr spc="-45" dirty="0"/>
              <a:t>Той </a:t>
            </a:r>
            <a:r>
              <a:rPr dirty="0"/>
              <a:t>се </a:t>
            </a:r>
            <a:r>
              <a:rPr spc="-10" dirty="0"/>
              <a:t>използва, </a:t>
            </a:r>
            <a:r>
              <a:rPr spc="-15" dirty="0"/>
              <a:t>когато</a:t>
            </a:r>
            <a:r>
              <a:rPr spc="-180" dirty="0"/>
              <a:t> </a:t>
            </a:r>
            <a:r>
              <a:rPr spc="-5" dirty="0"/>
              <a:t>имаме  </a:t>
            </a:r>
            <a:r>
              <a:rPr spc="-10" dirty="0"/>
              <a:t>много </a:t>
            </a:r>
            <a:r>
              <a:rPr spc="-5" dirty="0"/>
              <a:t>променливи </a:t>
            </a:r>
            <a:r>
              <a:rPr spc="-25" dirty="0"/>
              <a:t>от </a:t>
            </a:r>
            <a:r>
              <a:rPr spc="-15" dirty="0"/>
              <a:t>един </a:t>
            </a:r>
            <a:r>
              <a:rPr dirty="0"/>
              <a:t>и същ тип и ни се </a:t>
            </a:r>
            <a:r>
              <a:rPr spc="-10" dirty="0"/>
              <a:t>налага </a:t>
            </a:r>
            <a:r>
              <a:rPr dirty="0"/>
              <a:t>да ги </a:t>
            </a:r>
            <a:r>
              <a:rPr spc="-30" dirty="0"/>
              <a:t>обхождаме  </a:t>
            </a:r>
            <a:r>
              <a:rPr spc="-5" dirty="0"/>
              <a:t>машинно.</a:t>
            </a:r>
          </a:p>
          <a:p>
            <a:pPr marL="12700" marR="3647440">
              <a:lnSpc>
                <a:spcPct val="191700"/>
              </a:lnSpc>
              <a:spcBef>
                <a:spcPts val="215"/>
              </a:spcBef>
            </a:pPr>
            <a:r>
              <a:rPr spc="-5" dirty="0"/>
              <a:t>int[] numbers </a:t>
            </a:r>
            <a:r>
              <a:rPr dirty="0"/>
              <a:t>= </a:t>
            </a:r>
            <a:r>
              <a:rPr spc="-5" dirty="0"/>
              <a:t>{1, </a:t>
            </a:r>
            <a:r>
              <a:rPr dirty="0"/>
              <a:t>2, 3, </a:t>
            </a:r>
            <a:r>
              <a:rPr spc="-5" dirty="0"/>
              <a:t>4}; //масив </a:t>
            </a:r>
            <a:r>
              <a:rPr spc="-25" dirty="0"/>
              <a:t>от </a:t>
            </a:r>
            <a:r>
              <a:rPr spc="-5" dirty="0"/>
              <a:t>int  boolean[] isRaining </a:t>
            </a:r>
            <a:r>
              <a:rPr dirty="0"/>
              <a:t>= </a:t>
            </a:r>
            <a:r>
              <a:rPr spc="-5" dirty="0"/>
              <a:t>{true, true, false,</a:t>
            </a:r>
            <a:r>
              <a:rPr spc="-65" dirty="0"/>
              <a:t> </a:t>
            </a:r>
            <a:r>
              <a:rPr spc="-5" dirty="0"/>
              <a:t>false};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4596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Деклариране </a:t>
            </a:r>
            <a:r>
              <a:rPr dirty="0"/>
              <a:t>на</a:t>
            </a:r>
            <a:r>
              <a:rPr spc="-180" dirty="0"/>
              <a:t> </a:t>
            </a:r>
            <a:r>
              <a:rPr spc="-5" dirty="0"/>
              <a:t>масив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135">
              <a:lnSpc>
                <a:spcPct val="113900"/>
              </a:lnSpc>
              <a:spcBef>
                <a:spcPts val="100"/>
              </a:spcBef>
            </a:pPr>
            <a:r>
              <a:rPr spc="-20" dirty="0"/>
              <a:t>Когато </a:t>
            </a:r>
            <a:r>
              <a:rPr spc="-5" dirty="0"/>
              <a:t>няма </a:t>
            </a:r>
            <a:r>
              <a:rPr dirty="0"/>
              <a:t>да </a:t>
            </a:r>
            <a:r>
              <a:rPr spc="-10" dirty="0"/>
              <a:t>задаваме стойността </a:t>
            </a:r>
            <a:r>
              <a:rPr spc="-5" dirty="0"/>
              <a:t>на </a:t>
            </a:r>
            <a:r>
              <a:rPr spc="-15" dirty="0"/>
              <a:t>елементите </a:t>
            </a:r>
            <a:r>
              <a:rPr dirty="0"/>
              <a:t>в </a:t>
            </a:r>
            <a:r>
              <a:rPr spc="-15" dirty="0"/>
              <a:t>началото, </a:t>
            </a:r>
            <a:r>
              <a:rPr spc="-5" dirty="0"/>
              <a:t>но знаем  </a:t>
            </a:r>
            <a:r>
              <a:rPr spc="-25" dirty="0"/>
              <a:t>техния</a:t>
            </a:r>
            <a:r>
              <a:rPr spc="5" dirty="0"/>
              <a:t> </a:t>
            </a:r>
            <a:r>
              <a:rPr spc="-5" dirty="0"/>
              <a:t>брой: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int[] bones </a:t>
            </a:r>
            <a:r>
              <a:rPr dirty="0"/>
              <a:t>= </a:t>
            </a:r>
            <a:r>
              <a:rPr spc="-5" dirty="0"/>
              <a:t>new</a:t>
            </a:r>
            <a:r>
              <a:rPr spc="-40" dirty="0"/>
              <a:t> </a:t>
            </a:r>
            <a:r>
              <a:rPr spc="-5" dirty="0"/>
              <a:t>int[206];</a:t>
            </a: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pc="-10" dirty="0"/>
              <a:t>//сега създадохме </a:t>
            </a:r>
            <a:r>
              <a:rPr spc="-5" dirty="0"/>
              <a:t>масив </a:t>
            </a:r>
            <a:r>
              <a:rPr spc="-25" dirty="0"/>
              <a:t>от </a:t>
            </a:r>
            <a:r>
              <a:rPr spc="-5" dirty="0"/>
              <a:t>int </a:t>
            </a:r>
            <a:r>
              <a:rPr dirty="0"/>
              <a:t>с </a:t>
            </a:r>
            <a:r>
              <a:rPr spc="-5" dirty="0"/>
              <a:t>206 </a:t>
            </a:r>
            <a:r>
              <a:rPr spc="-15" dirty="0"/>
              <a:t>елемента, </a:t>
            </a:r>
            <a:r>
              <a:rPr spc="-5" dirty="0"/>
              <a:t>който </a:t>
            </a:r>
            <a:r>
              <a:rPr dirty="0"/>
              <a:t>е </a:t>
            </a:r>
            <a:r>
              <a:rPr spc="-15" dirty="0"/>
              <a:t>празен </a:t>
            </a:r>
            <a:r>
              <a:rPr dirty="0"/>
              <a:t>-</a:t>
            </a:r>
            <a:r>
              <a:rPr spc="-95" dirty="0"/>
              <a:t> </a:t>
            </a:r>
            <a:r>
              <a:rPr spc="-15" dirty="0"/>
              <a:t>елементите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pc="5" dirty="0"/>
              <a:t>му </a:t>
            </a:r>
            <a:r>
              <a:rPr spc="-15" dirty="0"/>
              <a:t>нямат</a:t>
            </a:r>
            <a:r>
              <a:rPr spc="-40" dirty="0"/>
              <a:t> </a:t>
            </a:r>
            <a:r>
              <a:rPr spc="-30" dirty="0"/>
              <a:t>стойност.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5447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Други начини за</a:t>
            </a:r>
            <a:r>
              <a:rPr spc="-190" dirty="0"/>
              <a:t> </a:t>
            </a:r>
            <a:r>
              <a:rPr dirty="0"/>
              <a:t>създаване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3736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Достъп до</a:t>
            </a:r>
            <a:r>
              <a:rPr sz="3000" spc="-135" dirty="0"/>
              <a:t> </a:t>
            </a:r>
            <a:r>
              <a:rPr sz="3000" spc="-20" dirty="0"/>
              <a:t>елементите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7443470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Достъпът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до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елементите става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квадратни</a:t>
            </a:r>
            <a:r>
              <a:rPr sz="1800" spc="-1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скоби:</a:t>
            </a:r>
            <a:endParaRPr sz="1800">
              <a:latin typeface="Arial"/>
              <a:cs typeface="Arial"/>
            </a:endParaRPr>
          </a:p>
          <a:p>
            <a:pPr marL="12700" marR="4110354">
              <a:lnSpc>
                <a:spcPct val="1917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String[] bones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new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String[206];  bones[0]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“ulna”;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//първия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елемент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масива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стойност,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всички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останали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са</a:t>
            </a:r>
            <a:r>
              <a:rPr sz="18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празни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5177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Достъп до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елементите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5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788</Words>
  <Application>Microsoft Office PowerPoint</Application>
  <PresentationFormat>On-screen Show (16:9)</PresentationFormat>
  <Paragraphs>135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</vt:lpstr>
      <vt:lpstr>Times New Roman</vt:lpstr>
      <vt:lpstr>Office Theme</vt:lpstr>
      <vt:lpstr>Увод в програмирането</vt:lpstr>
      <vt:lpstr>Масиви  (I част)</vt:lpstr>
      <vt:lpstr>Съдържание</vt:lpstr>
      <vt:lpstr>ДЕКЛАРИРАНЕ</vt:lpstr>
      <vt:lpstr>Масив</vt:lpstr>
      <vt:lpstr>Деклариране на масив</vt:lpstr>
      <vt:lpstr>Други начини за създаване</vt:lpstr>
      <vt:lpstr>Достъп до елементите</vt:lpstr>
      <vt:lpstr>Достъп до елементите</vt:lpstr>
      <vt:lpstr>Накратко</vt:lpstr>
      <vt:lpstr>Деклариране</vt:lpstr>
      <vt:lpstr>Достъпване</vt:lpstr>
      <vt:lpstr>Задача</vt:lpstr>
      <vt:lpstr>Обхождане</vt:lpstr>
      <vt:lpstr>Обхождане</vt:lpstr>
      <vt:lpstr>Въпрос</vt:lpstr>
      <vt:lpstr>Задача</vt:lpstr>
      <vt:lpstr>Задачи</vt:lpstr>
      <vt:lpstr>Задача</vt:lpstr>
      <vt:lpstr>PowerPoint Presentation</vt:lpstr>
      <vt:lpstr>Задача</vt:lpstr>
      <vt:lpstr>Домашно</vt:lpstr>
      <vt:lpstr>Задача</vt:lpstr>
      <vt:lpstr>PowerPoint Presentation</vt:lpstr>
      <vt:lpstr>Задача</vt:lpstr>
      <vt:lpstr>Задача</vt:lpstr>
      <vt:lpstr>Задача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Tito</dc:creator>
  <cp:lastModifiedBy>Lilly</cp:lastModifiedBy>
  <cp:revision>1</cp:revision>
  <dcterms:created xsi:type="dcterms:W3CDTF">2018-12-13T06:28:51Z</dcterms:created>
  <dcterms:modified xsi:type="dcterms:W3CDTF">2018-12-13T06:30:54Z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2018-12-13T00:00:00Z</vt:filetime>
  </property>
</Properties>
</file>