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11" d="100"/>
          <a:sy n="111" d="100"/>
        </p:scale>
        <p:origin x="797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4"/>
                </a:lnTo>
                <a:lnTo>
                  <a:pt x="9143999" y="2292094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13233"/>
            <a:ext cx="80721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941" y="1197438"/>
            <a:ext cx="8656116" cy="1288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063" y="2851150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4"/>
                </a:lnTo>
                <a:lnTo>
                  <a:pt x="9143999" y="2292094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550" y="2896565"/>
            <a:ext cx="77946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 smtClean="0">
                <a:solidFill>
                  <a:srgbClr val="FFFFFF"/>
                </a:solidFill>
                <a:latin typeface="Arial"/>
                <a:cs typeface="Arial"/>
              </a:rPr>
              <a:t>Java Web</a:t>
            </a:r>
          </a:p>
        </p:txBody>
      </p:sp>
      <p:sp>
        <p:nvSpPr>
          <p:cNvPr id="5" name="object 5"/>
          <p:cNvSpPr/>
          <p:nvPr/>
        </p:nvSpPr>
        <p:spPr>
          <a:xfrm>
            <a:off x="3081527" y="496811"/>
            <a:ext cx="2980944" cy="1249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885" y="4934203"/>
            <a:ext cx="8789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Лилия Михайлова 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ОСНОВИ НА</a:t>
            </a:r>
            <a:r>
              <a:rPr sz="1400" b="1" spc="3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ПРОГРАМИРАНЕТО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943813"/>
            <a:ext cx="8448650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Char char="●"/>
              <a:tabLst>
                <a:tab pos="213995" algn="l"/>
              </a:tabLst>
            </a:pPr>
            <a:r>
              <a:rPr lang="en-US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JPA(Java Persistence API) </a:t>
            </a:r>
            <a:r>
              <a:rPr lang="en-US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standard for mapping Java objects to a relational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5466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JPA</a:t>
            </a:r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25118"/>
            <a:ext cx="7508875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@Entity –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декларира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Java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класа като таблица в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DB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@Table(name = "users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")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– декларира имато на таблицата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@Column(name = "email</a:t>
            </a:r>
            <a:r>
              <a:rPr lang="en-US" spc="-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")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@Id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@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GeneratedValue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@Transient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5466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Annotations</a:t>
            </a:r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2896565"/>
            <a:ext cx="77304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-5" dirty="0" smtClean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1527" y="496811"/>
            <a:ext cx="2980944" cy="1249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2104390" cy="190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00"/>
              </a:spcBef>
              <a:buChar char="●"/>
              <a:tabLst>
                <a:tab pos="213995" algn="l"/>
              </a:tabLst>
            </a:pPr>
            <a:r>
              <a:rPr lang="en-US" spc="-5" dirty="0" smtClean="0">
                <a:solidFill>
                  <a:srgbClr val="585858"/>
                </a:solidFill>
                <a:latin typeface="Arial"/>
                <a:cs typeface="Arial"/>
              </a:rPr>
              <a:t>ORM</a:t>
            </a:r>
          </a:p>
          <a:p>
            <a:pPr marL="213360" indent="-200660">
              <a:lnSpc>
                <a:spcPct val="100000"/>
              </a:lnSpc>
              <a:spcBef>
                <a:spcPts val="100"/>
              </a:spcBef>
              <a:buChar char="●"/>
              <a:tabLst>
                <a:tab pos="213995" algn="l"/>
              </a:tabLst>
            </a:pPr>
            <a:endParaRPr lang="en-US" sz="1800" spc="-5" dirty="0">
              <a:solidFill>
                <a:srgbClr val="585858"/>
              </a:solidFill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spcBef>
                <a:spcPts val="100"/>
              </a:spcBef>
              <a:buChar char="●"/>
              <a:tabLst>
                <a:tab pos="213995" algn="l"/>
              </a:tabLst>
            </a:pPr>
            <a:r>
              <a:rPr lang="en-US" spc="-5" dirty="0" smtClean="0">
                <a:solidFill>
                  <a:srgbClr val="585858"/>
                </a:solidFill>
                <a:latin typeface="Arial"/>
                <a:cs typeface="Arial"/>
              </a:rPr>
              <a:t>Hibernate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Char char="●"/>
              <a:tabLst>
                <a:tab pos="213995" algn="l"/>
              </a:tabLst>
            </a:pPr>
            <a:r>
              <a:rPr lang="en-US" spc="-5" dirty="0" smtClean="0">
                <a:solidFill>
                  <a:srgbClr val="585858"/>
                </a:solidFill>
                <a:latin typeface="Arial"/>
                <a:cs typeface="Arial"/>
              </a:rPr>
              <a:t>JPA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lang="en-US" sz="16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r>
              <a:rPr lang="en-US" sz="165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585858"/>
                </a:solidFill>
                <a:latin typeface="Arial"/>
                <a:cs typeface="Arial"/>
              </a:rPr>
              <a:t>Demo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Съдържание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2195"/>
            <a:ext cx="1247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 smtClean="0"/>
              <a:t>ORM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358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163573"/>
            <a:ext cx="8277225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buChar char="●"/>
              <a:tabLst>
                <a:tab pos="213995" algn="l"/>
              </a:tabLst>
            </a:pPr>
            <a:r>
              <a:rPr lang="en-US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ORM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Object/Relational Mapping</a:t>
            </a:r>
            <a:r>
              <a:rPr lang="en-US" spc="-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) -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изграждане и моделиране на бази данни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0264"/>
            <a:ext cx="149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ORM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2195"/>
            <a:ext cx="20478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 smtClean="0"/>
              <a:t>Hibernate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25118"/>
            <a:ext cx="7734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00"/>
              </a:spcBef>
              <a:buChar char="●"/>
              <a:tabLst>
                <a:tab pos="213995" algn="l"/>
              </a:tabLst>
            </a:pPr>
            <a:r>
              <a:rPr lang="en-US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85858"/>
                </a:solidFill>
                <a:latin typeface="Arial"/>
                <a:cs typeface="Arial"/>
              </a:rPr>
              <a:t>Hibernate – Java ORM Framework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80264"/>
            <a:ext cx="3045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Hibernate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"/>
            <a:ext cx="9144000" cy="523974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866" y="40132"/>
            <a:ext cx="34385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/>
              <a:t>Hibernate Setup</a:t>
            </a:r>
            <a:endParaRPr sz="2800" spc="-5" dirty="0"/>
          </a:p>
        </p:txBody>
      </p:sp>
      <p:sp>
        <p:nvSpPr>
          <p:cNvPr id="6" name="TextBox 5"/>
          <p:cNvSpPr txBox="1"/>
          <p:nvPr/>
        </p:nvSpPr>
        <p:spPr>
          <a:xfrm>
            <a:off x="507866" y="518649"/>
            <a:ext cx="6019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private static SessionFactory sessionFactory;</a:t>
            </a:r>
          </a:p>
          <a:p>
            <a:endParaRPr lang="en-US" sz="900" dirty="0"/>
          </a:p>
          <a:p>
            <a:r>
              <a:rPr lang="en-US" sz="900" dirty="0"/>
              <a:t>    public static SessionFactory getSessionFactory() {</a:t>
            </a:r>
          </a:p>
          <a:p>
            <a:r>
              <a:rPr lang="en-US" sz="900" dirty="0"/>
              <a:t>        if (sessionFactory == null) {</a:t>
            </a:r>
          </a:p>
          <a:p>
            <a:r>
              <a:rPr lang="en-US" sz="900" dirty="0"/>
              <a:t>            try {</a:t>
            </a:r>
          </a:p>
          <a:p>
            <a:r>
              <a:rPr lang="en-US" sz="900" dirty="0"/>
              <a:t>                Configuration configuration = new Configuration();</a:t>
            </a:r>
          </a:p>
          <a:p>
            <a:endParaRPr lang="en-US" sz="900" dirty="0"/>
          </a:p>
          <a:p>
            <a:r>
              <a:rPr lang="en-US" sz="900" dirty="0"/>
              <a:t>                // Hibernate settings equivalent to hibernate.cfg.xml's properties</a:t>
            </a:r>
          </a:p>
          <a:p>
            <a:r>
              <a:rPr lang="en-US" sz="900" dirty="0"/>
              <a:t>                Properties settings = new Properties();</a:t>
            </a:r>
          </a:p>
          <a:p>
            <a:r>
              <a:rPr lang="en-US" sz="900" dirty="0"/>
              <a:t>                settings.put(Environment.DRIVER, "com.mysql.jdbc.Driver");</a:t>
            </a:r>
          </a:p>
          <a:p>
            <a:r>
              <a:rPr lang="en-US" sz="900" dirty="0"/>
              <a:t>                settings.put(Environment.URL, "jdbc:mysql://localhost:3306/demo?createDatabaseIfNotExist=true");</a:t>
            </a:r>
          </a:p>
          <a:p>
            <a:r>
              <a:rPr lang="en-US" sz="900" dirty="0"/>
              <a:t>                settings.put(Environment.USER, "root");</a:t>
            </a:r>
          </a:p>
          <a:p>
            <a:r>
              <a:rPr lang="en-US" sz="900" dirty="0"/>
              <a:t>                settings.put(Environment.PASS, "");</a:t>
            </a:r>
          </a:p>
          <a:p>
            <a:r>
              <a:rPr lang="en-US" sz="900" dirty="0"/>
              <a:t>                settings.put(Environment.DIALECT, "org.hibernate.dialect.MySQL5Dialect");</a:t>
            </a:r>
          </a:p>
          <a:p>
            <a:r>
              <a:rPr lang="en-US" sz="900" dirty="0"/>
              <a:t>                settings.put(Environment.SHOW_SQL, "true</a:t>
            </a:r>
            <a:r>
              <a:rPr lang="en-US" sz="900" dirty="0" smtClean="0"/>
              <a:t>");</a:t>
            </a:r>
            <a:endParaRPr lang="en-US" sz="900" dirty="0"/>
          </a:p>
          <a:p>
            <a:r>
              <a:rPr lang="en-US" sz="900" dirty="0"/>
              <a:t>                settings.put(Environment.CURRENT_SESSION_CONTEXT_CLASS, "thread</a:t>
            </a:r>
            <a:r>
              <a:rPr lang="en-US" sz="900" dirty="0" smtClean="0"/>
              <a:t>");</a:t>
            </a:r>
            <a:endParaRPr lang="en-US" sz="900" dirty="0"/>
          </a:p>
          <a:p>
            <a:r>
              <a:rPr lang="en-US" sz="900" dirty="0"/>
              <a:t>                settings.put(Environment.HBM2DDL_AUTO, "create-drop");</a:t>
            </a:r>
          </a:p>
          <a:p>
            <a:endParaRPr lang="en-US" sz="900" dirty="0"/>
          </a:p>
          <a:p>
            <a:r>
              <a:rPr lang="en-US" sz="900" dirty="0"/>
              <a:t>                configuration.setProperties(settings);</a:t>
            </a:r>
          </a:p>
          <a:p>
            <a:r>
              <a:rPr lang="en-US" sz="900" dirty="0"/>
              <a:t>                configuration.addAnnotatedClass(User.class);</a:t>
            </a:r>
          </a:p>
          <a:p>
            <a:endParaRPr lang="en-US" sz="900" dirty="0"/>
          </a:p>
          <a:p>
            <a:r>
              <a:rPr lang="en-US" sz="900" dirty="0"/>
              <a:t>                ServiceRegistry serviceRegistry = new StandardServiceRegistryBuilder()</a:t>
            </a:r>
          </a:p>
          <a:p>
            <a:r>
              <a:rPr lang="en-US" sz="900" dirty="0"/>
              <a:t>                        .applySettings(configuration.getProperties()).build();</a:t>
            </a:r>
          </a:p>
          <a:p>
            <a:r>
              <a:rPr lang="en-US" sz="900" dirty="0"/>
              <a:t>                System.out.println("Hibernate Java Config serviceRegistry created");</a:t>
            </a:r>
          </a:p>
          <a:p>
            <a:r>
              <a:rPr lang="en-US" sz="900" dirty="0"/>
              <a:t>                sessionFactory = configuration.buildSessionFactory(serviceRegistry);</a:t>
            </a:r>
          </a:p>
          <a:p>
            <a:r>
              <a:rPr lang="en-US" sz="900" dirty="0"/>
              <a:t>                return sessionFactory;</a:t>
            </a:r>
          </a:p>
          <a:p>
            <a:endParaRPr lang="en-US" sz="900" dirty="0"/>
          </a:p>
          <a:p>
            <a:r>
              <a:rPr lang="en-US" sz="900" dirty="0"/>
              <a:t>            } catch (Exception e) {</a:t>
            </a:r>
          </a:p>
          <a:p>
            <a:r>
              <a:rPr lang="en-US" sz="900" dirty="0"/>
              <a:t>                e.printStackTrace();</a:t>
            </a:r>
          </a:p>
          <a:p>
            <a:r>
              <a:rPr lang="en-US" sz="900" dirty="0"/>
              <a:t>            }</a:t>
            </a:r>
          </a:p>
          <a:p>
            <a:r>
              <a:rPr lang="en-US" sz="900" dirty="0"/>
              <a:t>        }</a:t>
            </a:r>
          </a:p>
          <a:p>
            <a:r>
              <a:rPr lang="en-US" sz="900" dirty="0"/>
              <a:t>        return sessionFactory;</a:t>
            </a:r>
          </a:p>
          <a:p>
            <a:r>
              <a:rPr lang="en-US" sz="900" dirty="0"/>
              <a:t>    }</a:t>
            </a:r>
            <a:endParaRPr lang="bg-BG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2195"/>
            <a:ext cx="3877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JPA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252</Words>
  <Application>Microsoft Office PowerPoint</Application>
  <PresentationFormat>On-screen Show (16:9)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Съдържание</vt:lpstr>
      <vt:lpstr>ORM</vt:lpstr>
      <vt:lpstr>ORM</vt:lpstr>
      <vt:lpstr>Hibernate</vt:lpstr>
      <vt:lpstr>Hibernate</vt:lpstr>
      <vt:lpstr>Hibernate Setup</vt:lpstr>
      <vt:lpstr>JPA</vt:lpstr>
      <vt:lpstr>JPA</vt:lpstr>
      <vt:lpstr>Annotations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21</cp:revision>
  <dcterms:created xsi:type="dcterms:W3CDTF">2018-03-09T17:58:05Z</dcterms:created>
  <dcterms:modified xsi:type="dcterms:W3CDTF">2019-10-12T05:55:40Z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2018-03-09T00:00:00Z</vt:filetime>
  </property>
</Properties>
</file>