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media/image7.jpg" ContentType="image/jpg"/>
  <Override PartName="/ppt/media/image8.jpg" ContentType="image/jpg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72" r:id="rId3"/>
    <p:sldMasterId id="2147483678" r:id="rId4"/>
  </p:sldMasterIdLst>
  <p:notesMasterIdLst>
    <p:notesMasterId r:id="rId136"/>
  </p:notesMasterIdLst>
  <p:sldIdLst>
    <p:sldId id="256" r:id="rId5"/>
    <p:sldId id="274" r:id="rId6"/>
    <p:sldId id="257" r:id="rId7"/>
    <p:sldId id="354" r:id="rId8"/>
    <p:sldId id="353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258" r:id="rId18"/>
    <p:sldId id="259" r:id="rId19"/>
    <p:sldId id="275" r:id="rId20"/>
    <p:sldId id="276" r:id="rId21"/>
    <p:sldId id="298" r:id="rId22"/>
    <p:sldId id="299" r:id="rId23"/>
    <p:sldId id="300" r:id="rId24"/>
    <p:sldId id="301" r:id="rId25"/>
    <p:sldId id="260" r:id="rId26"/>
    <p:sldId id="261" r:id="rId27"/>
    <p:sldId id="302" r:id="rId28"/>
    <p:sldId id="277" r:id="rId29"/>
    <p:sldId id="303" r:id="rId30"/>
    <p:sldId id="304" r:id="rId31"/>
    <p:sldId id="262" r:id="rId32"/>
    <p:sldId id="263" r:id="rId33"/>
    <p:sldId id="305" r:id="rId34"/>
    <p:sldId id="264" r:id="rId35"/>
    <p:sldId id="278" r:id="rId36"/>
    <p:sldId id="306" r:id="rId37"/>
    <p:sldId id="279" r:id="rId38"/>
    <p:sldId id="280" r:id="rId39"/>
    <p:sldId id="267" r:id="rId40"/>
    <p:sldId id="287" r:id="rId41"/>
    <p:sldId id="288" r:id="rId42"/>
    <p:sldId id="265" r:id="rId43"/>
    <p:sldId id="283" r:id="rId44"/>
    <p:sldId id="307" r:id="rId45"/>
    <p:sldId id="343" r:id="rId46"/>
    <p:sldId id="344" r:id="rId47"/>
    <p:sldId id="338" r:id="rId48"/>
    <p:sldId id="339" r:id="rId49"/>
    <p:sldId id="333" r:id="rId50"/>
    <p:sldId id="334" r:id="rId51"/>
    <p:sldId id="335" r:id="rId52"/>
    <p:sldId id="364" r:id="rId53"/>
    <p:sldId id="365" r:id="rId54"/>
    <p:sldId id="366" r:id="rId55"/>
    <p:sldId id="367" r:id="rId56"/>
    <p:sldId id="368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384" r:id="rId72"/>
    <p:sldId id="385" r:id="rId73"/>
    <p:sldId id="386" r:id="rId74"/>
    <p:sldId id="388" r:id="rId75"/>
    <p:sldId id="389" r:id="rId76"/>
    <p:sldId id="390" r:id="rId77"/>
    <p:sldId id="391" r:id="rId78"/>
    <p:sldId id="387" r:id="rId79"/>
    <p:sldId id="393" r:id="rId80"/>
    <p:sldId id="394" r:id="rId81"/>
    <p:sldId id="395" r:id="rId82"/>
    <p:sldId id="396" r:id="rId83"/>
    <p:sldId id="397" r:id="rId84"/>
    <p:sldId id="398" r:id="rId85"/>
    <p:sldId id="399" r:id="rId86"/>
    <p:sldId id="400" r:id="rId87"/>
    <p:sldId id="401" r:id="rId88"/>
    <p:sldId id="404" r:id="rId89"/>
    <p:sldId id="405" r:id="rId90"/>
    <p:sldId id="406" r:id="rId91"/>
    <p:sldId id="407" r:id="rId92"/>
    <p:sldId id="408" r:id="rId93"/>
    <p:sldId id="409" r:id="rId94"/>
    <p:sldId id="402" r:id="rId95"/>
    <p:sldId id="410" r:id="rId96"/>
    <p:sldId id="411" r:id="rId97"/>
    <p:sldId id="412" r:id="rId98"/>
    <p:sldId id="413" r:id="rId99"/>
    <p:sldId id="414" r:id="rId100"/>
    <p:sldId id="415" r:id="rId101"/>
    <p:sldId id="416" r:id="rId102"/>
    <p:sldId id="417" r:id="rId103"/>
    <p:sldId id="418" r:id="rId104"/>
    <p:sldId id="419" r:id="rId105"/>
    <p:sldId id="420" r:id="rId106"/>
    <p:sldId id="421" r:id="rId107"/>
    <p:sldId id="422" r:id="rId108"/>
    <p:sldId id="423" r:id="rId109"/>
    <p:sldId id="424" r:id="rId110"/>
    <p:sldId id="425" r:id="rId111"/>
    <p:sldId id="426" r:id="rId112"/>
    <p:sldId id="427" r:id="rId113"/>
    <p:sldId id="428" r:id="rId114"/>
    <p:sldId id="429" r:id="rId115"/>
    <p:sldId id="430" r:id="rId116"/>
    <p:sldId id="431" r:id="rId117"/>
    <p:sldId id="432" r:id="rId118"/>
    <p:sldId id="433" r:id="rId119"/>
    <p:sldId id="434" r:id="rId120"/>
    <p:sldId id="435" r:id="rId121"/>
    <p:sldId id="436" r:id="rId122"/>
    <p:sldId id="437" r:id="rId123"/>
    <p:sldId id="438" r:id="rId124"/>
    <p:sldId id="439" r:id="rId125"/>
    <p:sldId id="440" r:id="rId126"/>
    <p:sldId id="441" r:id="rId127"/>
    <p:sldId id="442" r:id="rId128"/>
    <p:sldId id="443" r:id="rId129"/>
    <p:sldId id="444" r:id="rId130"/>
    <p:sldId id="445" r:id="rId131"/>
    <p:sldId id="446" r:id="rId132"/>
    <p:sldId id="447" r:id="rId133"/>
    <p:sldId id="448" r:id="rId134"/>
    <p:sldId id="449" r:id="rId1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7"/>
      <p:bold r:id="rId138"/>
      <p:italic r:id="rId139"/>
      <p:boldItalic r:id="rId140"/>
    </p:embeddedFont>
    <p:embeddedFont>
      <p:font typeface="Syncopate" panose="020B0604020202020204" charset="0"/>
      <p:regular r:id="rId141"/>
      <p:bold r:id="rId142"/>
    </p:embeddedFont>
    <p:embeddedFont>
      <p:font typeface="Impact" panose="020B0806030902050204" pitchFamily="34" charset="0"/>
      <p:regular r:id="rId14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33CC33"/>
    <a:srgbClr val="66FF33"/>
    <a:srgbClr val="FF9900"/>
    <a:srgbClr val="2196F3"/>
    <a:srgbClr val="3F51B5"/>
    <a:srgbClr val="F44336"/>
    <a:srgbClr val="4CAF50"/>
    <a:srgbClr val="00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font" Target="fonts/font2.fntdata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presProps" Target="pres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font" Target="fonts/font3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137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40" Type="http://schemas.openxmlformats.org/officeDocument/2006/relationships/font" Target="fonts/font4.fntdata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5.fntdata"/><Relationship Id="rId14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5347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010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48982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3105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88103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6319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2614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91974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029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990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68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042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330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651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824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544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626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9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966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998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2454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336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699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72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754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37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082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3153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70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082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721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2424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2902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3524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773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9993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606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3726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5454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138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9645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8504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2351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8991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4967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5802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2259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1585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6717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63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70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285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55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5937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00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3635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2622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0709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27764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9092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1606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29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6909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7803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4072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9902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252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5356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375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3277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6418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2951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568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702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751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693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85189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6462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6365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0988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9522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2531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8371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046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97411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3949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1882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22692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2695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75628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04877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21259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39631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78889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78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74172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89400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6030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21925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39538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88987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8540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51418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195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13820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41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 baseline="0">
                <a:solidFill>
                  <a:schemeClr val="dk1"/>
                </a:solidFill>
              </a:defRPr>
            </a:lvl2pPr>
            <a:lvl3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 baseline="0">
                <a:solidFill>
                  <a:schemeClr val="dk1"/>
                </a:solidFill>
              </a:defRPr>
            </a:lvl3pPr>
            <a:lvl4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 baseline="0">
                <a:solidFill>
                  <a:schemeClr val="dk1"/>
                </a:solidFill>
              </a:defRPr>
            </a:lvl4pPr>
            <a:lvl5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 baseline="0">
                <a:solidFill>
                  <a:schemeClr val="dk1"/>
                </a:solidFill>
              </a:defRPr>
            </a:lvl5pPr>
            <a:lvl6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 baseline="0">
                <a:solidFill>
                  <a:schemeClr val="dk1"/>
                </a:solidFill>
              </a:defRPr>
            </a:lvl6pPr>
            <a:lvl7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 baseline="0">
                <a:solidFill>
                  <a:schemeClr val="dk1"/>
                </a:solidFill>
              </a:defRPr>
            </a:lvl7pPr>
            <a:lvl8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 baseline="0">
                <a:solidFill>
                  <a:schemeClr val="dk1"/>
                </a:solidFill>
              </a:defRPr>
            </a:lvl8pPr>
            <a:lvl9pPr marL="0" marR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 b="0" i="0" u="none" strike="noStrike" cap="none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bg-BG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rtl val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‹#›</a:t>
            </a:fld>
            <a:endParaRPr kumimoji="0" lang="bg-BG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8756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bg-BG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rtl val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‹#›</a:t>
            </a:fld>
            <a:endParaRPr kumimoji="0" lang="bg-BG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27520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3600"/>
            </a:lvl1pPr>
            <a:lvl2pPr algn="ctr" rtl="0">
              <a:spcBef>
                <a:spcPts val="0"/>
              </a:spcBef>
              <a:defRPr sz="3600"/>
            </a:lvl2pPr>
            <a:lvl3pPr algn="ctr" rtl="0">
              <a:spcBef>
                <a:spcPts val="0"/>
              </a:spcBef>
              <a:defRPr sz="3600"/>
            </a:lvl3pPr>
            <a:lvl4pPr algn="ctr" rtl="0">
              <a:spcBef>
                <a:spcPts val="0"/>
              </a:spcBef>
              <a:defRPr sz="3600"/>
            </a:lvl4pPr>
            <a:lvl5pPr algn="ctr" rtl="0">
              <a:spcBef>
                <a:spcPts val="0"/>
              </a:spcBef>
              <a:defRPr sz="3600"/>
            </a:lvl5pPr>
            <a:lvl6pPr algn="ctr" rtl="0">
              <a:spcBef>
                <a:spcPts val="0"/>
              </a:spcBef>
              <a:defRPr sz="3600"/>
            </a:lvl6pPr>
            <a:lvl7pPr algn="ctr" rtl="0">
              <a:spcBef>
                <a:spcPts val="0"/>
              </a:spcBef>
              <a:defRPr sz="3600"/>
            </a:lvl7pPr>
            <a:lvl8pPr algn="ctr" rtl="0">
              <a:spcBef>
                <a:spcPts val="0"/>
              </a:spcBef>
              <a:defRPr sz="3600"/>
            </a:lvl8pPr>
            <a:lvl9pPr algn="ctr" rtl="0">
              <a:spcBef>
                <a:spcPts val="0"/>
              </a:spcBef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bg-BG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rtl val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‹#›</a:t>
            </a:fld>
            <a:endParaRPr kumimoji="0" lang="bg-BG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817374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bg-BG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rtl val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‹#›</a:t>
            </a:fld>
            <a:endParaRPr kumimoji="0" lang="bg-BG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27340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bg-BG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rtl val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‹#›</a:t>
            </a:fld>
            <a:endParaRPr kumimoji="0" lang="bg-BG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52710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400"/>
            </a:lvl4pPr>
            <a:lvl5pPr rtl="0">
              <a:spcBef>
                <a:spcPts val="0"/>
              </a:spcBef>
              <a:defRPr sz="2400"/>
            </a:lvl5pPr>
            <a:lvl6pPr rtl="0">
              <a:spcBef>
                <a:spcPts val="0"/>
              </a:spcBef>
              <a:defRPr sz="2400"/>
            </a:lvl6pPr>
            <a:lvl7pPr rtl="0">
              <a:spcBef>
                <a:spcPts val="0"/>
              </a:spcBef>
              <a:defRPr sz="2400"/>
            </a:lvl7pPr>
            <a:lvl8pPr rtl="0">
              <a:spcBef>
                <a:spcPts val="0"/>
              </a:spcBef>
              <a:defRPr sz="2400"/>
            </a:lvl8pPr>
            <a:lvl9pPr rtl="0">
              <a:spcBef>
                <a:spcPts val="0"/>
              </a:spcBef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2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bg-BG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rtl val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‹#›</a:t>
            </a:fld>
            <a:endParaRPr kumimoji="0" lang="bg-BG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11660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4800"/>
            </a:lvl1pPr>
            <a:lvl2pPr rtl="0">
              <a:spcBef>
                <a:spcPts val="0"/>
              </a:spcBef>
              <a:defRPr sz="4800"/>
            </a:lvl2pPr>
            <a:lvl3pPr rtl="0">
              <a:spcBef>
                <a:spcPts val="0"/>
              </a:spcBef>
              <a:defRPr sz="4800"/>
            </a:lvl3pPr>
            <a:lvl4pPr rtl="0">
              <a:spcBef>
                <a:spcPts val="0"/>
              </a:spcBef>
              <a:defRPr sz="4800"/>
            </a:lvl4pPr>
            <a:lvl5pPr rtl="0">
              <a:spcBef>
                <a:spcPts val="0"/>
              </a:spcBef>
              <a:defRPr sz="4800"/>
            </a:lvl5pPr>
            <a:lvl6pPr rtl="0">
              <a:spcBef>
                <a:spcPts val="0"/>
              </a:spcBef>
              <a:defRPr sz="4800"/>
            </a:lvl6pPr>
            <a:lvl7pPr rtl="0">
              <a:spcBef>
                <a:spcPts val="0"/>
              </a:spcBef>
              <a:defRPr sz="4800"/>
            </a:lvl7pPr>
            <a:lvl8pPr rtl="0">
              <a:spcBef>
                <a:spcPts val="0"/>
              </a:spcBef>
              <a:defRPr sz="4800"/>
            </a:lvl8pPr>
            <a:lvl9pPr rtl="0">
              <a:spcBef>
                <a:spcPts val="0"/>
              </a:spcBef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bg-BG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rtl val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‹#›</a:t>
            </a:fld>
            <a:endParaRPr kumimoji="0" lang="bg-BG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969317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 sz="4200"/>
            </a:lvl1pPr>
            <a:lvl2pPr algn="ctr" rtl="0">
              <a:spcBef>
                <a:spcPts val="0"/>
              </a:spcBef>
              <a:defRPr sz="4200"/>
            </a:lvl2pPr>
            <a:lvl3pPr algn="ctr" rtl="0">
              <a:spcBef>
                <a:spcPts val="0"/>
              </a:spcBef>
              <a:defRPr sz="4200"/>
            </a:lvl3pPr>
            <a:lvl4pPr algn="ctr" rtl="0">
              <a:spcBef>
                <a:spcPts val="0"/>
              </a:spcBef>
              <a:defRPr sz="4200"/>
            </a:lvl4pPr>
            <a:lvl5pPr algn="ctr" rtl="0">
              <a:spcBef>
                <a:spcPts val="0"/>
              </a:spcBef>
              <a:defRPr sz="4200"/>
            </a:lvl5pPr>
            <a:lvl6pPr algn="ctr" rtl="0">
              <a:spcBef>
                <a:spcPts val="0"/>
              </a:spcBef>
              <a:defRPr sz="4200"/>
            </a:lvl6pPr>
            <a:lvl7pPr algn="ctr" rtl="0">
              <a:spcBef>
                <a:spcPts val="0"/>
              </a:spcBef>
              <a:defRPr sz="4200"/>
            </a:lvl7pPr>
            <a:lvl8pPr algn="ctr" rtl="0">
              <a:spcBef>
                <a:spcPts val="0"/>
              </a:spcBef>
              <a:defRPr sz="4200"/>
            </a:lvl8pPr>
            <a:lvl9pPr algn="ctr" rtl="0">
              <a:spcBef>
                <a:spcPts val="0"/>
              </a:spcBef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bg-BG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rtl val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‹#›</a:t>
            </a:fld>
            <a:endParaRPr kumimoji="0" lang="bg-BG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3339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bg-BG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rtl val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‹#›</a:t>
            </a:fld>
            <a:endParaRPr kumimoji="0" lang="bg-BG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26767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 sz="12000"/>
            </a:lvl1pPr>
            <a:lvl2pPr algn="ctr" rtl="0">
              <a:spcBef>
                <a:spcPts val="0"/>
              </a:spcBef>
              <a:defRPr sz="12000"/>
            </a:lvl2pPr>
            <a:lvl3pPr algn="ctr" rtl="0">
              <a:spcBef>
                <a:spcPts val="0"/>
              </a:spcBef>
              <a:defRPr sz="12000"/>
            </a:lvl3pPr>
            <a:lvl4pPr algn="ctr" rtl="0">
              <a:spcBef>
                <a:spcPts val="0"/>
              </a:spcBef>
              <a:defRPr sz="12000"/>
            </a:lvl4pPr>
            <a:lvl5pPr algn="ctr" rtl="0">
              <a:spcBef>
                <a:spcPts val="0"/>
              </a:spcBef>
              <a:defRPr sz="12000"/>
            </a:lvl5pPr>
            <a:lvl6pPr algn="ctr" rtl="0">
              <a:spcBef>
                <a:spcPts val="0"/>
              </a:spcBef>
              <a:defRPr sz="12000"/>
            </a:lvl6pPr>
            <a:lvl7pPr algn="ctr" rtl="0">
              <a:spcBef>
                <a:spcPts val="0"/>
              </a:spcBef>
              <a:defRPr sz="12000"/>
            </a:lvl7pPr>
            <a:lvl8pPr algn="ctr" rtl="0">
              <a:spcBef>
                <a:spcPts val="0"/>
              </a:spcBef>
              <a:defRPr sz="12000"/>
            </a:lvl8pPr>
            <a:lvl9pPr algn="ctr" rtl="0">
              <a:spcBef>
                <a:spcPts val="0"/>
              </a:spcBef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defRPr/>
            </a:lvl1pPr>
            <a:lvl2pPr algn="ctr" rtl="0">
              <a:spcBef>
                <a:spcPts val="0"/>
              </a:spcBef>
              <a:defRPr/>
            </a:lvl2pPr>
            <a:lvl3pPr algn="ctr" rtl="0">
              <a:spcBef>
                <a:spcPts val="0"/>
              </a:spcBef>
              <a:defRPr/>
            </a:lvl3pPr>
            <a:lvl4pPr algn="ctr" rtl="0">
              <a:spcBef>
                <a:spcPts val="0"/>
              </a:spcBef>
              <a:defRPr/>
            </a:lvl4pPr>
            <a:lvl5pPr algn="ctr" rtl="0">
              <a:spcBef>
                <a:spcPts val="0"/>
              </a:spcBef>
              <a:defRPr/>
            </a:lvl5pPr>
            <a:lvl6pPr algn="ctr" rtl="0">
              <a:spcBef>
                <a:spcPts val="0"/>
              </a:spcBef>
              <a:defRPr/>
            </a:lvl6pPr>
            <a:lvl7pPr algn="ctr" rtl="0">
              <a:spcBef>
                <a:spcPts val="0"/>
              </a:spcBef>
              <a:defRPr/>
            </a:lvl7pPr>
            <a:lvl8pPr algn="ctr" rtl="0">
              <a:spcBef>
                <a:spcPts val="0"/>
              </a:spcBef>
              <a:defRPr/>
            </a:lvl8pPr>
            <a:lvl9pPr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bg-BG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rtl val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‹#›</a:t>
            </a:fld>
            <a:endParaRPr kumimoji="0" lang="bg-BG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852659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bg-BG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rtl val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tabLst/>
                <a:defRPr/>
              </a:pPr>
              <a:t>‹#›</a:t>
            </a:fld>
            <a:endParaRPr kumimoji="0" lang="bg-BG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539829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5716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674D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830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81" y="0"/>
                </a:lnTo>
                <a:lnTo>
                  <a:pt x="9143981" y="764398"/>
                </a:lnTo>
                <a:lnTo>
                  <a:pt x="0" y="764398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842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9388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850894"/>
            <a:ext cx="9144000" cy="2292985"/>
          </a:xfrm>
          <a:custGeom>
            <a:avLst/>
            <a:gdLst/>
            <a:ahLst/>
            <a:cxnLst/>
            <a:rect l="l" t="t" r="r" b="b"/>
            <a:pathLst>
              <a:path w="9144000" h="2292985">
                <a:moveTo>
                  <a:pt x="0" y="0"/>
                </a:moveTo>
                <a:lnTo>
                  <a:pt x="9143981" y="0"/>
                </a:lnTo>
                <a:lnTo>
                  <a:pt x="9143981" y="2292595"/>
                </a:lnTo>
                <a:lnTo>
                  <a:pt x="0" y="2292595"/>
                </a:lnTo>
                <a:lnTo>
                  <a:pt x="0" y="0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97158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7289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96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044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19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851403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9143999" y="0"/>
                </a:moveTo>
                <a:lnTo>
                  <a:pt x="0" y="0"/>
                </a:lnTo>
                <a:lnTo>
                  <a:pt x="0" y="2292095"/>
                </a:lnTo>
                <a:lnTo>
                  <a:pt x="9143999" y="2292095"/>
                </a:lnTo>
                <a:lnTo>
                  <a:pt x="9143999" y="0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33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</a:defRPr>
            </a:lvl2pPr>
            <a:lvl3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</a:defRPr>
            </a:lvl3pPr>
            <a:lvl4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</a:defRPr>
            </a:lvl4pPr>
            <a:lvl5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</a:defRPr>
            </a:lvl5pPr>
            <a:lvl6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</a:defRPr>
            </a:lvl6pPr>
            <a:lvl7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</a:defRPr>
            </a:lvl7pPr>
            <a:lvl8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</a:defRPr>
            </a:lvl8pPr>
            <a:lvl9pPr marL="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bg-BG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rtl val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ct val="25000"/>
                <a:buFont typeface="Arial"/>
                <a:buNone/>
                <a:tabLst/>
                <a:defRPr/>
              </a:pPr>
              <a:t>‹#›</a:t>
            </a:fld>
            <a:endParaRPr kumimoji="0" lang="bg-BG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629949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024" y="128035"/>
            <a:ext cx="8997950" cy="556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799" y="933845"/>
            <a:ext cx="8768400" cy="1446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674D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26238"/>
            <a:ext cx="8072119" cy="58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550" y="1251839"/>
            <a:ext cx="8362899" cy="2472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1/12/2019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40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rting_algorithm#Stability" TargetMode="External"/><Relationship Id="rId2" Type="http://schemas.openxmlformats.org/officeDocument/2006/relationships/hyperlink" Target="https://en.wikipedia.org/wiki/Sorting_algorithm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en.wikipedia.org/wiki/Sorting_algorithm#Popular_sorting_algorithms" TargetMode="External"/><Relationship Id="rId4" Type="http://schemas.openxmlformats.org/officeDocument/2006/relationships/hyperlink" Target="https://en.wikipedia.org/wiki/Time_complexity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sertion_sort" TargetMode="External"/><Relationship Id="rId7" Type="http://schemas.openxmlformats.org/officeDocument/2006/relationships/hyperlink" Target="https://en.wikipedia.org/wiki/Heapsort" TargetMode="External"/><Relationship Id="rId2" Type="http://schemas.openxmlformats.org/officeDocument/2006/relationships/hyperlink" Target="https://en.wikipedia.org/wiki/Bubble_sort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en.wikipedia.org/wiki/Merge_sort" TargetMode="External"/><Relationship Id="rId5" Type="http://schemas.openxmlformats.org/officeDocument/2006/relationships/hyperlink" Target="https://en.wikipedia.org/wiki/Quicksort" TargetMode="External"/><Relationship Id="rId4" Type="http://schemas.openxmlformats.org/officeDocument/2006/relationships/hyperlink" Target="https://en.wikipedia.org/wiki/Selection_sort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-BG" b="1" dirty="0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Увод в програмирането</a:t>
            </a:r>
            <a:endParaRPr lang="en" b="1" dirty="0">
              <a:solidFill>
                <a:srgbClr val="8BC34A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bg-BG" sz="4800" b="1" dirty="0">
                <a:solidFill>
                  <a:srgbClr val="FFFFFF"/>
                </a:solidFill>
              </a:rPr>
              <a:t>с</a:t>
            </a:r>
            <a:r>
              <a:rPr lang="en" sz="4800" b="1" dirty="0">
                <a:solidFill>
                  <a:srgbClr val="FFFFFF"/>
                </a:solidFill>
              </a:rPr>
              <a:t> Java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62" y="497376"/>
            <a:ext cx="2981277" cy="12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bg-BG" b="1" dirty="0" smtClean="0">
                <a:solidFill>
                  <a:srgbClr val="CCCCCC"/>
                </a:solidFill>
              </a:rPr>
              <a:t>Лилия Михайлова </a:t>
            </a:r>
            <a:r>
              <a:rPr lang="en" b="1" dirty="0" smtClean="0">
                <a:solidFill>
                  <a:srgbClr val="CCCCCC"/>
                </a:solidFill>
              </a:rPr>
              <a:t>- </a:t>
            </a:r>
            <a:r>
              <a:rPr lang="en" b="1" dirty="0">
                <a:solidFill>
                  <a:srgbClr val="CCCCCC"/>
                </a:solidFill>
              </a:rPr>
              <a:t>НПО ВРАЦА СОФТУЕР ОБЩЕСТВО - КУРС ПО </a:t>
            </a:r>
            <a:r>
              <a:rPr lang="bg-BG" b="1" dirty="0">
                <a:solidFill>
                  <a:srgbClr val="CCCCCC"/>
                </a:solidFill>
              </a:rPr>
              <a:t>ОСНОВИ НА ПРОГРАМИРАНЕТО</a:t>
            </a:r>
            <a:endParaRPr lang="en" b="1" dirty="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bg-BG" dirty="0" err="1" smtClean="0"/>
              <a:t>float</a:t>
            </a:r>
            <a:r>
              <a:rPr lang="bg-BG" dirty="0" smtClean="0"/>
              <a:t> </a:t>
            </a:r>
          </a:p>
          <a:p>
            <a:r>
              <a:rPr lang="bg-BG" dirty="0" smtClean="0"/>
              <a:t>Заема 32 бита памет. Има прецизност 7 знака след десетичната запетая.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bg-BG" dirty="0" err="1" smtClean="0"/>
              <a:t>double</a:t>
            </a:r>
            <a:r>
              <a:rPr lang="bg-BG" dirty="0" smtClean="0"/>
              <a:t> </a:t>
            </a:r>
          </a:p>
          <a:p>
            <a:r>
              <a:rPr lang="bg-BG" dirty="0" smtClean="0"/>
              <a:t>Заема 64 бита памет. Има прецизност 13 знака след запетаята.</a:t>
            </a:r>
          </a:p>
          <a:p>
            <a:endParaRPr lang="bg-BG" dirty="0" smtClean="0"/>
          </a:p>
          <a:p>
            <a:pPr lvl="0"/>
            <a:r>
              <a:rPr lang="bg-BG" dirty="0" smtClean="0"/>
              <a:t>Не са точни и не трябва да се използват при сметки с валута.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Типове данни – дробни числа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038516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34895"/>
            <a:ext cx="159893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bg-BG" sz="3000" spc="-5" dirty="0" smtClean="0"/>
              <a:t>Методи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41025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251839"/>
            <a:ext cx="844865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Методите са, най-просто казано, именувана последователност от действия. Те ни позволяват да разделим програмата на подпрограми, всяка от които решава отделен проблем/задача.</a:t>
            </a:r>
            <a:r>
              <a:rPr kumimoji="0" sz="18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26238"/>
            <a:ext cx="80721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bg-BG" dirty="0" smtClean="0"/>
              <a:t>Какво е метод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1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251839"/>
            <a:ext cx="664146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3995" algn="l"/>
              </a:tabLst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● за да не повтаряме код </a:t>
            </a: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3995" algn="l"/>
              </a:tabLst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●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 да бъде кодът ни по-ясен и по-добре структуриран </a:t>
            </a: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3995" algn="l"/>
              </a:tabLst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●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 да бъде лесно достъпен, без да се налага да пишем много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26238"/>
            <a:ext cx="80721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bg-BG" dirty="0" smtClean="0"/>
              <a:t>Защо са важни методите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91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251839"/>
            <a:ext cx="819975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Деклариране на метод – създаване на метод.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Методите се създават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само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 рамките на някакъв клас и извън други методи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26238"/>
            <a:ext cx="80721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bg-BG" dirty="0" smtClean="0"/>
              <a:t>Какво е деклариране на метод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9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26238"/>
            <a:ext cx="807211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bg-BG" dirty="0" smtClean="0"/>
              <a:t>Деклариране </a:t>
            </a:r>
            <a:br>
              <a:rPr lang="bg-BG" dirty="0" smtClean="0"/>
            </a:b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52399" y="971550"/>
            <a:ext cx="8839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Декларацията на метод се състои в следните три задължителни неща: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&lt;тип&gt;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&lt;име&gt;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&lt;параметър1&gt;,&lt;параметър2&gt;…&lt;параметърN&gt;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където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●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&lt;тип&gt;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 типът на променливата, която ни връща като резултат методът,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независимо дали примитивен (int, long, double, etc.) или референтен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(масиви, стрингове и др.)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&lt;име&gt;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 името на метода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&lt;параметър1&gt;...&lt;параметърN&gt;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са променливите, върху които трябва да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извършим определени действия, за да решим задачата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Засега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 декларацията на метода ще слагаме и public static, като по-натам ще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видим какво правят те.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8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251839"/>
            <a:ext cx="769937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Имената на методите трябва да започват с малка буква и да бъдат с т.нар. CamelCase - всяка следваща дума в името на метода започва с главна буква, а също така и добре да описват какво прави методът ни.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26238"/>
            <a:ext cx="80721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bg-BG" dirty="0" smtClean="0"/>
              <a:t>Конвенция за именоване на методи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2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26238"/>
            <a:ext cx="80721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bg-BG" dirty="0" smtClean="0"/>
              <a:t>Имплементиране на метод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7959" y="104775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След като сме декларирали нашия метод, е време да опишем какво искаме да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прави. Това се случва в т.нар. “тяло” на метода или пространството между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къдравите скоби: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static void max(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 &gt; b)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b;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(max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8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251839"/>
            <a:ext cx="825627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Да извикаме един метод, означава да “задействаме” кода в него с определени стойности, за да решим дадена задача. Извикването се извършва, като напишем името на метода, последвано от скоби и списък с точни стойности на параметрите (ако има такива), за които искаме да решим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задачата.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Извикването се извършва само в тялото на някакъв клас. Може да се извикват методи и в рамките на други методи. 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26238"/>
            <a:ext cx="80721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bg-BG" dirty="0" smtClean="0"/>
              <a:t>Извикване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4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374" y="910463"/>
            <a:ext cx="8677250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Когато създаваме един метод, посочваме списък с параметри - данните,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необходими за решаването на задачата. Когато извикваме един метод,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посочваме списък с аргументи - конкретните стойности, за които искаме да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решим задачата.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class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Example {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static void sum(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 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a, b - 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параметри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 b);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public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static void main(String[]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){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sum(4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5); 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4, 5 - 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аргументи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}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26238"/>
            <a:ext cx="80721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bg-BG" dirty="0" smtClean="0"/>
              <a:t>Параметри </a:t>
            </a:r>
            <a:r>
              <a:rPr lang="en-US" dirty="0" smtClean="0"/>
              <a:t>vs. </a:t>
            </a:r>
            <a:r>
              <a:rPr lang="bg-BG" dirty="0" smtClean="0"/>
              <a:t>аргументи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1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374" y="910463"/>
            <a:ext cx="7310426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Връщането на стойност става чрез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Върнатата 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стойност трябва да е от същия тип като типа, посочен в декларацията: </a:t>
            </a:r>
            <a:endParaRPr kumimoji="0" lang="bg-BG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{ </a:t>
            </a:r>
            <a:endParaRPr kumimoji="0" lang="bg-BG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sum(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){</a:t>
            </a:r>
            <a:endParaRPr kumimoji="0" lang="bg-BG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result = a + b; </a:t>
            </a:r>
            <a:endParaRPr kumimoji="0" lang="bg-BG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  <a:endParaRPr kumimoji="0" lang="bg-BG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</a:t>
            </a:r>
            <a:endParaRPr kumimoji="0" lang="bg-BG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26238"/>
            <a:ext cx="80721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bg-BG" dirty="0" smtClean="0"/>
              <a:t>Връщане на стойност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9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char</a:t>
            </a:r>
            <a:endParaRPr lang="ru-RU" dirty="0"/>
          </a:p>
          <a:p>
            <a:pPr lvl="0"/>
            <a:r>
              <a:rPr lang="bg-BG" dirty="0" smtClean="0"/>
              <a:t>Може да държи един знак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err="1" smtClean="0"/>
              <a:t>String</a:t>
            </a:r>
            <a:r>
              <a:rPr lang="bg-BG" dirty="0" smtClean="0"/>
              <a:t> </a:t>
            </a:r>
          </a:p>
          <a:p>
            <a:pPr lvl="0"/>
            <a:r>
              <a:rPr lang="bg-BG" dirty="0" smtClean="0"/>
              <a:t>Може да съхранява неограничено количество текст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Типове данни – знаци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2166547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E91E62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26238"/>
            <a:ext cx="807211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bg-BG" dirty="0" smtClean="0"/>
              <a:t>Присвояване на стойност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381000" y="891413"/>
            <a:ext cx="861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Когато методът ни връща стойност, тази стойност трябва да бъде присвоена,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иначе компилаторът ни хвърля грешка. По тази си особеност, извикването на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методи много наподобява създаването на изрази: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sum(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+ b;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static void main(String[]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args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result1 = sum(4, 5);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result2 = 4 + 5;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5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31227" y="719338"/>
            <a:ext cx="8520599" cy="412337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Напишете програма, която решава уравнението:</a:t>
            </a:r>
          </a:p>
          <a:p>
            <a:pPr lvl="0"/>
            <a:r>
              <a:rPr lang="en-US" b="1" dirty="0"/>
              <a:t>ax + b =</a:t>
            </a:r>
            <a:r>
              <a:rPr lang="en-US" b="1" dirty="0" smtClean="0"/>
              <a:t>0</a:t>
            </a:r>
            <a:endParaRPr lang="bg-BG" b="1" dirty="0" smtClean="0"/>
          </a:p>
          <a:p>
            <a:pPr lvl="0"/>
            <a:r>
              <a:rPr lang="ru-RU" sz="1400" dirty="0" smtClean="0"/>
              <a:t> </a:t>
            </a:r>
          </a:p>
          <a:p>
            <a:pPr lvl="0"/>
            <a:endParaRPr lang="ru-RU" sz="1400" dirty="0"/>
          </a:p>
          <a:p>
            <a:pPr lvl="0"/>
            <a:r>
              <a:rPr lang="ru-RU" sz="1400" dirty="0" smtClean="0"/>
              <a:t>- Ако  </a:t>
            </a:r>
            <a:r>
              <a:rPr lang="ru-RU" sz="1400" dirty="0"/>
              <a:t>числото   </a:t>
            </a:r>
            <a:r>
              <a:rPr lang="ru-RU" sz="1400" b="1" dirty="0"/>
              <a:t>a ≠ 0 </a:t>
            </a:r>
            <a:r>
              <a:rPr lang="ru-RU" sz="1400" dirty="0"/>
              <a:t>, то уравнението  ax + b = 0  , има  единствено  решение  и то е </a:t>
            </a:r>
            <a:r>
              <a:rPr lang="ru-RU" sz="1400" dirty="0" smtClean="0"/>
              <a:t>:</a:t>
            </a:r>
            <a:r>
              <a:rPr lang="en-US" sz="1400" smtClean="0"/>
              <a:t> x = -b/a</a:t>
            </a:r>
            <a:endParaRPr lang="ru-RU" sz="1400" dirty="0"/>
          </a:p>
          <a:p>
            <a:pPr lvl="0"/>
            <a:r>
              <a:rPr lang="ru-RU" sz="1400" dirty="0" smtClean="0"/>
              <a:t> - Ако   </a:t>
            </a:r>
            <a:r>
              <a:rPr lang="ru-RU" sz="1400" b="1" dirty="0"/>
              <a:t>a = 0  и   b=0 </a:t>
            </a:r>
            <a:r>
              <a:rPr lang="ru-RU" sz="1400" dirty="0"/>
              <a:t>, то уравнението  0.x + 0 = 0  , има  безбройно много решения</a:t>
            </a:r>
          </a:p>
          <a:p>
            <a:pPr lvl="0"/>
            <a:r>
              <a:rPr lang="ru-RU" sz="1400" dirty="0"/>
              <a:t> ,защото всяко произволно число x го превръща във вярно числово равенство . </a:t>
            </a:r>
          </a:p>
          <a:p>
            <a:pPr lvl="0"/>
            <a:r>
              <a:rPr lang="ru-RU" sz="1400" dirty="0" smtClean="0"/>
              <a:t> - Ако    </a:t>
            </a:r>
            <a:r>
              <a:rPr lang="ru-RU" sz="1400" b="1" dirty="0"/>
              <a:t>a = 0 </a:t>
            </a:r>
            <a:r>
              <a:rPr lang="ru-RU" sz="1400" dirty="0"/>
              <a:t>,а  </a:t>
            </a:r>
            <a:r>
              <a:rPr lang="ru-RU" sz="1400" b="1" dirty="0"/>
              <a:t>b ≠  0  </a:t>
            </a:r>
            <a:r>
              <a:rPr lang="ru-RU" sz="1400" dirty="0"/>
              <a:t>,то уравнението  0.x + b = 0   няма   решение</a:t>
            </a:r>
          </a:p>
          <a:p>
            <a:pPr lvl="0"/>
            <a:endParaRPr lang="bg-BG" b="1" dirty="0" smtClean="0"/>
          </a:p>
          <a:p>
            <a:pPr lvl="0"/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Задача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6179170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Символни низове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18287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17839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Символните</a:t>
            </a:r>
            <a:r>
              <a:rPr lang="ru-RU" dirty="0"/>
              <a:t> </a:t>
            </a:r>
            <a:r>
              <a:rPr lang="ru-RU" dirty="0" err="1"/>
              <a:t>низове</a:t>
            </a:r>
            <a:r>
              <a:rPr lang="ru-RU" dirty="0"/>
              <a:t> (</a:t>
            </a:r>
            <a:r>
              <a:rPr lang="en-US" dirty="0"/>
              <a:t>strings, </a:t>
            </a:r>
            <a:r>
              <a:rPr lang="ru-RU" dirty="0" err="1"/>
              <a:t>стрингове</a:t>
            </a:r>
            <a:r>
              <a:rPr lang="ru-RU" dirty="0"/>
              <a:t>)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поредица</a:t>
            </a:r>
            <a:r>
              <a:rPr lang="ru-RU" dirty="0"/>
              <a:t> от </a:t>
            </a:r>
            <a:r>
              <a:rPr lang="ru-RU" dirty="0" err="1"/>
              <a:t>символи</a:t>
            </a:r>
            <a:r>
              <a:rPr lang="ru-RU" dirty="0"/>
              <a:t>.  </a:t>
            </a:r>
          </a:p>
          <a:p>
            <a:pPr lvl="0"/>
            <a:r>
              <a:rPr lang="ru-RU" dirty="0"/>
              <a:t>В </a:t>
            </a:r>
            <a:r>
              <a:rPr lang="en-US" dirty="0"/>
              <a:t>Java </a:t>
            </a:r>
            <a:r>
              <a:rPr lang="ru-RU" dirty="0"/>
              <a:t>за обработка на </a:t>
            </a:r>
            <a:r>
              <a:rPr lang="ru-RU" dirty="0" err="1"/>
              <a:t>низове</a:t>
            </a:r>
            <a:r>
              <a:rPr lang="ru-RU" dirty="0"/>
              <a:t> се </a:t>
            </a:r>
            <a:r>
              <a:rPr lang="ru-RU" dirty="0" err="1"/>
              <a:t>използва</a:t>
            </a:r>
            <a:r>
              <a:rPr lang="ru-RU" dirty="0"/>
              <a:t> </a:t>
            </a:r>
            <a:r>
              <a:rPr lang="ru-RU" dirty="0" err="1"/>
              <a:t>класът</a:t>
            </a:r>
            <a:r>
              <a:rPr lang="ru-RU" dirty="0"/>
              <a:t> </a:t>
            </a:r>
            <a:r>
              <a:rPr lang="en-US" dirty="0"/>
              <a:t>String.  </a:t>
            </a:r>
          </a:p>
          <a:p>
            <a:pPr lvl="0"/>
            <a:r>
              <a:rPr lang="en-US" dirty="0"/>
              <a:t>String course = “Intro to Java</a:t>
            </a:r>
            <a:r>
              <a:rPr lang="en-US" dirty="0" smtClean="0"/>
              <a:t>”;</a:t>
            </a:r>
            <a:endParaRPr lang="bg-BG" dirty="0" smtClean="0"/>
          </a:p>
          <a:p>
            <a:pPr lvl="0"/>
            <a:r>
              <a:rPr lang="ru-RU" dirty="0" err="1"/>
              <a:t>Символните</a:t>
            </a:r>
            <a:r>
              <a:rPr lang="ru-RU" dirty="0"/>
              <a:t> </a:t>
            </a:r>
            <a:r>
              <a:rPr lang="ru-RU" dirty="0" err="1"/>
              <a:t>низове</a:t>
            </a:r>
            <a:r>
              <a:rPr lang="ru-RU" dirty="0"/>
              <a:t> се </a:t>
            </a:r>
            <a:r>
              <a:rPr lang="ru-RU" dirty="0" err="1"/>
              <a:t>записват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последователност</a:t>
            </a:r>
            <a:r>
              <a:rPr lang="ru-RU" dirty="0"/>
              <a:t> от </a:t>
            </a:r>
            <a:r>
              <a:rPr lang="ru-RU" dirty="0" err="1"/>
              <a:t>символи</a:t>
            </a:r>
            <a:r>
              <a:rPr lang="ru-RU" dirty="0"/>
              <a:t>, </a:t>
            </a:r>
            <a:r>
              <a:rPr lang="ru-RU" dirty="0" err="1"/>
              <a:t>оградена</a:t>
            </a:r>
            <a:r>
              <a:rPr lang="ru-RU" dirty="0"/>
              <a:t> в </a:t>
            </a:r>
            <a:r>
              <a:rPr lang="ru-RU" dirty="0" err="1"/>
              <a:t>кавички</a:t>
            </a:r>
            <a:r>
              <a:rPr lang="ru-RU" dirty="0" smtClean="0"/>
              <a:t>.</a:t>
            </a:r>
          </a:p>
          <a:p>
            <a:pPr lvl="0"/>
            <a:r>
              <a:rPr lang="ru-RU" dirty="0" err="1"/>
              <a:t>Кавичките</a:t>
            </a:r>
            <a:r>
              <a:rPr lang="ru-RU" dirty="0"/>
              <a:t> </a:t>
            </a:r>
            <a:r>
              <a:rPr lang="ru-RU" b="1" u="sng" dirty="0" smtClean="0"/>
              <a:t>не</a:t>
            </a:r>
            <a:r>
              <a:rPr lang="ru-RU" b="1" dirty="0" smtClean="0"/>
              <a:t> </a:t>
            </a:r>
            <a:r>
              <a:rPr lang="ru-RU" dirty="0" err="1" smtClean="0"/>
              <a:t>са</a:t>
            </a:r>
            <a:r>
              <a:rPr lang="ru-RU" dirty="0" smtClean="0"/>
              <a:t> </a:t>
            </a:r>
            <a:r>
              <a:rPr lang="ru-RU" dirty="0"/>
              <a:t>част от </a:t>
            </a:r>
            <a:r>
              <a:rPr lang="ru-RU" dirty="0" err="1"/>
              <a:t>стойността</a:t>
            </a:r>
            <a:r>
              <a:rPr lang="ru-RU" dirty="0"/>
              <a:t> на низа! 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"/>
                <a:sym typeface="Calibri"/>
                <a:rtl val="0"/>
              </a:rPr>
              <a:t>Символни низове в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"/>
                <a:sym typeface="Calibri"/>
                <a:rtl val="0"/>
              </a:rPr>
              <a:t>Java 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435420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String</a:t>
            </a:r>
            <a:r>
              <a:rPr lang="ru-RU" dirty="0"/>
              <a:t> е </a:t>
            </a:r>
            <a:r>
              <a:rPr lang="ru-RU" dirty="0" err="1"/>
              <a:t>клас</a:t>
            </a:r>
            <a:r>
              <a:rPr lang="ru-RU" dirty="0"/>
              <a:t>, а не прост тип  (</a:t>
            </a:r>
            <a:r>
              <a:rPr lang="ru-RU" dirty="0" err="1"/>
              <a:t>каквито</a:t>
            </a:r>
            <a:r>
              <a:rPr lang="ru-RU" dirty="0"/>
              <a:t> например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 или </a:t>
            </a:r>
            <a:r>
              <a:rPr lang="ru-RU" dirty="0" err="1"/>
              <a:t>boolean</a:t>
            </a:r>
            <a:r>
              <a:rPr lang="ru-RU" dirty="0"/>
              <a:t>). </a:t>
            </a:r>
            <a:endParaRPr lang="ru-RU" dirty="0" smtClean="0"/>
          </a:p>
          <a:p>
            <a:pPr lvl="0"/>
            <a:r>
              <a:rPr lang="ru-RU" dirty="0" smtClean="0"/>
              <a:t>- </a:t>
            </a:r>
            <a:r>
              <a:rPr lang="ru-RU" dirty="0" err="1" smtClean="0"/>
              <a:t>Променливите</a:t>
            </a:r>
            <a:r>
              <a:rPr lang="ru-RU" dirty="0" smtClean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 </a:t>
            </a:r>
            <a:r>
              <a:rPr lang="ru-RU" dirty="0" err="1"/>
              <a:t>null</a:t>
            </a:r>
            <a:r>
              <a:rPr lang="ru-RU" dirty="0"/>
              <a:t>. </a:t>
            </a:r>
            <a:endParaRPr lang="ru-RU" dirty="0" smtClean="0"/>
          </a:p>
          <a:p>
            <a:pPr lvl="0"/>
            <a:r>
              <a:rPr lang="ru-RU" dirty="0" smtClean="0"/>
              <a:t>- </a:t>
            </a:r>
            <a:r>
              <a:rPr lang="ru-RU" dirty="0" err="1"/>
              <a:t>Сравняват</a:t>
            </a:r>
            <a:r>
              <a:rPr lang="ru-RU" dirty="0"/>
              <a:t> се по различен начин от простите </a:t>
            </a:r>
            <a:r>
              <a:rPr lang="ru-RU" dirty="0" err="1"/>
              <a:t>типове</a:t>
            </a:r>
            <a:r>
              <a:rPr lang="ru-RU" dirty="0"/>
              <a:t>. </a:t>
            </a:r>
            <a:endParaRPr lang="ru-RU" dirty="0" smtClean="0"/>
          </a:p>
          <a:p>
            <a:pPr lvl="0"/>
            <a:r>
              <a:rPr lang="ru-RU" dirty="0" smtClean="0"/>
              <a:t>- </a:t>
            </a:r>
            <a:r>
              <a:rPr lang="ru-RU" dirty="0" err="1"/>
              <a:t>Класът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за </a:t>
            </a:r>
            <a:r>
              <a:rPr lang="ru-RU" dirty="0" err="1"/>
              <a:t>различни</a:t>
            </a:r>
            <a:r>
              <a:rPr lang="ru-RU" dirty="0"/>
              <a:t> действия с </a:t>
            </a:r>
            <a:r>
              <a:rPr lang="ru-RU" dirty="0" err="1"/>
              <a:t>низове</a:t>
            </a:r>
            <a:r>
              <a:rPr lang="ru-RU" dirty="0"/>
              <a:t> (</a:t>
            </a:r>
            <a:r>
              <a:rPr lang="ru-RU" dirty="0" err="1"/>
              <a:t>разгледайте</a:t>
            </a:r>
            <a:r>
              <a:rPr lang="ru-RU" dirty="0"/>
              <a:t> </a:t>
            </a:r>
            <a:r>
              <a:rPr lang="ru-RU" dirty="0" err="1"/>
              <a:t>ги</a:t>
            </a:r>
            <a:r>
              <a:rPr lang="ru-RU" dirty="0"/>
              <a:t>). 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"/>
                <a:sym typeface="Calibri"/>
                <a:rtl val="0"/>
              </a:rPr>
              <a:t>Особености 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1305618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25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ru-RU" dirty="0" smtClean="0"/>
              <a:t>Можем </a:t>
            </a:r>
            <a:r>
              <a:rPr lang="ru-RU" dirty="0"/>
              <a:t>да </a:t>
            </a:r>
            <a:r>
              <a:rPr lang="ru-RU" dirty="0" err="1"/>
              <a:t>достъпваме</a:t>
            </a:r>
            <a:r>
              <a:rPr lang="ru-RU" dirty="0"/>
              <a:t> </a:t>
            </a:r>
            <a:r>
              <a:rPr lang="ru-RU" dirty="0" err="1"/>
              <a:t>символите</a:t>
            </a:r>
            <a:r>
              <a:rPr lang="ru-RU" dirty="0"/>
              <a:t> на низа по </a:t>
            </a:r>
            <a:r>
              <a:rPr lang="ru-RU" dirty="0" err="1"/>
              <a:t>индекси</a:t>
            </a:r>
            <a:r>
              <a:rPr lang="ru-RU" dirty="0"/>
              <a:t>. </a:t>
            </a:r>
            <a:r>
              <a:rPr lang="ru-RU" dirty="0" err="1"/>
              <a:t>Индексирането</a:t>
            </a:r>
            <a:r>
              <a:rPr lang="ru-RU" dirty="0"/>
              <a:t> </a:t>
            </a:r>
            <a:r>
              <a:rPr lang="ru-RU" dirty="0" err="1"/>
              <a:t>започва</a:t>
            </a:r>
            <a:r>
              <a:rPr lang="ru-RU" dirty="0"/>
              <a:t> от 0, </a:t>
            </a:r>
            <a:r>
              <a:rPr lang="ru-RU" dirty="0" err="1"/>
              <a:t>както</a:t>
            </a:r>
            <a:r>
              <a:rPr lang="ru-RU" dirty="0"/>
              <a:t> при </a:t>
            </a:r>
            <a:r>
              <a:rPr lang="ru-RU" dirty="0" err="1"/>
              <a:t>масивите</a:t>
            </a:r>
            <a:r>
              <a:rPr lang="ru-RU" dirty="0"/>
              <a:t>: </a:t>
            </a:r>
            <a:endParaRPr lang="ru-RU" dirty="0" smtClean="0"/>
          </a:p>
          <a:p>
            <a:pPr lvl="0"/>
            <a:r>
              <a:rPr lang="en-US" dirty="0" smtClean="0"/>
              <a:t>String </a:t>
            </a:r>
            <a:r>
              <a:rPr lang="en-US" dirty="0"/>
              <a:t>country = “Bulgaria”; </a:t>
            </a:r>
            <a:endParaRPr lang="bg-BG" dirty="0" smtClean="0"/>
          </a:p>
          <a:p>
            <a:pPr lvl="0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country.charAt</a:t>
            </a:r>
            <a:r>
              <a:rPr lang="en-US" dirty="0" smtClean="0"/>
              <a:t>(2</a:t>
            </a:r>
            <a:r>
              <a:rPr lang="en-US" dirty="0"/>
              <a:t>)); // l  </a:t>
            </a:r>
          </a:p>
          <a:p>
            <a:pPr marL="285750" lvl="0" indent="-285750">
              <a:buFontTx/>
              <a:buChar char="-"/>
            </a:pPr>
            <a:r>
              <a:rPr lang="ru-RU" dirty="0" smtClean="0"/>
              <a:t>Можем </a:t>
            </a:r>
            <a:r>
              <a:rPr lang="ru-RU" dirty="0"/>
              <a:t>да </a:t>
            </a:r>
            <a:r>
              <a:rPr lang="ru-RU" dirty="0" err="1"/>
              <a:t>вземем</a:t>
            </a:r>
            <a:r>
              <a:rPr lang="ru-RU" dirty="0"/>
              <a:t> </a:t>
            </a:r>
            <a:r>
              <a:rPr lang="ru-RU" dirty="0" err="1"/>
              <a:t>дължината</a:t>
            </a:r>
            <a:r>
              <a:rPr lang="ru-RU" dirty="0"/>
              <a:t> на низа: </a:t>
            </a:r>
            <a:endParaRPr lang="ru-RU" dirty="0" smtClean="0"/>
          </a:p>
          <a:p>
            <a:pPr lvl="0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country.length</a:t>
            </a:r>
            <a:r>
              <a:rPr lang="en-US" dirty="0"/>
              <a:t>()); // 8 </a:t>
            </a:r>
            <a:endParaRPr lang="bg-BG" dirty="0" smtClean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9047018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Някои методи </a:t>
            </a:r>
          </a:p>
        </p:txBody>
      </p:sp>
    </p:spTree>
    <p:extLst>
      <p:ext uri="{BB962C8B-B14F-4D97-AF65-F5344CB8AC3E}">
        <p14:creationId xmlns:p14="http://schemas.microsoft.com/office/powerpoint/2010/main" val="348379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25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Прочетете името на потребителя от конзолата. Отпечатайте в конзолата първата и последната буква и дължината му.  </a:t>
            </a:r>
          </a:p>
          <a:p>
            <a:pPr lvl="0"/>
            <a:r>
              <a:rPr lang="bg-BG" dirty="0"/>
              <a:t>За четене на символен низ от конзолата може да се използва методът </a:t>
            </a:r>
            <a:r>
              <a:rPr lang="en-US" dirty="0" err="1"/>
              <a:t>readLine</a:t>
            </a:r>
            <a:r>
              <a:rPr lang="en-US" dirty="0"/>
              <a:t>() </a:t>
            </a:r>
            <a:r>
              <a:rPr lang="bg-BG" dirty="0"/>
              <a:t>на класа </a:t>
            </a:r>
            <a:r>
              <a:rPr lang="en-US" dirty="0"/>
              <a:t>Scanner:  </a:t>
            </a:r>
          </a:p>
          <a:p>
            <a:pPr lvl="0"/>
            <a:r>
              <a:rPr lang="en-US" dirty="0"/>
              <a:t>Scanner input = new Scanner(System.in);  </a:t>
            </a:r>
            <a:endParaRPr lang="bg-BG" dirty="0" smtClean="0"/>
          </a:p>
          <a:p>
            <a:pPr lvl="0"/>
            <a:r>
              <a:rPr lang="en-US" dirty="0" smtClean="0"/>
              <a:t>String </a:t>
            </a:r>
            <a:r>
              <a:rPr lang="en-US" dirty="0"/>
              <a:t>s = </a:t>
            </a:r>
            <a:r>
              <a:rPr lang="en-US" dirty="0" err="1"/>
              <a:t>input.nextLine</a:t>
            </a:r>
            <a:r>
              <a:rPr lang="en-US" dirty="0"/>
              <a:t>(); </a:t>
            </a:r>
            <a:endParaRPr lang="bg-BG" dirty="0" smtClean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9047018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Пример </a:t>
            </a:r>
          </a:p>
        </p:txBody>
      </p:sp>
    </p:spTree>
    <p:extLst>
      <p:ext uri="{BB962C8B-B14F-4D97-AF65-F5344CB8AC3E}">
        <p14:creationId xmlns:p14="http://schemas.microsoft.com/office/powerpoint/2010/main" val="210625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25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Винаги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работите</a:t>
            </a:r>
            <a:r>
              <a:rPr lang="ru-RU" dirty="0"/>
              <a:t> с </a:t>
            </a:r>
            <a:r>
              <a:rPr lang="ru-RU" dirty="0" err="1"/>
              <a:t>променливи</a:t>
            </a:r>
            <a:r>
              <a:rPr lang="ru-RU" dirty="0"/>
              <a:t> от тип </a:t>
            </a:r>
            <a:r>
              <a:rPr lang="ru-RU" dirty="0" err="1"/>
              <a:t>String</a:t>
            </a:r>
            <a:r>
              <a:rPr lang="ru-RU" dirty="0"/>
              <a:t>, </a:t>
            </a:r>
            <a:r>
              <a:rPr lang="ru-RU" dirty="0" err="1"/>
              <a:t>имайте</a:t>
            </a:r>
            <a:r>
              <a:rPr lang="ru-RU" dirty="0"/>
              <a:t> </a:t>
            </a:r>
            <a:r>
              <a:rPr lang="ru-RU" dirty="0" err="1"/>
              <a:t>предвид</a:t>
            </a:r>
            <a:r>
              <a:rPr lang="ru-RU" dirty="0"/>
              <a:t>, че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 </a:t>
            </a:r>
            <a:r>
              <a:rPr lang="ru-RU" dirty="0" err="1"/>
              <a:t>null</a:t>
            </a:r>
            <a:r>
              <a:rPr lang="ru-RU" dirty="0"/>
              <a:t> и </a:t>
            </a:r>
            <a:r>
              <a:rPr lang="ru-RU" dirty="0" err="1"/>
              <a:t>винаги</a:t>
            </a:r>
            <a:r>
              <a:rPr lang="ru-RU" dirty="0"/>
              <a:t> </a:t>
            </a:r>
            <a:r>
              <a:rPr lang="ru-RU" dirty="0" err="1"/>
              <a:t>правете</a:t>
            </a:r>
            <a:r>
              <a:rPr lang="ru-RU" dirty="0"/>
              <a:t> проверки!</a:t>
            </a:r>
            <a:endParaRPr lang="bg-BG" dirty="0" smtClean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9047018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Извод   </a:t>
            </a:r>
          </a:p>
        </p:txBody>
      </p:sp>
    </p:spTree>
    <p:extLst>
      <p:ext uri="{BB962C8B-B14F-4D97-AF65-F5344CB8AC3E}">
        <p14:creationId xmlns:p14="http://schemas.microsoft.com/office/powerpoint/2010/main" val="19201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Задаване на стойност </a:t>
            </a:r>
            <a:endParaRPr lang="en-US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80638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00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Можем да присвоим </a:t>
            </a:r>
            <a:r>
              <a:rPr lang="ru-RU" dirty="0" err="1"/>
              <a:t>стойност</a:t>
            </a:r>
            <a:r>
              <a:rPr lang="ru-RU" dirty="0"/>
              <a:t> на </a:t>
            </a:r>
            <a:r>
              <a:rPr lang="ru-RU" dirty="0" err="1"/>
              <a:t>променлива</a:t>
            </a:r>
            <a:r>
              <a:rPr lang="ru-RU" dirty="0"/>
              <a:t> от тип </a:t>
            </a:r>
            <a:r>
              <a:rPr lang="en-US" dirty="0"/>
              <a:t>String </a:t>
            </a:r>
            <a:r>
              <a:rPr lang="ru-RU" dirty="0"/>
              <a:t>по </a:t>
            </a:r>
            <a:r>
              <a:rPr lang="ru-RU" dirty="0" err="1"/>
              <a:t>няколко</a:t>
            </a:r>
            <a:r>
              <a:rPr lang="ru-RU" dirty="0"/>
              <a:t> начина:  </a:t>
            </a:r>
          </a:p>
          <a:p>
            <a:pPr lvl="0"/>
            <a:r>
              <a:rPr lang="en-US" dirty="0"/>
              <a:t>String name = “Ivan”;  </a:t>
            </a:r>
          </a:p>
          <a:p>
            <a:pPr lvl="0"/>
            <a:r>
              <a:rPr lang="en-US" dirty="0"/>
              <a:t>String job = new String(“programmer”);  </a:t>
            </a:r>
          </a:p>
          <a:p>
            <a:pPr lvl="0"/>
            <a:r>
              <a:rPr lang="en-US" dirty="0"/>
              <a:t>String two = 2 + “”; </a:t>
            </a:r>
            <a:endParaRPr lang="bg-BG" dirty="0" smtClean="0"/>
          </a:p>
          <a:p>
            <a:pPr lvl="0"/>
            <a:r>
              <a:rPr lang="ru-RU" sz="1600" dirty="0"/>
              <a:t>Можем да </a:t>
            </a:r>
            <a:r>
              <a:rPr lang="ru-RU" sz="1600" dirty="0" err="1"/>
              <a:t>преобразуваме</a:t>
            </a:r>
            <a:r>
              <a:rPr lang="ru-RU" sz="1600" dirty="0"/>
              <a:t> друг тип в низ, </a:t>
            </a:r>
            <a:r>
              <a:rPr lang="ru-RU" sz="1600" dirty="0" err="1"/>
              <a:t>като</a:t>
            </a:r>
            <a:r>
              <a:rPr lang="ru-RU" sz="1600" dirty="0"/>
              <a:t> </a:t>
            </a:r>
            <a:r>
              <a:rPr lang="ru-RU" sz="1600" dirty="0" err="1"/>
              <a:t>го</a:t>
            </a:r>
            <a:r>
              <a:rPr lang="ru-RU" sz="1600" dirty="0"/>
              <a:t> </a:t>
            </a:r>
            <a:r>
              <a:rPr lang="ru-RU" sz="1600" dirty="0" err="1"/>
              <a:t>съберем</a:t>
            </a:r>
            <a:r>
              <a:rPr lang="ru-RU" sz="1600" dirty="0"/>
              <a:t> с </a:t>
            </a:r>
            <a:r>
              <a:rPr lang="ru-RU" sz="1600" dirty="0" smtClean="0"/>
              <a:t>низ.</a:t>
            </a:r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-1" y="30299"/>
            <a:ext cx="8527473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Задаване на стойност 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343144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boolean</a:t>
            </a:r>
            <a:endParaRPr lang="en-US" dirty="0"/>
          </a:p>
          <a:p>
            <a:pPr lvl="0"/>
            <a:r>
              <a:rPr lang="bg-BG" dirty="0"/>
              <a:t>Може да бъде само две стойности -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isRaining</a:t>
            </a:r>
            <a:r>
              <a:rPr lang="en-US" dirty="0"/>
              <a:t> = true;</a:t>
            </a:r>
          </a:p>
          <a:p>
            <a:pPr lvl="0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hasError</a:t>
            </a:r>
            <a:r>
              <a:rPr lang="en-US" dirty="0"/>
              <a:t> = false;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Типове данни – булеви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7792469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49355" y="861529"/>
            <a:ext cx="8520599" cy="41745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1600" dirty="0" err="1"/>
              <a:t>Тъй</a:t>
            </a:r>
            <a:r>
              <a:rPr lang="ru-RU" sz="1600" dirty="0"/>
              <a:t> </a:t>
            </a:r>
            <a:r>
              <a:rPr lang="ru-RU" sz="1600" dirty="0" err="1"/>
              <a:t>като</a:t>
            </a:r>
            <a:r>
              <a:rPr lang="ru-RU" sz="1600" dirty="0"/>
              <a:t> </a:t>
            </a:r>
            <a:r>
              <a:rPr lang="ru-RU" sz="1600" dirty="0" err="1"/>
              <a:t>String</a:t>
            </a:r>
            <a:r>
              <a:rPr lang="ru-RU" sz="1600" dirty="0"/>
              <a:t> е </a:t>
            </a:r>
            <a:r>
              <a:rPr lang="ru-RU" sz="1600" dirty="0" err="1"/>
              <a:t>клас</a:t>
            </a:r>
            <a:r>
              <a:rPr lang="ru-RU" sz="1600" dirty="0"/>
              <a:t>, </a:t>
            </a:r>
            <a:r>
              <a:rPr lang="ru-RU" sz="1600" dirty="0" err="1"/>
              <a:t>символните</a:t>
            </a:r>
            <a:r>
              <a:rPr lang="ru-RU" sz="1600" dirty="0"/>
              <a:t> </a:t>
            </a:r>
            <a:r>
              <a:rPr lang="ru-RU" sz="1600" dirty="0" err="1"/>
              <a:t>низове</a:t>
            </a:r>
            <a:r>
              <a:rPr lang="ru-RU" sz="1600" dirty="0"/>
              <a:t> в </a:t>
            </a:r>
            <a:r>
              <a:rPr lang="ru-RU" sz="1600" dirty="0" err="1"/>
              <a:t>Java</a:t>
            </a:r>
            <a:r>
              <a:rPr lang="ru-RU" sz="1600" dirty="0"/>
              <a:t> не се </a:t>
            </a:r>
            <a:r>
              <a:rPr lang="ru-RU" sz="1600" dirty="0" err="1"/>
              <a:t>сравняват</a:t>
            </a:r>
            <a:r>
              <a:rPr lang="ru-RU" sz="1600" dirty="0"/>
              <a:t> с оператора „==“.  При </a:t>
            </a:r>
            <a:r>
              <a:rPr lang="ru-RU" sz="1600" dirty="0" err="1"/>
              <a:t>използване</a:t>
            </a:r>
            <a:r>
              <a:rPr lang="ru-RU" sz="1600" dirty="0"/>
              <a:t> на „==“, се </a:t>
            </a:r>
            <a:r>
              <a:rPr lang="ru-RU" sz="1600" dirty="0" err="1"/>
              <a:t>сравняват</a:t>
            </a:r>
            <a:r>
              <a:rPr lang="ru-RU" sz="1600" dirty="0"/>
              <a:t> </a:t>
            </a:r>
            <a:r>
              <a:rPr lang="ru-RU" sz="1600" dirty="0" err="1"/>
              <a:t>техните</a:t>
            </a:r>
            <a:r>
              <a:rPr lang="ru-RU" sz="1600" dirty="0"/>
              <a:t> </a:t>
            </a:r>
            <a:r>
              <a:rPr lang="ru-RU" sz="1600" dirty="0" err="1"/>
              <a:t>адреси</a:t>
            </a:r>
            <a:r>
              <a:rPr lang="ru-RU" sz="1600" dirty="0"/>
              <a:t>, а не </a:t>
            </a:r>
            <a:r>
              <a:rPr lang="ru-RU" sz="1600" dirty="0" err="1"/>
              <a:t>стойности</a:t>
            </a:r>
            <a:r>
              <a:rPr lang="ru-RU" sz="1600" dirty="0"/>
              <a:t>. </a:t>
            </a:r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-1" y="30300"/>
            <a:ext cx="8901545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Сравняване </a:t>
            </a: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на </a:t>
            </a: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стрингове</a:t>
            </a:r>
            <a:endParaRPr kumimoji="0" lang="bg-BG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5893227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49355" y="861529"/>
            <a:ext cx="8520599" cy="41745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dirty="0"/>
              <a:t>String str1 = “Hi!”; </a:t>
            </a:r>
            <a:endParaRPr lang="bg-BG" sz="1600" dirty="0" smtClean="0"/>
          </a:p>
          <a:p>
            <a:r>
              <a:rPr lang="en-US" sz="1600" dirty="0" smtClean="0"/>
              <a:t>String </a:t>
            </a:r>
            <a:r>
              <a:rPr lang="en-US" sz="1600" dirty="0"/>
              <a:t>str2 = “Hi!”; </a:t>
            </a:r>
            <a:endParaRPr lang="bg-BG" sz="1600" dirty="0" smtClean="0"/>
          </a:p>
          <a:p>
            <a:r>
              <a:rPr lang="en-US" sz="1600" dirty="0" err="1" smtClean="0"/>
              <a:t>boolean</a:t>
            </a:r>
            <a:r>
              <a:rPr lang="en-US" sz="1600" dirty="0" smtClean="0"/>
              <a:t> </a:t>
            </a:r>
            <a:r>
              <a:rPr lang="en-US" sz="1600" dirty="0"/>
              <a:t>equal =  str1 == str2; </a:t>
            </a:r>
            <a:endParaRPr lang="bg-BG" sz="1600" dirty="0" smtClean="0"/>
          </a:p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(equal</a:t>
            </a:r>
            <a:r>
              <a:rPr lang="en-US" sz="1600" dirty="0"/>
              <a:t>); // true  </a:t>
            </a:r>
          </a:p>
          <a:p>
            <a:r>
              <a:rPr lang="en-US" sz="1600" dirty="0"/>
              <a:t>String str3 = new String(“Hi!”); </a:t>
            </a:r>
            <a:endParaRPr lang="bg-BG" sz="1600" dirty="0" smtClean="0"/>
          </a:p>
          <a:p>
            <a:r>
              <a:rPr lang="en-US" sz="1600" dirty="0" smtClean="0"/>
              <a:t>String </a:t>
            </a:r>
            <a:r>
              <a:rPr lang="en-US" sz="1600" dirty="0"/>
              <a:t>str4 = new String(“Hi!”); </a:t>
            </a:r>
            <a:endParaRPr lang="bg-BG" sz="1600" dirty="0" smtClean="0"/>
          </a:p>
          <a:p>
            <a:r>
              <a:rPr lang="en-US" sz="1600" dirty="0" smtClean="0"/>
              <a:t>equal </a:t>
            </a:r>
            <a:r>
              <a:rPr lang="en-US" sz="1600" dirty="0"/>
              <a:t>=  str3 == str4; </a:t>
            </a:r>
            <a:r>
              <a:rPr lang="en-US" sz="1600" dirty="0" smtClean="0"/>
              <a:t>S</a:t>
            </a:r>
            <a:endParaRPr lang="bg-BG" sz="1600" dirty="0" smtClean="0"/>
          </a:p>
          <a:p>
            <a:r>
              <a:rPr lang="en-US" sz="1600" dirty="0" err="1" smtClean="0"/>
              <a:t>System.out.println</a:t>
            </a:r>
            <a:r>
              <a:rPr lang="en-US" sz="1600" dirty="0" smtClean="0"/>
              <a:t>(equal</a:t>
            </a:r>
            <a:r>
              <a:rPr lang="en-US" sz="1600" dirty="0"/>
              <a:t>); // false </a:t>
            </a:r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-1" y="30300"/>
            <a:ext cx="8901545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Примери за сравнение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6796442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361543" y="861529"/>
            <a:ext cx="4408411" cy="41745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1600" dirty="0" err="1"/>
              <a:t>Променливата</a:t>
            </a:r>
            <a:r>
              <a:rPr lang="ru-RU" sz="1600" dirty="0"/>
              <a:t> не </a:t>
            </a:r>
            <a:r>
              <a:rPr lang="ru-RU" sz="1600" dirty="0" err="1"/>
              <a:t>запазва</a:t>
            </a:r>
            <a:r>
              <a:rPr lang="ru-RU" sz="1600" dirty="0"/>
              <a:t> в себе си </a:t>
            </a:r>
            <a:r>
              <a:rPr lang="ru-RU" sz="1600" dirty="0" err="1"/>
              <a:t>стойността</a:t>
            </a:r>
            <a:r>
              <a:rPr lang="ru-RU" sz="1600" dirty="0"/>
              <a:t> на низа, а сочи </a:t>
            </a:r>
            <a:r>
              <a:rPr lang="ru-RU" sz="1600" dirty="0" err="1"/>
              <a:t>към</a:t>
            </a:r>
            <a:r>
              <a:rPr lang="ru-RU" sz="1600" dirty="0"/>
              <a:t> </a:t>
            </a:r>
            <a:r>
              <a:rPr lang="ru-RU" sz="1600" dirty="0" err="1"/>
              <a:t>място</a:t>
            </a:r>
            <a:r>
              <a:rPr lang="ru-RU" sz="1600" dirty="0"/>
              <a:t> в  </a:t>
            </a:r>
            <a:r>
              <a:rPr lang="ru-RU" sz="1600" dirty="0" err="1"/>
              <a:t>паметта</a:t>
            </a:r>
            <a:r>
              <a:rPr lang="ru-RU" sz="1600" dirty="0"/>
              <a:t>, </a:t>
            </a:r>
            <a:r>
              <a:rPr lang="ru-RU" sz="1600" dirty="0" err="1"/>
              <a:t>където</a:t>
            </a:r>
            <a:r>
              <a:rPr lang="ru-RU" sz="1600" dirty="0"/>
              <a:t> се пази </a:t>
            </a:r>
            <a:r>
              <a:rPr lang="ru-RU" sz="1600" dirty="0" err="1"/>
              <a:t>тази</a:t>
            </a:r>
            <a:r>
              <a:rPr lang="ru-RU" sz="1600" dirty="0"/>
              <a:t> </a:t>
            </a:r>
            <a:r>
              <a:rPr lang="ru-RU" sz="1600" dirty="0" err="1"/>
              <a:t>стойност</a:t>
            </a:r>
            <a:r>
              <a:rPr lang="ru-RU" sz="1600" dirty="0"/>
              <a:t>.  </a:t>
            </a:r>
          </a:p>
          <a:p>
            <a:r>
              <a:rPr lang="ru-RU" sz="1600" dirty="0" err="1"/>
              <a:t>Сравнението</a:t>
            </a:r>
            <a:r>
              <a:rPr lang="ru-RU" sz="1600" dirty="0"/>
              <a:t> с „==“ </a:t>
            </a:r>
            <a:r>
              <a:rPr lang="ru-RU" sz="1600" dirty="0" err="1"/>
              <a:t>сравнява</a:t>
            </a:r>
            <a:r>
              <a:rPr lang="ru-RU" sz="1600" dirty="0"/>
              <a:t> </a:t>
            </a:r>
            <a:r>
              <a:rPr lang="ru-RU" sz="1600" dirty="0" err="1"/>
              <a:t>адресите</a:t>
            </a:r>
            <a:r>
              <a:rPr lang="ru-RU" sz="1600" dirty="0"/>
              <a:t>, а не </a:t>
            </a:r>
            <a:r>
              <a:rPr lang="ru-RU" sz="1600" dirty="0" err="1"/>
              <a:t>реалните</a:t>
            </a:r>
            <a:r>
              <a:rPr lang="ru-RU" sz="1600" dirty="0"/>
              <a:t> </a:t>
            </a:r>
            <a:r>
              <a:rPr lang="ru-RU" sz="1600" dirty="0" err="1"/>
              <a:t>стойности</a:t>
            </a:r>
            <a:r>
              <a:rPr lang="ru-RU" sz="1600" dirty="0"/>
              <a:t>. </a:t>
            </a:r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-1" y="30300"/>
            <a:ext cx="8901545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Представяне в паметта 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99" y="1006021"/>
            <a:ext cx="352806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3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-1" y="30299"/>
            <a:ext cx="8520599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Правилно сравняване на низове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763" y="865909"/>
            <a:ext cx="89638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За сравнение на </a:t>
            </a:r>
            <a:r>
              <a:rPr kumimoji="0" lang="ru-RU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стойностите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на </a:t>
            </a:r>
            <a:r>
              <a:rPr kumimoji="0" lang="ru-RU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низове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се </a:t>
            </a:r>
            <a:r>
              <a:rPr kumimoji="0" lang="ru-RU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използва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</a:t>
            </a:r>
            <a:r>
              <a:rPr kumimoji="0" lang="ru-RU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методът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equals() 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String str3 = new String(“Hi!”);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String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str4 = new String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(“Hi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!”);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equal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=  str3.equals(str4);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System.out.println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(equal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); // true </a:t>
            </a:r>
            <a:endParaRPr kumimoji="0" lang="bg-BG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169866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Слепване (конкатенация) на низове </a:t>
            </a:r>
          </a:p>
        </p:txBody>
      </p:sp>
    </p:spTree>
    <p:extLst>
      <p:ext uri="{BB962C8B-B14F-4D97-AF65-F5344CB8AC3E}">
        <p14:creationId xmlns:p14="http://schemas.microsoft.com/office/powerpoint/2010/main" val="5087911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0" y="764397"/>
            <a:ext cx="8520599" cy="43063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b="1" dirty="0" err="1"/>
              <a:t>Пример</a:t>
            </a:r>
            <a:r>
              <a:rPr lang="en-US" b="1" dirty="0"/>
              <a:t>:  </a:t>
            </a:r>
          </a:p>
          <a:p>
            <a:r>
              <a:rPr lang="en-US" b="1" dirty="0"/>
              <a:t>String </a:t>
            </a:r>
            <a:r>
              <a:rPr lang="en-US" b="1" dirty="0" err="1"/>
              <a:t>firstName</a:t>
            </a:r>
            <a:r>
              <a:rPr lang="en-US" b="1" dirty="0"/>
              <a:t> = "Ivan"; </a:t>
            </a:r>
            <a:endParaRPr lang="en-US" b="1" dirty="0" smtClean="0"/>
          </a:p>
          <a:p>
            <a:r>
              <a:rPr lang="en-US" b="1" dirty="0" smtClean="0"/>
              <a:t>String </a:t>
            </a:r>
            <a:r>
              <a:rPr lang="en-US" b="1" dirty="0" err="1"/>
              <a:t>lastName</a:t>
            </a:r>
            <a:r>
              <a:rPr lang="en-US" b="1" dirty="0"/>
              <a:t> = "</a:t>
            </a:r>
            <a:r>
              <a:rPr lang="en-US" b="1" dirty="0" err="1"/>
              <a:t>Petrov</a:t>
            </a:r>
            <a:r>
              <a:rPr lang="en-US" b="1" dirty="0"/>
              <a:t>";  </a:t>
            </a:r>
            <a:endParaRPr lang="en-US" b="1" dirty="0" smtClean="0"/>
          </a:p>
          <a:p>
            <a:r>
              <a:rPr lang="ru-RU" b="1" dirty="0" err="1"/>
              <a:t>Използване</a:t>
            </a:r>
            <a:r>
              <a:rPr lang="ru-RU" b="1" dirty="0"/>
              <a:t> на знак „+“ за </a:t>
            </a:r>
            <a:r>
              <a:rPr lang="ru-RU" b="1" dirty="0" err="1"/>
              <a:t>слепване</a:t>
            </a:r>
            <a:r>
              <a:rPr lang="ru-RU" b="1" dirty="0"/>
              <a:t> на </a:t>
            </a:r>
            <a:r>
              <a:rPr lang="ru-RU" b="1" dirty="0" err="1" smtClean="0"/>
              <a:t>низове</a:t>
            </a:r>
            <a:r>
              <a:rPr lang="en-US" b="1" dirty="0" smtClean="0"/>
              <a:t>:</a:t>
            </a:r>
            <a:r>
              <a:rPr lang="ru-RU" b="1" dirty="0" smtClean="0"/>
              <a:t> </a:t>
            </a:r>
            <a:endParaRPr lang="en-US" b="1" dirty="0"/>
          </a:p>
          <a:p>
            <a:r>
              <a:rPr lang="en-US" b="1" dirty="0"/>
              <a:t>String </a:t>
            </a:r>
            <a:r>
              <a:rPr lang="en-US" b="1" dirty="0" err="1"/>
              <a:t>fullName</a:t>
            </a:r>
            <a:r>
              <a:rPr lang="en-US" b="1" dirty="0"/>
              <a:t> = </a:t>
            </a:r>
            <a:r>
              <a:rPr lang="en-US" b="1" dirty="0" err="1"/>
              <a:t>firstName</a:t>
            </a:r>
            <a:r>
              <a:rPr lang="en-US" b="1" dirty="0"/>
              <a:t> + " " + </a:t>
            </a:r>
            <a:r>
              <a:rPr lang="en-US" b="1" dirty="0" err="1"/>
              <a:t>lastName</a:t>
            </a:r>
            <a:r>
              <a:rPr lang="en-US" b="1" dirty="0"/>
              <a:t>; // Ivan </a:t>
            </a:r>
            <a:r>
              <a:rPr lang="en-US" b="1" dirty="0" err="1"/>
              <a:t>Petrov</a:t>
            </a:r>
            <a:r>
              <a:rPr lang="en-US" b="1" dirty="0"/>
              <a:t>  </a:t>
            </a:r>
            <a:endParaRPr lang="en-US" b="1" dirty="0" smtClean="0"/>
          </a:p>
          <a:p>
            <a:r>
              <a:rPr lang="ru-RU" b="1" dirty="0" err="1"/>
              <a:t>Използване</a:t>
            </a:r>
            <a:r>
              <a:rPr lang="ru-RU" b="1" dirty="0"/>
              <a:t> на метода „</a:t>
            </a:r>
            <a:r>
              <a:rPr lang="ru-RU" b="1" dirty="0" err="1"/>
              <a:t>concat</a:t>
            </a:r>
            <a:r>
              <a:rPr lang="ru-RU" b="1" dirty="0"/>
              <a:t>()“ за </a:t>
            </a:r>
            <a:r>
              <a:rPr lang="ru-RU" b="1" dirty="0" err="1"/>
              <a:t>слепване</a:t>
            </a:r>
            <a:r>
              <a:rPr lang="ru-RU" b="1" dirty="0"/>
              <a:t> на </a:t>
            </a:r>
            <a:r>
              <a:rPr lang="ru-RU" b="1" dirty="0" err="1" smtClean="0"/>
              <a:t>низове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b="1" dirty="0"/>
              <a:t>String fullName2 = </a:t>
            </a:r>
            <a:r>
              <a:rPr lang="en-US" b="1" dirty="0" err="1"/>
              <a:t>lastName.concat</a:t>
            </a:r>
            <a:r>
              <a:rPr lang="en-US" b="1" dirty="0"/>
              <a:t>(", ").</a:t>
            </a:r>
            <a:r>
              <a:rPr lang="en-US" b="1" dirty="0" err="1"/>
              <a:t>concat</a:t>
            </a:r>
            <a:r>
              <a:rPr lang="en-US" b="1" dirty="0"/>
              <a:t>(</a:t>
            </a:r>
            <a:r>
              <a:rPr lang="en-US" b="1" dirty="0" err="1"/>
              <a:t>firstName</a:t>
            </a:r>
            <a:r>
              <a:rPr lang="en-US" b="1" dirty="0"/>
              <a:t>); // </a:t>
            </a:r>
            <a:r>
              <a:rPr lang="en-US" b="1" dirty="0" err="1"/>
              <a:t>Petrov</a:t>
            </a:r>
            <a:r>
              <a:rPr lang="en-US" b="1" dirty="0"/>
              <a:t>, Ivan </a:t>
            </a:r>
            <a:endParaRPr lang="bg-BG" b="1" dirty="0" smtClean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-1" y="30299"/>
            <a:ext cx="9035143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Слепване (конкатенация) на низове </a:t>
            </a:r>
          </a:p>
        </p:txBody>
      </p:sp>
    </p:spTree>
    <p:extLst>
      <p:ext uri="{BB962C8B-B14F-4D97-AF65-F5344CB8AC3E}">
        <p14:creationId xmlns:p14="http://schemas.microsoft.com/office/powerpoint/2010/main" val="36352944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49355" y="861529"/>
            <a:ext cx="8520599" cy="41745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600" dirty="0"/>
              <a:t>При </a:t>
            </a:r>
            <a:r>
              <a:rPr lang="ru-RU" sz="1600" dirty="0" err="1"/>
              <a:t>класа</a:t>
            </a:r>
            <a:r>
              <a:rPr lang="ru-RU" sz="1600" dirty="0"/>
              <a:t> </a:t>
            </a:r>
            <a:r>
              <a:rPr lang="ru-RU" sz="1600" dirty="0" err="1"/>
              <a:t>String</a:t>
            </a:r>
            <a:r>
              <a:rPr lang="ru-RU" sz="1600" dirty="0"/>
              <a:t> </a:t>
            </a:r>
            <a:r>
              <a:rPr lang="ru-RU" sz="1600" dirty="0" err="1"/>
              <a:t>поредицата</a:t>
            </a:r>
            <a:r>
              <a:rPr lang="ru-RU" sz="1600" dirty="0"/>
              <a:t> от </a:t>
            </a:r>
            <a:r>
              <a:rPr lang="ru-RU" sz="1600" dirty="0" err="1"/>
              <a:t>символи</a:t>
            </a:r>
            <a:r>
              <a:rPr lang="ru-RU" sz="1600" dirty="0"/>
              <a:t> </a:t>
            </a:r>
            <a:r>
              <a:rPr lang="ru-RU" sz="1600" dirty="0" smtClean="0"/>
              <a:t>, </a:t>
            </a:r>
            <a:r>
              <a:rPr lang="ru-RU" sz="1600" dirty="0"/>
              <a:t>записана в </a:t>
            </a:r>
            <a:r>
              <a:rPr lang="ru-RU" sz="1600" dirty="0" err="1"/>
              <a:t>паметта</a:t>
            </a:r>
            <a:r>
              <a:rPr lang="ru-RU" sz="1600" dirty="0"/>
              <a:t>, не се </a:t>
            </a:r>
            <a:r>
              <a:rPr lang="ru-RU" sz="1600" dirty="0" err="1"/>
              <a:t>изменя</a:t>
            </a:r>
            <a:r>
              <a:rPr lang="ru-RU" sz="1600" dirty="0"/>
              <a:t> (</a:t>
            </a:r>
            <a:r>
              <a:rPr lang="ru-RU" sz="1600" dirty="0" err="1"/>
              <a:t>нарича</a:t>
            </a:r>
            <a:r>
              <a:rPr lang="ru-RU" sz="1600" dirty="0"/>
              <a:t> се </a:t>
            </a:r>
            <a:r>
              <a:rPr lang="ru-RU" sz="1600" dirty="0" err="1"/>
              <a:t>immutable</a:t>
            </a:r>
            <a:r>
              <a:rPr lang="ru-RU" sz="1600" dirty="0"/>
              <a:t>). При </a:t>
            </a:r>
            <a:r>
              <a:rPr lang="ru-RU" sz="1600" dirty="0" err="1"/>
              <a:t>промяна</a:t>
            </a:r>
            <a:r>
              <a:rPr lang="ru-RU" sz="1600" dirty="0"/>
              <a:t> на </a:t>
            </a:r>
            <a:r>
              <a:rPr lang="ru-RU" sz="1600" dirty="0" err="1"/>
              <a:t>променливата</a:t>
            </a:r>
            <a:r>
              <a:rPr lang="ru-RU" sz="1600" dirty="0"/>
              <a:t>, </a:t>
            </a:r>
            <a:r>
              <a:rPr lang="ru-RU" sz="1600" dirty="0" err="1"/>
              <a:t>съдържанието</a:t>
            </a:r>
            <a:r>
              <a:rPr lang="ru-RU" sz="1600" dirty="0"/>
              <a:t> не се </a:t>
            </a:r>
            <a:r>
              <a:rPr lang="ru-RU" sz="1600" dirty="0" err="1"/>
              <a:t>променя</a:t>
            </a:r>
            <a:r>
              <a:rPr lang="ru-RU" sz="1600" dirty="0"/>
              <a:t>, а се </a:t>
            </a:r>
            <a:r>
              <a:rPr lang="ru-RU" sz="1600" dirty="0" err="1"/>
              <a:t>създава</a:t>
            </a:r>
            <a:r>
              <a:rPr lang="ru-RU" sz="1600" dirty="0"/>
              <a:t> ново </a:t>
            </a:r>
            <a:r>
              <a:rPr lang="ru-RU" sz="1600" dirty="0" err="1"/>
              <a:t>място</a:t>
            </a:r>
            <a:r>
              <a:rPr lang="ru-RU" sz="1600" dirty="0"/>
              <a:t> в </a:t>
            </a:r>
            <a:r>
              <a:rPr lang="ru-RU" sz="1600" dirty="0" err="1"/>
              <a:t>паметта</a:t>
            </a:r>
            <a:r>
              <a:rPr lang="ru-RU" sz="1600" dirty="0"/>
              <a:t>, в </a:t>
            </a:r>
            <a:r>
              <a:rPr lang="ru-RU" sz="1600" dirty="0" err="1"/>
              <a:t>което</a:t>
            </a:r>
            <a:r>
              <a:rPr lang="ru-RU" sz="1600" dirty="0"/>
              <a:t> е записана </a:t>
            </a:r>
            <a:r>
              <a:rPr lang="ru-RU" sz="1600" dirty="0" err="1"/>
              <a:t>новата</a:t>
            </a:r>
            <a:r>
              <a:rPr lang="ru-RU" sz="1600" dirty="0"/>
              <a:t> </a:t>
            </a:r>
            <a:r>
              <a:rPr lang="ru-RU" sz="1600" dirty="0" err="1"/>
              <a:t>стойност</a:t>
            </a:r>
            <a:r>
              <a:rPr lang="ru-RU" sz="1600" dirty="0"/>
              <a:t>.  </a:t>
            </a:r>
          </a:p>
          <a:p>
            <a:pPr lvl="0"/>
            <a:r>
              <a:rPr lang="ru-RU" sz="1600" dirty="0" err="1"/>
              <a:t>Затова</a:t>
            </a:r>
            <a:r>
              <a:rPr lang="ru-RU" sz="1600" dirty="0"/>
              <a:t> не се </a:t>
            </a:r>
            <a:r>
              <a:rPr lang="ru-RU" sz="1600" dirty="0" err="1"/>
              <a:t>препоръчва</a:t>
            </a:r>
            <a:r>
              <a:rPr lang="ru-RU" sz="1600" dirty="0"/>
              <a:t> </a:t>
            </a:r>
            <a:r>
              <a:rPr lang="ru-RU" sz="1600" dirty="0" err="1"/>
              <a:t>долепяне</a:t>
            </a:r>
            <a:r>
              <a:rPr lang="ru-RU" sz="1600" dirty="0"/>
              <a:t> на </a:t>
            </a:r>
            <a:r>
              <a:rPr lang="ru-RU" sz="1600" dirty="0" err="1"/>
              <a:t>низове</a:t>
            </a:r>
            <a:r>
              <a:rPr lang="ru-RU" sz="1600" dirty="0"/>
              <a:t> в </a:t>
            </a:r>
            <a:r>
              <a:rPr lang="ru-RU" sz="1600" dirty="0" err="1"/>
              <a:t>цикъл</a:t>
            </a:r>
            <a:r>
              <a:rPr lang="ru-RU" sz="1600" dirty="0"/>
              <a:t>!</a:t>
            </a:r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-1" y="30300"/>
            <a:ext cx="8901545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Важно  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692707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StringBuilder</a:t>
            </a:r>
            <a:r>
              <a:rPr lang="en-US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444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За работа в </a:t>
            </a:r>
            <a:r>
              <a:rPr lang="ru-RU" dirty="0" err="1"/>
              <a:t>низове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имаме изменение на </a:t>
            </a:r>
            <a:r>
              <a:rPr lang="ru-RU" dirty="0" err="1"/>
              <a:t>стойността</a:t>
            </a:r>
            <a:r>
              <a:rPr lang="ru-RU" dirty="0"/>
              <a:t> на низа, се </a:t>
            </a:r>
            <a:r>
              <a:rPr lang="ru-RU" dirty="0" err="1"/>
              <a:t>препоръчва</a:t>
            </a:r>
            <a:r>
              <a:rPr lang="ru-RU" dirty="0"/>
              <a:t> </a:t>
            </a:r>
            <a:r>
              <a:rPr lang="ru-RU" dirty="0" err="1"/>
              <a:t>използването</a:t>
            </a:r>
            <a:r>
              <a:rPr lang="ru-RU" dirty="0"/>
              <a:t> на </a:t>
            </a:r>
            <a:r>
              <a:rPr lang="ru-RU" dirty="0" err="1"/>
              <a:t>класа</a:t>
            </a:r>
            <a:r>
              <a:rPr lang="ru-RU" dirty="0"/>
              <a:t> </a:t>
            </a:r>
            <a:r>
              <a:rPr lang="ru-RU" dirty="0" err="1"/>
              <a:t>StringBuilder</a:t>
            </a:r>
            <a:r>
              <a:rPr lang="ru-RU" dirty="0"/>
              <a:t>. 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StringBuilder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19372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972458"/>
            <a:ext cx="8549271" cy="40422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0"/>
              </a:lnSpc>
              <a:buAutoNum type="arabicPeriod"/>
            </a:pPr>
            <a:r>
              <a:rPr lang="bg-BG" dirty="0" smtClean="0"/>
              <a:t>Създаваме </a:t>
            </a:r>
            <a:r>
              <a:rPr lang="ru-RU" dirty="0"/>
              <a:t>нова </a:t>
            </a:r>
            <a:r>
              <a:rPr lang="ru-RU" dirty="0" err="1"/>
              <a:t>променлива</a:t>
            </a:r>
            <a:r>
              <a:rPr lang="ru-RU" dirty="0"/>
              <a:t> от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 smtClean="0"/>
              <a:t>StringBuilder</a:t>
            </a:r>
            <a:r>
              <a:rPr lang="ru-RU" dirty="0" smtClean="0"/>
              <a:t>:</a:t>
            </a:r>
          </a:p>
          <a:p>
            <a:pPr lvl="0">
              <a:lnSpc>
                <a:spcPct val="0"/>
              </a:lnSpc>
            </a:pPr>
            <a:endParaRPr lang="bg-BG" dirty="0" smtClean="0"/>
          </a:p>
          <a:p>
            <a:pPr lvl="0">
              <a:lnSpc>
                <a:spcPct val="0"/>
              </a:lnSpc>
            </a:pPr>
            <a:r>
              <a:rPr lang="en-US" dirty="0" err="1" smtClean="0"/>
              <a:t>StringBuilder</a:t>
            </a:r>
            <a:r>
              <a:rPr lang="en-US" dirty="0" smtClean="0"/>
              <a:t> </a:t>
            </a:r>
            <a:r>
              <a:rPr lang="en-US" dirty="0"/>
              <a:t>builder = new </a:t>
            </a:r>
            <a:r>
              <a:rPr lang="en-US" dirty="0" err="1"/>
              <a:t>StringBuilder</a:t>
            </a:r>
            <a:r>
              <a:rPr lang="en-US" dirty="0"/>
              <a:t>();  </a:t>
            </a:r>
          </a:p>
          <a:p>
            <a:pPr lvl="0">
              <a:lnSpc>
                <a:spcPct val="0"/>
              </a:lnSpc>
            </a:pPr>
            <a:endParaRPr lang="bg-BG" dirty="0" smtClean="0"/>
          </a:p>
          <a:p>
            <a:pPr lvl="0">
              <a:lnSpc>
                <a:spcPct val="0"/>
              </a:lnSpc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  </a:t>
            </a:r>
            <a:endParaRPr lang="bg-BG" dirty="0" smtClean="0"/>
          </a:p>
          <a:p>
            <a:pPr lvl="0">
              <a:lnSpc>
                <a:spcPct val="0"/>
              </a:lnSpc>
            </a:pPr>
            <a:r>
              <a:rPr lang="bg-BG" dirty="0" smtClean="0"/>
              <a:t>     </a:t>
            </a:r>
            <a:endParaRPr lang="en-US" dirty="0" smtClean="0"/>
          </a:p>
          <a:p>
            <a:pPr lvl="0">
              <a:lnSpc>
                <a:spcPct val="0"/>
              </a:lnSpc>
            </a:pPr>
            <a:r>
              <a:rPr lang="en-US" dirty="0" smtClean="0"/>
              <a:t>     if </a:t>
            </a:r>
            <a:r>
              <a:rPr lang="en-US" dirty="0"/>
              <a:t>(</a:t>
            </a:r>
            <a:r>
              <a:rPr lang="en-US" dirty="0" err="1"/>
              <a:t>builder.length</a:t>
            </a:r>
            <a:r>
              <a:rPr lang="en-US" dirty="0"/>
              <a:t>() &gt; 0) {   </a:t>
            </a:r>
            <a:endParaRPr lang="bg-BG" dirty="0" smtClean="0"/>
          </a:p>
          <a:p>
            <a:pPr lvl="0">
              <a:lnSpc>
                <a:spcPct val="0"/>
              </a:lnSpc>
            </a:pPr>
            <a:r>
              <a:rPr lang="bg-BG" dirty="0"/>
              <a:t> </a:t>
            </a:r>
            <a:r>
              <a:rPr lang="bg-BG" dirty="0" smtClean="0"/>
              <a:t>        </a:t>
            </a:r>
            <a:endParaRPr lang="en-US" dirty="0" smtClean="0"/>
          </a:p>
          <a:p>
            <a:pPr lvl="0">
              <a:lnSpc>
                <a:spcPct val="0"/>
              </a:lnSpc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bg-BG" dirty="0" smtClean="0"/>
              <a:t> </a:t>
            </a:r>
            <a:r>
              <a:rPr lang="en-US" dirty="0" err="1" smtClean="0"/>
              <a:t>builder.append</a:t>
            </a:r>
            <a:r>
              <a:rPr lang="en-US" dirty="0"/>
              <a:t>(", ");  </a:t>
            </a:r>
            <a:endParaRPr lang="bg-BG" dirty="0" smtClean="0"/>
          </a:p>
          <a:p>
            <a:pPr lvl="0">
              <a:lnSpc>
                <a:spcPct val="0"/>
              </a:lnSpc>
            </a:pPr>
            <a:r>
              <a:rPr lang="bg-BG" dirty="0" smtClean="0"/>
              <a:t>     </a:t>
            </a:r>
            <a:r>
              <a:rPr lang="en-US" dirty="0" smtClean="0"/>
              <a:t>}  </a:t>
            </a:r>
          </a:p>
          <a:p>
            <a:pPr lvl="0">
              <a:lnSpc>
                <a:spcPct val="0"/>
              </a:lnSpc>
            </a:pPr>
            <a:endParaRPr lang="en-US" dirty="0" smtClean="0"/>
          </a:p>
          <a:p>
            <a:pPr lvl="0">
              <a:lnSpc>
                <a:spcPct val="0"/>
              </a:lnSpc>
            </a:pPr>
            <a:r>
              <a:rPr lang="ru-RU" dirty="0"/>
              <a:t>2. </a:t>
            </a:r>
            <a:r>
              <a:rPr lang="ru-RU" dirty="0" err="1"/>
              <a:t>Използваме</a:t>
            </a:r>
            <a:r>
              <a:rPr lang="ru-RU" dirty="0"/>
              <a:t> метод </a:t>
            </a:r>
            <a:r>
              <a:rPr lang="ru-RU" dirty="0" err="1"/>
              <a:t>append</a:t>
            </a:r>
            <a:r>
              <a:rPr lang="ru-RU" dirty="0"/>
              <a:t>(), за да </a:t>
            </a:r>
            <a:r>
              <a:rPr lang="ru-RU" dirty="0" err="1"/>
              <a:t>добавяме</a:t>
            </a:r>
            <a:r>
              <a:rPr lang="ru-RU" dirty="0"/>
              <a:t> в края на </a:t>
            </a:r>
            <a:r>
              <a:rPr lang="ru-RU" dirty="0" smtClean="0"/>
              <a:t>низа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en-US" dirty="0" smtClean="0"/>
          </a:p>
          <a:p>
            <a:pPr lvl="0">
              <a:lnSpc>
                <a:spcPct val="0"/>
              </a:lnSpc>
            </a:pPr>
            <a:endParaRPr lang="bg-BG" dirty="0" smtClean="0"/>
          </a:p>
          <a:p>
            <a:pPr lvl="0">
              <a:lnSpc>
                <a:spcPct val="0"/>
              </a:lnSpc>
            </a:pPr>
            <a:r>
              <a:rPr lang="bg-BG" dirty="0"/>
              <a:t> </a:t>
            </a:r>
            <a:r>
              <a:rPr lang="bg-BG" dirty="0" smtClean="0"/>
              <a:t>     </a:t>
            </a:r>
            <a:r>
              <a:rPr lang="en-US" dirty="0" err="1" smtClean="0"/>
              <a:t>builder.append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); </a:t>
            </a:r>
            <a:endParaRPr lang="bg-BG" dirty="0" smtClean="0"/>
          </a:p>
          <a:p>
            <a:pPr lvl="0">
              <a:lnSpc>
                <a:spcPct val="0"/>
              </a:lnSpc>
            </a:pPr>
            <a:r>
              <a:rPr lang="en-US" dirty="0" smtClean="0"/>
              <a:t>}  </a:t>
            </a:r>
          </a:p>
          <a:p>
            <a:pPr lvl="0">
              <a:lnSpc>
                <a:spcPct val="0"/>
              </a:lnSpc>
            </a:pPr>
            <a:endParaRPr lang="en-US" dirty="0" smtClean="0"/>
          </a:p>
          <a:p>
            <a:pPr lvl="0">
              <a:lnSpc>
                <a:spcPct val="0"/>
              </a:lnSpc>
            </a:pPr>
            <a:r>
              <a:rPr lang="ru-RU" dirty="0"/>
              <a:t>3. </a:t>
            </a:r>
            <a:r>
              <a:rPr lang="ru-RU" dirty="0" err="1"/>
              <a:t>Използваме</a:t>
            </a:r>
            <a:r>
              <a:rPr lang="ru-RU" dirty="0"/>
              <a:t> метод </a:t>
            </a:r>
            <a:r>
              <a:rPr lang="ru-RU" dirty="0" err="1"/>
              <a:t>toString</a:t>
            </a:r>
            <a:r>
              <a:rPr lang="ru-RU" dirty="0"/>
              <a:t>(), за да </a:t>
            </a:r>
            <a:r>
              <a:rPr lang="ru-RU" dirty="0" err="1"/>
              <a:t>преобразуваме</a:t>
            </a:r>
            <a:r>
              <a:rPr lang="ru-RU" dirty="0"/>
              <a:t> </a:t>
            </a:r>
            <a:r>
              <a:rPr lang="ru-RU" dirty="0" err="1"/>
              <a:t>резултата</a:t>
            </a:r>
            <a:r>
              <a:rPr lang="ru-RU" dirty="0"/>
              <a:t> в </a:t>
            </a:r>
            <a:r>
              <a:rPr lang="ru-RU" dirty="0" err="1" smtClean="0"/>
              <a:t>String</a:t>
            </a:r>
            <a:r>
              <a:rPr lang="en-US" dirty="0" smtClean="0"/>
              <a:t>:</a:t>
            </a:r>
          </a:p>
          <a:p>
            <a:pPr lvl="0">
              <a:lnSpc>
                <a:spcPct val="0"/>
              </a:lnSpc>
            </a:pPr>
            <a:endParaRPr lang="en-US" dirty="0"/>
          </a:p>
          <a:p>
            <a:pPr lvl="0">
              <a:lnSpc>
                <a:spcPct val="0"/>
              </a:lnSpc>
            </a:pPr>
            <a:r>
              <a:rPr lang="en-US" dirty="0"/>
              <a:t>return </a:t>
            </a:r>
            <a:r>
              <a:rPr lang="en-US" dirty="0" err="1"/>
              <a:t>builder.toString</a:t>
            </a:r>
            <a:r>
              <a:rPr lang="en-US" dirty="0"/>
              <a:t>(); 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Пример 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4275164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int year = 2015;</a:t>
            </a:r>
          </a:p>
          <a:p>
            <a:r>
              <a:rPr lang="en" dirty="0"/>
              <a:t>byte age = 18;</a:t>
            </a:r>
          </a:p>
          <a:p>
            <a:r>
              <a:rPr lang="en" dirty="0"/>
              <a:t>String name = “Pesho”;</a:t>
            </a:r>
          </a:p>
          <a:p>
            <a:r>
              <a:rPr lang="en" dirty="0"/>
              <a:t>long money = 5 555 555 555;</a:t>
            </a:r>
          </a:p>
          <a:p>
            <a:r>
              <a:rPr lang="en" dirty="0"/>
              <a:t>char firstLetter = ‘P’;</a:t>
            </a:r>
          </a:p>
          <a:p>
            <a:r>
              <a:rPr lang="en" dirty="0"/>
              <a:t>boolean isMale = true;</a:t>
            </a:r>
          </a:p>
          <a:p>
            <a:r>
              <a:rPr lang="en" dirty="0"/>
              <a:t>double height = 1.82;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Пример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8875474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Метод</a:t>
            </a:r>
            <a:r>
              <a:rPr lang="en-US" dirty="0"/>
              <a:t> </a:t>
            </a:r>
            <a:r>
              <a:rPr lang="en-US" dirty="0" err="1"/>
              <a:t>String.format</a:t>
            </a:r>
            <a:r>
              <a:rPr lang="en-US" dirty="0"/>
              <a:t>() :  </a:t>
            </a:r>
            <a:endParaRPr lang="en-US" dirty="0" smtClean="0"/>
          </a:p>
          <a:p>
            <a:pPr lvl="0"/>
            <a:r>
              <a:rPr lang="ru-RU" dirty="0" err="1"/>
              <a:t>Задава</a:t>
            </a:r>
            <a:r>
              <a:rPr lang="ru-RU" dirty="0"/>
              <a:t> се шаблон с места, в </a:t>
            </a:r>
            <a:r>
              <a:rPr lang="ru-RU" dirty="0" err="1"/>
              <a:t>които</a:t>
            </a:r>
            <a:r>
              <a:rPr lang="ru-RU" dirty="0"/>
              <a:t> да се </a:t>
            </a:r>
            <a:r>
              <a:rPr lang="ru-RU" dirty="0" err="1"/>
              <a:t>попълват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от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типове</a:t>
            </a:r>
            <a:r>
              <a:rPr lang="ru-RU" dirty="0" smtClean="0"/>
              <a:t>.</a:t>
            </a:r>
            <a:endParaRPr lang="en-US" dirty="0" smtClean="0"/>
          </a:p>
          <a:p>
            <a:pPr lvl="0"/>
            <a:r>
              <a:rPr lang="ru-RU" dirty="0" err="1"/>
              <a:t>Задават</a:t>
            </a:r>
            <a:r>
              <a:rPr lang="ru-RU" dirty="0"/>
              <a:t> се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следващи</a:t>
            </a:r>
            <a:r>
              <a:rPr lang="ru-RU" dirty="0"/>
              <a:t> </a:t>
            </a:r>
            <a:r>
              <a:rPr lang="ru-RU" dirty="0" err="1"/>
              <a:t>параметри</a:t>
            </a:r>
            <a:r>
              <a:rPr lang="ru-RU" dirty="0"/>
              <a:t> на метода </a:t>
            </a:r>
            <a:r>
              <a:rPr lang="ru-RU" dirty="0" err="1"/>
              <a:t>данните</a:t>
            </a:r>
            <a:r>
              <a:rPr lang="ru-RU" dirty="0"/>
              <a:t> в </a:t>
            </a:r>
            <a:r>
              <a:rPr lang="ru-RU" dirty="0" err="1"/>
              <a:t>последователността</a:t>
            </a:r>
            <a:r>
              <a:rPr lang="ru-RU" dirty="0"/>
              <a:t>, в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попълнени</a:t>
            </a:r>
            <a:r>
              <a:rPr lang="ru-RU" dirty="0"/>
              <a:t>. </a:t>
            </a:r>
            <a:endParaRPr lang="en-US" dirty="0"/>
          </a:p>
          <a:p>
            <a:pPr lvl="0"/>
            <a:r>
              <a:rPr lang="en-US" dirty="0" err="1"/>
              <a:t>String.format</a:t>
            </a:r>
            <a:r>
              <a:rPr lang="en-US" dirty="0"/>
              <a:t>(“Name: %s, Age: %d years”, “Ivan”, 25);   </a:t>
            </a:r>
          </a:p>
          <a:p>
            <a:pPr lvl="0"/>
            <a:r>
              <a:rPr lang="en-US" dirty="0"/>
              <a:t>//Name: Ivan, Age: 25 years 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Форматиране на низове 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2719248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3021" y="824999"/>
            <a:ext cx="9036837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bg-BG" i="1" dirty="0" smtClean="0"/>
              <a:t>Прочетете текст от конзолата. Заменете всички главни букви с малки.</a:t>
            </a:r>
          </a:p>
          <a:p>
            <a:r>
              <a:rPr lang="bg-BG" i="1" dirty="0" smtClean="0"/>
              <a:t>Пребройте колко пъти се съдържа буквата „а“ в текста. Заменете я с „А“.</a:t>
            </a:r>
            <a:endParaRPr lang="en-US" i="1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Задача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1122272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ОПЕРАТОРИ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17839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Операторите са специални символи, които извършват действие върху един, два или три </a:t>
            </a:r>
            <a:r>
              <a:rPr lang="bg-BG" i="1" dirty="0"/>
              <a:t>операнда</a:t>
            </a:r>
            <a:r>
              <a:rPr lang="bg-BG" dirty="0"/>
              <a:t> и връщат резултат.  </a:t>
            </a:r>
          </a:p>
          <a:p>
            <a:pPr lvl="0"/>
            <a:r>
              <a:rPr lang="bg-BG" dirty="0"/>
              <a:t>Операнд е променливата, чиято стойност се използва/променя от оператора.  </a:t>
            </a:r>
          </a:p>
          <a:p>
            <a:pPr lvl="0"/>
            <a:r>
              <a:rPr lang="bg-BG" dirty="0"/>
              <a:t>Пример</a:t>
            </a:r>
            <a:r>
              <a:rPr lang="bg-BG" dirty="0" smtClean="0"/>
              <a:t>: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bg-BG" dirty="0" smtClean="0"/>
              <a:t> </a:t>
            </a:r>
            <a:r>
              <a:rPr lang="bg-BG" dirty="0"/>
              <a:t>a + b &lt; c </a:t>
            </a:r>
            <a:endParaRPr lang="en-US" dirty="0" smtClean="0"/>
          </a:p>
          <a:p>
            <a:pPr lvl="0"/>
            <a:r>
              <a:rPr lang="en-US" dirty="0" smtClean="0"/>
              <a:t>“</a:t>
            </a:r>
            <a:r>
              <a:rPr lang="bg-BG" dirty="0" smtClean="0"/>
              <a:t>+</a:t>
            </a:r>
            <a:r>
              <a:rPr lang="en-US" dirty="0" smtClean="0"/>
              <a:t>”</a:t>
            </a:r>
            <a:r>
              <a:rPr lang="bg-BG" dirty="0" smtClean="0"/>
              <a:t> </a:t>
            </a:r>
            <a:r>
              <a:rPr lang="bg-BG" dirty="0"/>
              <a:t>и </a:t>
            </a:r>
            <a:r>
              <a:rPr lang="en-US" dirty="0" smtClean="0"/>
              <a:t>“</a:t>
            </a:r>
            <a:r>
              <a:rPr lang="bg-BG" dirty="0" smtClean="0"/>
              <a:t>&lt;</a:t>
            </a:r>
            <a:r>
              <a:rPr lang="en-US" dirty="0" smtClean="0"/>
              <a:t>”</a:t>
            </a:r>
            <a:r>
              <a:rPr lang="bg-BG" dirty="0" smtClean="0"/>
              <a:t> </a:t>
            </a:r>
            <a:r>
              <a:rPr lang="bg-BG" dirty="0"/>
              <a:t>са </a:t>
            </a:r>
            <a:r>
              <a:rPr lang="bg-BG" i="1" dirty="0"/>
              <a:t>оператори</a:t>
            </a:r>
            <a:r>
              <a:rPr lang="bg-BG" dirty="0"/>
              <a:t> a, </a:t>
            </a:r>
            <a:r>
              <a:rPr lang="en-US" dirty="0" smtClean="0"/>
              <a:t>“b”</a:t>
            </a:r>
            <a:r>
              <a:rPr lang="en-US" dirty="0"/>
              <a:t> </a:t>
            </a:r>
            <a:r>
              <a:rPr lang="bg-BG" dirty="0" smtClean="0"/>
              <a:t>и </a:t>
            </a:r>
            <a:r>
              <a:rPr lang="en-US" dirty="0" smtClean="0"/>
              <a:t>“c” </a:t>
            </a:r>
            <a:r>
              <a:rPr lang="bg-BG" dirty="0" smtClean="0"/>
              <a:t>са </a:t>
            </a:r>
            <a:r>
              <a:rPr lang="bg-BG" i="1" dirty="0"/>
              <a:t>операнди</a:t>
            </a:r>
            <a:r>
              <a:rPr lang="bg-BG" dirty="0"/>
              <a:t> </a:t>
            </a:r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sym typeface="Calibri"/>
              </a:rPr>
              <a:t>ОПЕРАТОРИ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Операторите</a:t>
            </a:r>
            <a:r>
              <a:rPr lang="ru-RU" dirty="0"/>
              <a:t> </a:t>
            </a:r>
            <a:r>
              <a:rPr lang="ru-RU" dirty="0" err="1"/>
              <a:t>могат</a:t>
            </a:r>
            <a:r>
              <a:rPr lang="ru-RU" dirty="0"/>
              <a:t> да се делят по различен начин: </a:t>
            </a:r>
          </a:p>
          <a:p>
            <a:pPr marL="285750" lvl="0" indent="-285750">
              <a:buFontTx/>
              <a:buChar char="-"/>
            </a:pPr>
            <a:r>
              <a:rPr lang="ru-RU" dirty="0" err="1"/>
              <a:t>според</a:t>
            </a:r>
            <a:r>
              <a:rPr lang="ru-RU" dirty="0"/>
              <a:t> </a:t>
            </a:r>
            <a:r>
              <a:rPr lang="ru-RU" dirty="0" err="1"/>
              <a:t>броя</a:t>
            </a:r>
            <a:r>
              <a:rPr lang="ru-RU" dirty="0"/>
              <a:t> </a:t>
            </a:r>
            <a:r>
              <a:rPr lang="ru-RU" dirty="0" err="1"/>
              <a:t>променливи</a:t>
            </a:r>
            <a:r>
              <a:rPr lang="ru-RU" dirty="0"/>
              <a:t> /</a:t>
            </a:r>
            <a:r>
              <a:rPr lang="ru-RU" dirty="0" err="1"/>
              <a:t>операнди</a:t>
            </a:r>
            <a:r>
              <a:rPr lang="ru-RU" dirty="0"/>
              <a:t>/,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които</a:t>
            </a:r>
            <a:r>
              <a:rPr lang="ru-RU" dirty="0"/>
              <a:t> се </a:t>
            </a:r>
            <a:r>
              <a:rPr lang="ru-RU" dirty="0" err="1"/>
              <a:t>прилага</a:t>
            </a:r>
            <a:r>
              <a:rPr lang="ru-RU" dirty="0"/>
              <a:t> </a:t>
            </a:r>
          </a:p>
          <a:p>
            <a:pPr marL="285750" lvl="0" indent="-285750">
              <a:buFontTx/>
              <a:buChar char="-"/>
            </a:pPr>
            <a:r>
              <a:rPr lang="ru-RU" dirty="0" err="1"/>
              <a:t>според</a:t>
            </a:r>
            <a:r>
              <a:rPr lang="ru-RU" dirty="0"/>
              <a:t> </a:t>
            </a:r>
            <a:r>
              <a:rPr lang="ru-RU" dirty="0" err="1"/>
              <a:t>разположението</a:t>
            </a:r>
            <a:r>
              <a:rPr lang="ru-RU" dirty="0"/>
              <a:t> на операнда </a:t>
            </a:r>
            <a:r>
              <a:rPr lang="ru-RU" dirty="0" err="1"/>
              <a:t>спрямо</a:t>
            </a:r>
            <a:r>
              <a:rPr lang="ru-RU" dirty="0"/>
              <a:t> оператора </a:t>
            </a:r>
          </a:p>
          <a:p>
            <a:pPr marL="285750" lvl="0" indent="-285750">
              <a:buFontTx/>
              <a:buChar char="-"/>
            </a:pPr>
            <a:r>
              <a:rPr lang="ru-RU" dirty="0"/>
              <a:t> </a:t>
            </a:r>
            <a:r>
              <a:rPr lang="ru-RU" dirty="0" err="1"/>
              <a:t>според</a:t>
            </a:r>
            <a:r>
              <a:rPr lang="ru-RU" dirty="0"/>
              <a:t> </a:t>
            </a:r>
            <a:r>
              <a:rPr lang="ru-RU" dirty="0" err="1"/>
              <a:t>резултата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се </a:t>
            </a:r>
            <a:r>
              <a:rPr lang="ru-RU" dirty="0" err="1"/>
              <a:t>получава</a:t>
            </a:r>
            <a:r>
              <a:rPr lang="ru-RU" dirty="0"/>
              <a:t> от </a:t>
            </a:r>
            <a:r>
              <a:rPr lang="ru-RU" dirty="0" err="1"/>
              <a:t>прилагането</a:t>
            </a:r>
            <a:r>
              <a:rPr lang="ru-RU" dirty="0"/>
              <a:t> на оператора 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sym typeface="Calibri"/>
              </a:rPr>
              <a:t>ТИПОВЕ ОПЕРАТОРИ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827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25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bg-BG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9047018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Оператори според броя операнди </a:t>
            </a:r>
            <a:endParaRPr lang="en"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54426"/>
              </p:ext>
            </p:extLst>
          </p:nvPr>
        </p:nvGraphicFramePr>
        <p:xfrm>
          <a:off x="1523999" y="2373403"/>
          <a:ext cx="6096000" cy="163068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9363619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9452478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400369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Брой операнда (аргументи)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Тип оператор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Пример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488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Унарен (</a:t>
                      </a:r>
                      <a:r>
                        <a:rPr lang="en-US" dirty="0"/>
                        <a:t>unary)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а++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726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Бинарен (</a:t>
                      </a:r>
                      <a:r>
                        <a:rPr lang="en-US" dirty="0"/>
                        <a:t>binary)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а + б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159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err="1"/>
                        <a:t>Тернарен</a:t>
                      </a:r>
                      <a:r>
                        <a:rPr lang="bg-BG" dirty="0"/>
                        <a:t> (</a:t>
                      </a:r>
                      <a:r>
                        <a:rPr lang="en-US" dirty="0"/>
                        <a:t>ternary)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а ? б : 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2701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4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25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bg-BG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9047018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Оператори според разположението им спрямо операнда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98829"/>
              </p:ext>
            </p:extLst>
          </p:nvPr>
        </p:nvGraphicFramePr>
        <p:xfrm>
          <a:off x="1523999" y="2373403"/>
          <a:ext cx="6096000" cy="111252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9363619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9452478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1400369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Разположение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Тип оператор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Пример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488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Преди операнда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Префиксен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--expr 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726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След операнда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err="1"/>
                        <a:t>Постфиксен</a:t>
                      </a:r>
                      <a:r>
                        <a:rPr lang="bg-B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expr++ 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159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249327" y="979293"/>
            <a:ext cx="8520599" cy="3925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bg-BG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9047018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>
                <a:solidFill>
                  <a:srgbClr val="FFFFFF"/>
                </a:solidFill>
              </a:rPr>
              <a:t>Унарни оператори </a:t>
            </a:r>
            <a:endParaRPr lang="en" sz="3600" b="1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700" y="979293"/>
            <a:ext cx="846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/>
              <a:t>Оператори, които имат един операнд, се наричат унарни. Резултатът от изпълнението им е число, освен при + където може да е текст и при ! където може да е истина или лъжа.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82668"/>
              </p:ext>
            </p:extLst>
          </p:nvPr>
        </p:nvGraphicFramePr>
        <p:xfrm>
          <a:off x="1475509" y="2291046"/>
          <a:ext cx="6096000" cy="2717800"/>
        </p:xfrm>
        <a:graphic>
          <a:graphicData uri="http://schemas.openxmlformats.org/drawingml/2006/table">
            <a:tbl>
              <a:tblPr firstRow="1" bandRow="1"/>
              <a:tblGrid>
                <a:gridCol w="1690255">
                  <a:extLst>
                    <a:ext uri="{9D8B030D-6E8A-4147-A177-3AD203B41FA5}">
                      <a16:colId xmlns:a16="http://schemas.microsoft.com/office/drawing/2014/main" xmlns="" val="1373729941"/>
                    </a:ext>
                  </a:extLst>
                </a:gridCol>
                <a:gridCol w="4405745">
                  <a:extLst>
                    <a:ext uri="{9D8B030D-6E8A-4147-A177-3AD203B41FA5}">
                      <a16:colId xmlns:a16="http://schemas.microsoft.com/office/drawing/2014/main" xmlns="" val="2216491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b="1" dirty="0"/>
                        <a:t>Унарен Оператор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1" dirty="0"/>
                        <a:t>Описание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398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Унарен оператор плюс; индикация за </a:t>
                      </a:r>
                      <a:r>
                        <a:rPr lang="bg-BG" sz="1200" noProof="0" dirty="0"/>
                        <a:t>положителна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стойност</a:t>
                      </a:r>
                      <a:r>
                        <a:rPr lang="ru-RU" sz="1200" dirty="0"/>
                        <a:t> (</a:t>
                      </a:r>
                      <a:r>
                        <a:rPr lang="ru-RU" sz="1200" dirty="0" err="1"/>
                        <a:t>числата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са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позитивни</a:t>
                      </a:r>
                      <a:r>
                        <a:rPr lang="ru-RU" sz="1200" dirty="0"/>
                        <a:t> и без да се </a:t>
                      </a:r>
                      <a:r>
                        <a:rPr lang="ru-RU" sz="1200" dirty="0" err="1"/>
                        <a:t>пише</a:t>
                      </a:r>
                      <a:r>
                        <a:rPr lang="ru-RU" sz="1200" dirty="0"/>
                        <a:t> +) </a:t>
                      </a:r>
                      <a:endParaRPr lang="bg-B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048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Унарен оператор минус; </a:t>
                      </a:r>
                      <a:r>
                        <a:rPr lang="ru-RU" sz="1200" dirty="0" err="1"/>
                        <a:t>прави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израз</a:t>
                      </a:r>
                      <a:r>
                        <a:rPr lang="ru-RU" sz="1200" dirty="0"/>
                        <a:t> негативен </a:t>
                      </a:r>
                      <a:endParaRPr lang="bg-B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466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Оператор за </a:t>
                      </a:r>
                      <a:r>
                        <a:rPr lang="ru-RU" sz="1200" dirty="0" err="1"/>
                        <a:t>инкрементиране</a:t>
                      </a:r>
                      <a:r>
                        <a:rPr lang="ru-RU" sz="1200" dirty="0"/>
                        <a:t>; </a:t>
                      </a:r>
                      <a:r>
                        <a:rPr lang="ru-RU" sz="1200" dirty="0" err="1"/>
                        <a:t>увеличава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стойността</a:t>
                      </a:r>
                      <a:r>
                        <a:rPr lang="ru-RU" sz="1200" dirty="0"/>
                        <a:t> на операнда с 1 </a:t>
                      </a:r>
                      <a:endParaRPr lang="bg-B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564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Оператор за </a:t>
                      </a:r>
                      <a:r>
                        <a:rPr lang="ru-RU" sz="1200" dirty="0" err="1"/>
                        <a:t>декрементиране</a:t>
                      </a:r>
                      <a:r>
                        <a:rPr lang="ru-RU" sz="1200" dirty="0"/>
                        <a:t>; </a:t>
                      </a:r>
                      <a:r>
                        <a:rPr lang="ru-RU" sz="1200" dirty="0" err="1"/>
                        <a:t>намалява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стойността</a:t>
                      </a:r>
                      <a:r>
                        <a:rPr lang="ru-RU" sz="1200" dirty="0"/>
                        <a:t> на операнда с 1 </a:t>
                      </a:r>
                      <a:endParaRPr lang="bg-B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102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Логическо</a:t>
                      </a:r>
                      <a:r>
                        <a:rPr lang="ru-RU" sz="1200" dirty="0"/>
                        <a:t> отрицание; </a:t>
                      </a:r>
                      <a:r>
                        <a:rPr lang="ru-RU" sz="1200" dirty="0" err="1"/>
                        <a:t>сменя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стойността</a:t>
                      </a:r>
                      <a:r>
                        <a:rPr lang="ru-RU" sz="1200" dirty="0"/>
                        <a:t> на булев </a:t>
                      </a:r>
                      <a:r>
                        <a:rPr lang="ru-RU" sz="1200" dirty="0" err="1"/>
                        <a:t>израз</a:t>
                      </a:r>
                      <a:r>
                        <a:rPr lang="ru-RU" sz="1200" dirty="0"/>
                        <a:t> или </a:t>
                      </a:r>
                      <a:r>
                        <a:rPr lang="ru-RU" sz="1200" dirty="0" err="1"/>
                        <a:t>променлива</a:t>
                      </a:r>
                      <a:endParaRPr lang="bg-B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134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1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bg-BG" sz="4800" b="1" dirty="0" smtClean="0">
                <a:solidFill>
                  <a:srgbClr val="FFFFFF"/>
                </a:solidFill>
              </a:rPr>
              <a:t>Преговор – Въведение в </a:t>
            </a:r>
            <a:r>
              <a:rPr lang="en-US" sz="4800" b="1" dirty="0" smtClean="0">
                <a:solidFill>
                  <a:srgbClr val="FFFFFF"/>
                </a:solidFill>
              </a:rPr>
              <a:t>Java</a:t>
            </a:r>
            <a:endParaRPr lang="en" sz="4800" b="1" dirty="0">
              <a:solidFill>
                <a:srgbClr val="FFFFFF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62" y="497376"/>
            <a:ext cx="2981277" cy="1249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8537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249327" y="979293"/>
            <a:ext cx="8520599" cy="3925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bg-BG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9047018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</a:rPr>
              <a:t>Пример</a:t>
            </a:r>
            <a:endParaRPr lang="en" sz="3600" b="1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423" y="979293"/>
            <a:ext cx="8465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int</a:t>
            </a:r>
            <a:r>
              <a:rPr lang="en-US" sz="1800" dirty="0"/>
              <a:t> a = 5; </a:t>
            </a:r>
            <a:endParaRPr lang="bg-BG" sz="1800" dirty="0"/>
          </a:p>
          <a:p>
            <a:r>
              <a:rPr lang="en-US" sz="1800" dirty="0"/>
              <a:t>a++;  </a:t>
            </a:r>
            <a:endParaRPr lang="bg-BG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b = 4; </a:t>
            </a:r>
            <a:endParaRPr lang="bg-BG" sz="1800" dirty="0"/>
          </a:p>
          <a:p>
            <a:r>
              <a:rPr lang="en-US" sz="1800" dirty="0"/>
              <a:t>b--;   </a:t>
            </a:r>
            <a:endParaRPr lang="bg-BG" sz="1800" dirty="0"/>
          </a:p>
          <a:p>
            <a:endParaRPr lang="en-US" sz="1800" dirty="0"/>
          </a:p>
          <a:p>
            <a:r>
              <a:rPr lang="en-US" sz="1800" dirty="0" err="1"/>
              <a:t>System.out.println</a:t>
            </a:r>
            <a:r>
              <a:rPr lang="en-US" sz="1800" dirty="0"/>
              <a:t>(“a=” + a); </a:t>
            </a:r>
            <a:endParaRPr lang="bg-BG" sz="1800" dirty="0"/>
          </a:p>
          <a:p>
            <a:r>
              <a:rPr lang="en-US" sz="1800" dirty="0" err="1"/>
              <a:t>System.out.println</a:t>
            </a:r>
            <a:r>
              <a:rPr lang="en-US" sz="1800" dirty="0"/>
              <a:t>(“b=” + b);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147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249327" y="979293"/>
            <a:ext cx="8520599" cy="3925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bg-BG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9047018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en-US" sz="3600" b="1" dirty="0">
                <a:solidFill>
                  <a:srgbClr val="FFFFFF"/>
                </a:solidFill>
              </a:rPr>
              <a:t>++A </a:t>
            </a:r>
            <a:r>
              <a:rPr lang="bg-BG" sz="3600" b="1" dirty="0">
                <a:solidFill>
                  <a:srgbClr val="FFFFFF"/>
                </a:solidFill>
              </a:rPr>
              <a:t>или А++ </a:t>
            </a:r>
            <a:endParaRPr lang="en" sz="3600" b="1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700" y="979293"/>
            <a:ext cx="84651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/>
              <a:t>Има разлика дали операторът ще е пред или след операнда, когато двете са част от по-голям израз.  </a:t>
            </a:r>
          </a:p>
          <a:p>
            <a:endParaRPr lang="bg-BG" sz="1800" dirty="0"/>
          </a:p>
          <a:p>
            <a:r>
              <a:rPr lang="bg-BG" sz="1800" dirty="0"/>
              <a:t>Пример: </a:t>
            </a:r>
          </a:p>
          <a:p>
            <a:endParaRPr lang="bg-BG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a = 5;  </a:t>
            </a:r>
          </a:p>
          <a:p>
            <a:endParaRPr lang="bg-BG" sz="1800" dirty="0"/>
          </a:p>
          <a:p>
            <a:r>
              <a:rPr lang="en-US" sz="1800" dirty="0" err="1"/>
              <a:t>System.out.print</a:t>
            </a:r>
            <a:r>
              <a:rPr lang="en-US" sz="1800" dirty="0"/>
              <a:t>(a++); // 5 </a:t>
            </a:r>
            <a:endParaRPr lang="bg-BG" sz="1800" dirty="0"/>
          </a:p>
          <a:p>
            <a:r>
              <a:rPr lang="en-US" sz="1800" dirty="0" err="1"/>
              <a:t>System.out.print</a:t>
            </a:r>
            <a:r>
              <a:rPr lang="en-US" sz="1800" dirty="0"/>
              <a:t>(a);   // 6 </a:t>
            </a:r>
            <a:endParaRPr lang="bg-BG" sz="1800" dirty="0"/>
          </a:p>
          <a:p>
            <a:r>
              <a:rPr lang="en-US" sz="1800" dirty="0" err="1"/>
              <a:t>System.out.print</a:t>
            </a:r>
            <a:r>
              <a:rPr lang="en-US" sz="1800" dirty="0"/>
              <a:t>(++a); // 7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1241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Аритметични оператори 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Оператори</a:t>
            </a:r>
            <a:r>
              <a:rPr lang="ru-RU" dirty="0"/>
              <a:t> за </a:t>
            </a:r>
            <a:r>
              <a:rPr lang="ru-RU" dirty="0" err="1"/>
              <a:t>извършване</a:t>
            </a:r>
            <a:r>
              <a:rPr lang="ru-RU" dirty="0"/>
              <a:t> на </a:t>
            </a:r>
            <a:r>
              <a:rPr lang="ru-RU" dirty="0" err="1"/>
              <a:t>аритметични</a:t>
            </a:r>
            <a:r>
              <a:rPr lang="ru-RU" dirty="0"/>
              <a:t> операции. </a:t>
            </a:r>
            <a:r>
              <a:rPr lang="ru-RU" dirty="0" err="1"/>
              <a:t>Резултатът</a:t>
            </a:r>
            <a:r>
              <a:rPr lang="ru-RU" dirty="0"/>
              <a:t> от </a:t>
            </a:r>
            <a:r>
              <a:rPr lang="ru-RU" dirty="0" err="1"/>
              <a:t>изпълнението</a:t>
            </a:r>
            <a:r>
              <a:rPr lang="ru-RU" dirty="0"/>
              <a:t> им е число. </a:t>
            </a:r>
          </a:p>
          <a:p>
            <a:pPr lvl="0"/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</a:rPr>
              <a:t>Аритметични оператори </a:t>
            </a:r>
            <a:endParaRPr lang="en"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44536"/>
              </p:ext>
            </p:extLst>
          </p:nvPr>
        </p:nvGraphicFramePr>
        <p:xfrm>
          <a:off x="1523999" y="2343835"/>
          <a:ext cx="6096000" cy="2733040"/>
        </p:xfrm>
        <a:graphic>
          <a:graphicData uri="http://schemas.openxmlformats.org/drawingml/2006/table">
            <a:tbl>
              <a:tblPr firstRow="1" bandRow="1"/>
              <a:tblGrid>
                <a:gridCol w="2098965">
                  <a:extLst>
                    <a:ext uri="{9D8B030D-6E8A-4147-A177-3AD203B41FA5}">
                      <a16:colId xmlns:a16="http://schemas.microsoft.com/office/drawing/2014/main" xmlns="" val="379388907"/>
                    </a:ext>
                  </a:extLst>
                </a:gridCol>
                <a:gridCol w="3997035">
                  <a:extLst>
                    <a:ext uri="{9D8B030D-6E8A-4147-A177-3AD203B41FA5}">
                      <a16:colId xmlns:a16="http://schemas.microsoft.com/office/drawing/2014/main" xmlns="" val="2373221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b="1" dirty="0"/>
                        <a:t>Аритметичен</a:t>
                      </a:r>
                      <a:r>
                        <a:rPr lang="bg-BG" b="1" baseline="0" dirty="0"/>
                        <a:t> оператор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1" dirty="0"/>
                        <a:t>Описание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593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Оператор за </a:t>
                      </a:r>
                      <a:r>
                        <a:rPr lang="ru-RU" dirty="0" err="1"/>
                        <a:t>събиране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използва</a:t>
                      </a:r>
                      <a:r>
                        <a:rPr lang="ru-RU" dirty="0"/>
                        <a:t> се и за конкатенация на </a:t>
                      </a:r>
                      <a:r>
                        <a:rPr lang="ru-RU" dirty="0" err="1"/>
                        <a:t>низове</a:t>
                      </a:r>
                      <a:r>
                        <a:rPr lang="ru-RU" dirty="0"/>
                        <a:t> – </a:t>
                      </a:r>
                      <a:r>
                        <a:rPr lang="ru-RU" dirty="0" err="1"/>
                        <a:t>ще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го</a:t>
                      </a:r>
                      <a:r>
                        <a:rPr lang="ru-RU" dirty="0"/>
                        <a:t> видите в </a:t>
                      </a:r>
                      <a:r>
                        <a:rPr lang="ru-RU" dirty="0" err="1"/>
                        <a:t>следващите</a:t>
                      </a:r>
                      <a:r>
                        <a:rPr lang="ru-RU" dirty="0"/>
                        <a:t> лекции)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323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Оператор за изваждане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009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Оператор за умножение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857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Оператор за деление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206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Деление по модул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336564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00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600" dirty="0" err="1"/>
              <a:t>Когато</a:t>
            </a:r>
            <a:r>
              <a:rPr lang="ru-RU" sz="1600" dirty="0"/>
              <a:t> се </a:t>
            </a:r>
            <a:r>
              <a:rPr lang="ru-RU" sz="1600" dirty="0" err="1"/>
              <a:t>използва</a:t>
            </a:r>
            <a:r>
              <a:rPr lang="ru-RU" sz="1600" dirty="0"/>
              <a:t> </a:t>
            </a:r>
            <a:r>
              <a:rPr lang="ru-RU" sz="1600" dirty="0" err="1"/>
              <a:t>операторът</a:t>
            </a:r>
            <a:r>
              <a:rPr lang="ru-RU" sz="1600" dirty="0"/>
              <a:t> за деление / с </a:t>
            </a:r>
            <a:r>
              <a:rPr lang="ru-RU" sz="1600" dirty="0" err="1"/>
              <a:t>целочислен</a:t>
            </a:r>
            <a:r>
              <a:rPr lang="ru-RU" sz="1600" dirty="0"/>
              <a:t> тип (</a:t>
            </a:r>
            <a:r>
              <a:rPr lang="ru-RU" sz="1600" dirty="0" err="1"/>
              <a:t>integer</a:t>
            </a:r>
            <a:r>
              <a:rPr lang="ru-RU" sz="1600" dirty="0"/>
              <a:t>), </a:t>
            </a:r>
            <a:r>
              <a:rPr lang="ru-RU" sz="1600" dirty="0" err="1"/>
              <a:t>върнатият</a:t>
            </a:r>
            <a:r>
              <a:rPr lang="ru-RU" sz="1600" dirty="0"/>
              <a:t> </a:t>
            </a:r>
            <a:r>
              <a:rPr lang="ru-RU" sz="1600" dirty="0" err="1"/>
              <a:t>резултат</a:t>
            </a:r>
            <a:r>
              <a:rPr lang="ru-RU" sz="1600" dirty="0"/>
              <a:t> е </a:t>
            </a:r>
            <a:r>
              <a:rPr lang="ru-RU" sz="1600" dirty="0" err="1"/>
              <a:t>отново</a:t>
            </a:r>
            <a:r>
              <a:rPr lang="ru-RU" sz="1600" dirty="0"/>
              <a:t> </a:t>
            </a:r>
            <a:r>
              <a:rPr lang="ru-RU" sz="1600" dirty="0" err="1"/>
              <a:t>целочислен</a:t>
            </a:r>
            <a:r>
              <a:rPr lang="ru-RU" sz="1600" dirty="0"/>
              <a:t> (без </a:t>
            </a:r>
            <a:r>
              <a:rPr lang="ru-RU" sz="1600" dirty="0" err="1"/>
              <a:t>закръгляне</a:t>
            </a:r>
            <a:r>
              <a:rPr lang="ru-RU" sz="1600" dirty="0"/>
              <a:t>). За да се </a:t>
            </a:r>
            <a:r>
              <a:rPr lang="ru-RU" sz="1600" dirty="0" err="1"/>
              <a:t>вземе</a:t>
            </a:r>
            <a:r>
              <a:rPr lang="ru-RU" sz="1600" dirty="0"/>
              <a:t> </a:t>
            </a:r>
            <a:r>
              <a:rPr lang="ru-RU" sz="1600" dirty="0" err="1"/>
              <a:t>остатъкът</a:t>
            </a:r>
            <a:r>
              <a:rPr lang="ru-RU" sz="1600" dirty="0"/>
              <a:t> от </a:t>
            </a:r>
            <a:r>
              <a:rPr lang="ru-RU" sz="1600" dirty="0" err="1"/>
              <a:t>делене</a:t>
            </a:r>
            <a:r>
              <a:rPr lang="ru-RU" sz="1600" dirty="0"/>
              <a:t> на цели числа се </a:t>
            </a:r>
            <a:r>
              <a:rPr lang="ru-RU" sz="1600" dirty="0" err="1"/>
              <a:t>използва</a:t>
            </a:r>
            <a:r>
              <a:rPr lang="ru-RU" sz="1600" dirty="0"/>
              <a:t> оператора %. </a:t>
            </a:r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0" y="30299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/>
            <a:r>
              <a:rPr lang="bg-BG" sz="3600" b="1" dirty="0">
                <a:solidFill>
                  <a:srgbClr val="FFFFFF"/>
                </a:solidFill>
              </a:rPr>
              <a:t>Аритметични оператори </a:t>
            </a:r>
            <a:endParaRPr lang="en" sz="3600" b="1" dirty="0">
              <a:solidFill>
                <a:srgbClr val="FFFFFF"/>
              </a:solidFill>
            </a:endParaRPr>
          </a:p>
          <a:p>
            <a:pPr marL="457200" lvl="0"/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233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00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 err="1"/>
              <a:t>int</a:t>
            </a:r>
            <a:r>
              <a:rPr lang="en-US" sz="1600" dirty="0"/>
              <a:t> a = 7; </a:t>
            </a:r>
            <a:endParaRPr lang="bg-BG" sz="1600" dirty="0"/>
          </a:p>
          <a:p>
            <a:pPr lvl="0"/>
            <a:r>
              <a:rPr lang="en-US" sz="1600" dirty="0" err="1"/>
              <a:t>int</a:t>
            </a:r>
            <a:r>
              <a:rPr lang="en-US" sz="1600" dirty="0"/>
              <a:t> b = 4; </a:t>
            </a:r>
            <a:endParaRPr lang="bg-BG" sz="1600" dirty="0"/>
          </a:p>
          <a:p>
            <a:pPr lvl="0"/>
            <a:r>
              <a:rPr lang="en-US" sz="1600" dirty="0" err="1"/>
              <a:t>int</a:t>
            </a:r>
            <a:r>
              <a:rPr lang="en-US" sz="1600" dirty="0"/>
              <a:t> div = a / b; </a:t>
            </a:r>
            <a:endParaRPr lang="bg-BG" sz="1600" dirty="0"/>
          </a:p>
          <a:p>
            <a:pPr lvl="0"/>
            <a:r>
              <a:rPr lang="en-US" sz="1600" dirty="0" err="1"/>
              <a:t>int</a:t>
            </a:r>
            <a:r>
              <a:rPr lang="en-US" sz="1600" dirty="0"/>
              <a:t> mod = a % b;</a:t>
            </a:r>
            <a:endParaRPr lang="bg-BG" sz="1600" dirty="0"/>
          </a:p>
          <a:p>
            <a:pPr lvl="0"/>
            <a:r>
              <a:rPr lang="en-US" sz="1600" dirty="0"/>
              <a:t>float </a:t>
            </a:r>
            <a:r>
              <a:rPr lang="en-US" sz="1600" dirty="0" err="1"/>
              <a:t>fDiv</a:t>
            </a:r>
            <a:r>
              <a:rPr lang="en-US" sz="1600" dirty="0"/>
              <a:t> = a / b;  </a:t>
            </a:r>
          </a:p>
          <a:p>
            <a:pPr lvl="0"/>
            <a:r>
              <a:rPr lang="en-US" sz="1600" dirty="0" err="1"/>
              <a:t>System.out.println</a:t>
            </a:r>
            <a:r>
              <a:rPr lang="en-US" sz="1600" dirty="0"/>
              <a:t>(“div = ” + div</a:t>
            </a:r>
            <a:r>
              <a:rPr lang="en-US" sz="1600" dirty="0" smtClean="0"/>
              <a:t>);  //1</a:t>
            </a:r>
            <a:endParaRPr lang="bg-BG" sz="1600" dirty="0"/>
          </a:p>
          <a:p>
            <a:pPr lvl="0"/>
            <a:r>
              <a:rPr lang="en-US" sz="1600" dirty="0" err="1"/>
              <a:t>System.out.println</a:t>
            </a:r>
            <a:r>
              <a:rPr lang="en-US" sz="1600" dirty="0"/>
              <a:t>(“mod = ” + mod); </a:t>
            </a:r>
            <a:r>
              <a:rPr lang="en-US" sz="1600" dirty="0" smtClean="0"/>
              <a:t> //3</a:t>
            </a:r>
            <a:endParaRPr lang="bg-BG" sz="1600" dirty="0"/>
          </a:p>
          <a:p>
            <a:pPr lvl="0"/>
            <a:r>
              <a:rPr lang="en-US" sz="1600" dirty="0" err="1"/>
              <a:t>System.out.println</a:t>
            </a:r>
            <a:r>
              <a:rPr lang="en-US" sz="1600" dirty="0"/>
              <a:t>(“</a:t>
            </a:r>
            <a:r>
              <a:rPr lang="en-US" sz="1600" dirty="0" err="1"/>
              <a:t>fDiv</a:t>
            </a:r>
            <a:r>
              <a:rPr lang="en-US" sz="1600" dirty="0"/>
              <a:t> = ” + </a:t>
            </a:r>
            <a:r>
              <a:rPr lang="en-US" sz="1600" dirty="0" err="1"/>
              <a:t>fDiv</a:t>
            </a:r>
            <a:r>
              <a:rPr lang="en-US" sz="1600" dirty="0" smtClean="0"/>
              <a:t>);  //1,0 </a:t>
            </a:r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0" y="30299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</a:rPr>
              <a:t>Пример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912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00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float a = 7; </a:t>
            </a:r>
          </a:p>
          <a:p>
            <a:pPr lvl="0"/>
            <a:r>
              <a:rPr lang="en-US" sz="1600" dirty="0"/>
              <a:t>float b = 4; </a:t>
            </a:r>
          </a:p>
          <a:p>
            <a:pPr lvl="0"/>
            <a:r>
              <a:rPr lang="en-US" sz="1600" dirty="0"/>
              <a:t>float div = a / b;  </a:t>
            </a:r>
          </a:p>
          <a:p>
            <a:pPr lvl="0"/>
            <a:r>
              <a:rPr lang="en-US" sz="1600" dirty="0" err="1"/>
              <a:t>System.out.println</a:t>
            </a:r>
            <a:r>
              <a:rPr lang="en-US" sz="1600" dirty="0"/>
              <a:t>("div = " + div</a:t>
            </a:r>
            <a:r>
              <a:rPr lang="en-US" sz="1600" dirty="0" smtClean="0"/>
              <a:t>); // 1.75</a:t>
            </a:r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0" y="30299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</a:rPr>
              <a:t>Пример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871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00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1600" dirty="0"/>
              <a:t>Колко ще се изведе на конзолата?  </a:t>
            </a:r>
          </a:p>
          <a:p>
            <a:pPr lvl="0"/>
            <a:r>
              <a:rPr lang="bg-BG" sz="1600" dirty="0"/>
              <a:t>●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(7 </a:t>
            </a:r>
            <a:r>
              <a:rPr lang="en-US" sz="1600" dirty="0"/>
              <a:t>/ 2); </a:t>
            </a:r>
          </a:p>
          <a:p>
            <a:pPr lvl="0"/>
            <a:r>
              <a:rPr lang="en-US" sz="1600" dirty="0"/>
              <a:t>● </a:t>
            </a:r>
            <a:r>
              <a:rPr lang="en-US" sz="1600" dirty="0" err="1" smtClean="0"/>
              <a:t>System.out.println</a:t>
            </a:r>
            <a:r>
              <a:rPr lang="en-US" sz="1600" dirty="0" smtClean="0"/>
              <a:t>(7.4 </a:t>
            </a:r>
            <a:r>
              <a:rPr lang="en-US" sz="1600" dirty="0"/>
              <a:t>/ 2); </a:t>
            </a:r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0" y="30299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</a:rPr>
              <a:t>Пример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4760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Оператори за сравнение 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Дават</a:t>
            </a:r>
            <a:r>
              <a:rPr lang="ru-RU" dirty="0"/>
              <a:t> </a:t>
            </a:r>
            <a:r>
              <a:rPr lang="ru-RU" dirty="0" err="1"/>
              <a:t>възможност</a:t>
            </a:r>
            <a:r>
              <a:rPr lang="ru-RU" dirty="0"/>
              <a:t> за сравнение на два операнда. </a:t>
            </a:r>
            <a:r>
              <a:rPr lang="ru-RU" dirty="0" err="1"/>
              <a:t>Резултатът</a:t>
            </a:r>
            <a:r>
              <a:rPr lang="ru-RU" dirty="0"/>
              <a:t> от </a:t>
            </a:r>
            <a:r>
              <a:rPr lang="ru-RU" dirty="0" err="1"/>
              <a:t>изпълнението</a:t>
            </a:r>
            <a:r>
              <a:rPr lang="ru-RU" dirty="0"/>
              <a:t> им е истина или </a:t>
            </a:r>
            <a:r>
              <a:rPr lang="ru-RU" dirty="0" err="1"/>
              <a:t>лъжа</a:t>
            </a:r>
            <a:r>
              <a:rPr lang="en-US" dirty="0"/>
              <a:t>.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Оператори за сравнение </a:t>
            </a:r>
            <a:endParaRPr lang="en"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26598"/>
              </p:ext>
            </p:extLst>
          </p:nvPr>
        </p:nvGraphicFramePr>
        <p:xfrm>
          <a:off x="1586345" y="1972995"/>
          <a:ext cx="6096000" cy="2743200"/>
        </p:xfrm>
        <a:graphic>
          <a:graphicData uri="http://schemas.openxmlformats.org/drawingml/2006/table">
            <a:tbl>
              <a:tblPr firstRow="1" bandRow="1"/>
              <a:tblGrid>
                <a:gridCol w="2202873">
                  <a:extLst>
                    <a:ext uri="{9D8B030D-6E8A-4147-A177-3AD203B41FA5}">
                      <a16:colId xmlns:a16="http://schemas.microsoft.com/office/drawing/2014/main" xmlns="" val="1560943333"/>
                    </a:ext>
                  </a:extLst>
                </a:gridCol>
                <a:gridCol w="3893127">
                  <a:extLst>
                    <a:ext uri="{9D8B030D-6E8A-4147-A177-3AD203B41FA5}">
                      <a16:colId xmlns:a16="http://schemas.microsoft.com/office/drawing/2014/main" xmlns="" val="157354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Оператор за сравнение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Описание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914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Равно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002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Различно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28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По-голямо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705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По-голямо или равно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471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По-малко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388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По-малко или равно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707192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221463" y="953953"/>
            <a:ext cx="8520599" cy="39910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>
              <a:lnSpc>
                <a:spcPct val="100000"/>
              </a:lnSpc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●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Типове данни</a:t>
            </a:r>
          </a:p>
          <a:p>
            <a:pPr marL="228600" lvl="0">
              <a:lnSpc>
                <a:spcPct val="100000"/>
              </a:lnSpc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●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Оператори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lvl="0">
              <a:lnSpc>
                <a:spcPct val="100000"/>
              </a:lnSpc>
            </a:pP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●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Изрази</a:t>
            </a:r>
          </a:p>
          <a:p>
            <a:pPr marL="228600" lvl="0"/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●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Условни конструкции</a:t>
            </a:r>
          </a:p>
          <a:p>
            <a:pPr marL="228600"/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●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Цикли</a:t>
            </a:r>
          </a:p>
          <a:p>
            <a:pPr marL="228600"/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●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Масиви</a:t>
            </a:r>
          </a:p>
          <a:p>
            <a:pPr marL="228600"/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●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Методи</a:t>
            </a:r>
          </a:p>
          <a:p>
            <a:pPr marL="228600"/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●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Символни низове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/>
            <a:endParaRPr lang="ru-RU" sz="1600" dirty="0"/>
          </a:p>
          <a:p>
            <a:pPr marL="228600"/>
            <a:endParaRPr lang="ru-RU" sz="1600" dirty="0"/>
          </a:p>
          <a:p>
            <a:pPr marL="228600" lvl="0"/>
            <a:endParaRPr lang="ru-RU" sz="1600" dirty="0" smtClean="0"/>
          </a:p>
          <a:p>
            <a:pPr marL="228600" lvl="0"/>
            <a:endParaRPr lang="en-US" sz="1600" dirty="0"/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</a:rPr>
              <a:t>Съдържание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728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 err="1"/>
              <a:t>int</a:t>
            </a:r>
            <a:r>
              <a:rPr lang="en-US" sz="1600" dirty="0"/>
              <a:t> a = 5; </a:t>
            </a:r>
          </a:p>
          <a:p>
            <a:pPr lvl="0"/>
            <a:r>
              <a:rPr lang="en-US" sz="1600" dirty="0" err="1"/>
              <a:t>int</a:t>
            </a:r>
            <a:r>
              <a:rPr lang="en-US" sz="1600" dirty="0"/>
              <a:t> b = 6; </a:t>
            </a:r>
          </a:p>
          <a:p>
            <a:pPr lvl="0"/>
            <a:r>
              <a:rPr lang="en-US" sz="1600" dirty="0" err="1"/>
              <a:t>boolean</a:t>
            </a:r>
            <a:r>
              <a:rPr lang="en-US" sz="1600" dirty="0"/>
              <a:t> greater = a &gt; b; </a:t>
            </a:r>
          </a:p>
          <a:p>
            <a:pPr lvl="0"/>
            <a:r>
              <a:rPr lang="en-US" sz="1600" dirty="0" err="1"/>
              <a:t>boolean</a:t>
            </a:r>
            <a:r>
              <a:rPr lang="en-US" sz="1600" dirty="0"/>
              <a:t> smaller = a &lt; b; </a:t>
            </a:r>
          </a:p>
          <a:p>
            <a:pPr lvl="0"/>
            <a:r>
              <a:rPr lang="en-US" sz="1600" dirty="0" err="1"/>
              <a:t>boolean</a:t>
            </a:r>
            <a:r>
              <a:rPr lang="en-US" sz="1600" dirty="0"/>
              <a:t> diff = a != b;  </a:t>
            </a:r>
          </a:p>
          <a:p>
            <a:pPr lvl="0"/>
            <a:r>
              <a:rPr lang="en-US" sz="1600" dirty="0" err="1"/>
              <a:t>System.out.println</a:t>
            </a:r>
            <a:r>
              <a:rPr lang="en-US" sz="1600" dirty="0"/>
              <a:t>(“a &gt; b -&gt;” + greater); </a:t>
            </a:r>
          </a:p>
          <a:p>
            <a:pPr lvl="0"/>
            <a:r>
              <a:rPr lang="en-US" sz="1600" dirty="0" err="1"/>
              <a:t>System.out.println</a:t>
            </a:r>
            <a:r>
              <a:rPr lang="en-US" sz="1600" dirty="0"/>
              <a:t>(“a &lt; b -&gt;” + smaller); </a:t>
            </a:r>
          </a:p>
          <a:p>
            <a:pPr lvl="0"/>
            <a:r>
              <a:rPr lang="en-US" sz="1600" dirty="0" err="1"/>
              <a:t>System.out.println</a:t>
            </a:r>
            <a:r>
              <a:rPr lang="en-US" sz="1600" dirty="0"/>
              <a:t>(“a != b -&gt;” + diff);</a:t>
            </a:r>
            <a:endParaRPr sz="1600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601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Логически оператори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Оператори</a:t>
            </a:r>
            <a:r>
              <a:rPr lang="ru-RU" dirty="0"/>
              <a:t> за работа с </a:t>
            </a:r>
            <a:r>
              <a:rPr lang="ru-RU" dirty="0" err="1"/>
              <a:t>булеви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и </a:t>
            </a:r>
            <a:r>
              <a:rPr lang="ru-RU" dirty="0" err="1"/>
              <a:t>булеви</a:t>
            </a:r>
            <a:r>
              <a:rPr lang="ru-RU" dirty="0"/>
              <a:t> </a:t>
            </a:r>
            <a:r>
              <a:rPr lang="ru-RU" dirty="0" err="1"/>
              <a:t>изрази</a:t>
            </a:r>
            <a:r>
              <a:rPr lang="ru-RU" dirty="0"/>
              <a:t>. 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Логически оператори </a:t>
            </a:r>
            <a:endParaRPr lang="en"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99642"/>
              </p:ext>
            </p:extLst>
          </p:nvPr>
        </p:nvGraphicFramePr>
        <p:xfrm>
          <a:off x="1523999" y="2341899"/>
          <a:ext cx="6096000" cy="1778000"/>
        </p:xfrm>
        <a:graphic>
          <a:graphicData uri="http://schemas.openxmlformats.org/drawingml/2006/table">
            <a:tbl>
              <a:tblPr firstRow="1" bandRow="1"/>
              <a:tblGrid>
                <a:gridCol w="1911928">
                  <a:extLst>
                    <a:ext uri="{9D8B030D-6E8A-4147-A177-3AD203B41FA5}">
                      <a16:colId xmlns:a16="http://schemas.microsoft.com/office/drawing/2014/main" xmlns="" val="2678204692"/>
                    </a:ext>
                  </a:extLst>
                </a:gridCol>
                <a:gridCol w="4184072">
                  <a:extLst>
                    <a:ext uri="{9D8B030D-6E8A-4147-A177-3AD203B41FA5}">
                      <a16:colId xmlns:a16="http://schemas.microsoft.com/office/drawing/2014/main" xmlns="" val="2646151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Логически оператор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Описание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263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Логическо "И"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847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Логическо "ИЛИ"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472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Логическо</a:t>
                      </a:r>
                      <a:r>
                        <a:rPr lang="ru-RU" dirty="0"/>
                        <a:t> отрицание; </a:t>
                      </a:r>
                      <a:r>
                        <a:rPr lang="ru-RU" dirty="0" err="1"/>
                        <a:t>сменя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стойността</a:t>
                      </a:r>
                      <a:r>
                        <a:rPr lang="ru-RU" dirty="0"/>
                        <a:t> на булев </a:t>
                      </a:r>
                      <a:r>
                        <a:rPr lang="ru-RU" dirty="0" err="1"/>
                        <a:t>израз</a:t>
                      </a:r>
                      <a:r>
                        <a:rPr lang="ru-RU" dirty="0"/>
                        <a:t> или </a:t>
                      </a:r>
                      <a:r>
                        <a:rPr lang="ru-RU" dirty="0" err="1"/>
                        <a:t>променлива</a:t>
                      </a:r>
                      <a:r>
                        <a:rPr lang="ru-RU" dirty="0"/>
                        <a:t> 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9670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2293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При </a:t>
            </a:r>
            <a:r>
              <a:rPr lang="ru-RU" dirty="0" err="1"/>
              <a:t>логическото</a:t>
            </a:r>
            <a:r>
              <a:rPr lang="ru-RU" dirty="0"/>
              <a:t> И (&amp;&amp;)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операнди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са</a:t>
            </a:r>
            <a:r>
              <a:rPr lang="ru-RU" dirty="0"/>
              <a:t> истина за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целия</a:t>
            </a:r>
            <a:r>
              <a:rPr lang="ru-RU" dirty="0"/>
              <a:t> </a:t>
            </a:r>
            <a:r>
              <a:rPr lang="ru-RU" dirty="0" err="1"/>
              <a:t>израз</a:t>
            </a:r>
            <a:r>
              <a:rPr lang="ru-RU" dirty="0"/>
              <a:t> истина, при </a:t>
            </a:r>
            <a:r>
              <a:rPr lang="ru-RU" dirty="0" err="1"/>
              <a:t>логическото</a:t>
            </a:r>
            <a:r>
              <a:rPr lang="ru-RU" dirty="0"/>
              <a:t> ИЛИ (||) е </a:t>
            </a:r>
            <a:r>
              <a:rPr lang="ru-RU" dirty="0" err="1"/>
              <a:t>достатъчно</a:t>
            </a:r>
            <a:r>
              <a:rPr lang="ru-RU" dirty="0"/>
              <a:t> един операнд да е истина за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целия</a:t>
            </a:r>
            <a:r>
              <a:rPr lang="ru-RU" dirty="0"/>
              <a:t> </a:t>
            </a:r>
            <a:r>
              <a:rPr lang="ru-RU" dirty="0" err="1"/>
              <a:t>израз</a:t>
            </a:r>
            <a:r>
              <a:rPr lang="ru-RU" dirty="0"/>
              <a:t> истина. 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ru-RU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 на </a:t>
            </a:r>
            <a:r>
              <a:rPr lang="ru-RU" sz="3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истинността</a:t>
            </a:r>
            <a:r>
              <a:rPr lang="ru-RU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3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Truth</a:t>
            </a:r>
            <a:r>
              <a:rPr lang="ru-RU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ru-RU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lang="en"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07136"/>
              </p:ext>
            </p:extLst>
          </p:nvPr>
        </p:nvGraphicFramePr>
        <p:xfrm>
          <a:off x="1523999" y="2638713"/>
          <a:ext cx="6096000" cy="1854200"/>
        </p:xfrm>
        <a:graphic>
          <a:graphicData uri="http://schemas.openxmlformats.org/drawingml/2006/table">
            <a:tbl>
              <a:tblPr firstRow="1" bandRow="1"/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6108836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9488215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409111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5509061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9408379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58125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!x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!y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r>
                        <a:rPr lang="en-US" b="1" baseline="0" dirty="0"/>
                        <a:t> &amp;&amp; y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  <a:r>
                        <a:rPr lang="en-US" b="1" baseline="0" dirty="0"/>
                        <a:t> || y</a:t>
                      </a:r>
                      <a:endParaRPr lang="bg-B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48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484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206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552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7569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7099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При </a:t>
            </a:r>
            <a:r>
              <a:rPr lang="ru-RU" dirty="0" err="1"/>
              <a:t>логическите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 се </a:t>
            </a:r>
            <a:r>
              <a:rPr lang="ru-RU" dirty="0" err="1"/>
              <a:t>изпълнява</a:t>
            </a:r>
            <a:r>
              <a:rPr lang="ru-RU" dirty="0"/>
              <a:t> </a:t>
            </a:r>
            <a:r>
              <a:rPr lang="ru-RU" dirty="0" err="1"/>
              <a:t>т.нар</a:t>
            </a:r>
            <a:r>
              <a:rPr lang="ru-RU" dirty="0"/>
              <a:t>. “</a:t>
            </a:r>
            <a:r>
              <a:rPr lang="ru-RU" dirty="0" err="1"/>
              <a:t>short-circuiting</a:t>
            </a:r>
            <a:r>
              <a:rPr lang="ru-RU" dirty="0"/>
              <a:t>”, т.е. </a:t>
            </a:r>
            <a:r>
              <a:rPr lang="ru-RU" dirty="0" err="1"/>
              <a:t>стойността</a:t>
            </a:r>
            <a:r>
              <a:rPr lang="ru-RU" dirty="0"/>
              <a:t> на </a:t>
            </a:r>
            <a:r>
              <a:rPr lang="ru-RU" dirty="0" err="1"/>
              <a:t>втория</a:t>
            </a:r>
            <a:r>
              <a:rPr lang="ru-RU" dirty="0"/>
              <a:t> операнд се </a:t>
            </a:r>
            <a:r>
              <a:rPr lang="ru-RU" dirty="0" err="1"/>
              <a:t>оценява</a:t>
            </a:r>
            <a:r>
              <a:rPr lang="ru-RU" dirty="0"/>
              <a:t> само, </a:t>
            </a:r>
            <a:r>
              <a:rPr lang="ru-RU" dirty="0" err="1"/>
              <a:t>ако</a:t>
            </a:r>
            <a:r>
              <a:rPr lang="ru-RU" dirty="0"/>
              <a:t> е необходимо.  При оператор „И“,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първият</a:t>
            </a:r>
            <a:r>
              <a:rPr lang="ru-RU" dirty="0"/>
              <a:t> аргумент е </a:t>
            </a:r>
            <a:r>
              <a:rPr lang="ru-RU" dirty="0" err="1"/>
              <a:t>false</a:t>
            </a:r>
            <a:r>
              <a:rPr lang="ru-RU" dirty="0"/>
              <a:t>, </a:t>
            </a:r>
            <a:r>
              <a:rPr lang="ru-RU" dirty="0" err="1"/>
              <a:t>вторият</a:t>
            </a:r>
            <a:r>
              <a:rPr lang="ru-RU" dirty="0"/>
              <a:t> не се </a:t>
            </a:r>
            <a:r>
              <a:rPr lang="ru-RU" dirty="0" err="1"/>
              <a:t>оценява</a:t>
            </a:r>
            <a:r>
              <a:rPr lang="ru-RU" dirty="0"/>
              <a:t> и </a:t>
            </a:r>
            <a:r>
              <a:rPr lang="ru-RU" dirty="0" err="1"/>
              <a:t>стойността</a:t>
            </a:r>
            <a:r>
              <a:rPr lang="ru-RU" dirty="0"/>
              <a:t> на </a:t>
            </a:r>
            <a:r>
              <a:rPr lang="ru-RU" dirty="0" err="1"/>
              <a:t>израза</a:t>
            </a:r>
            <a:r>
              <a:rPr lang="ru-RU" dirty="0"/>
              <a:t> е </a:t>
            </a:r>
            <a:r>
              <a:rPr lang="ru-RU" dirty="0" err="1"/>
              <a:t>false</a:t>
            </a:r>
            <a:r>
              <a:rPr lang="ru-RU" dirty="0"/>
              <a:t>. При оператор „ИЛИ“,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първият</a:t>
            </a:r>
            <a:r>
              <a:rPr lang="ru-RU" dirty="0"/>
              <a:t> аргумент е </a:t>
            </a:r>
            <a:r>
              <a:rPr lang="ru-RU" dirty="0" err="1"/>
              <a:t>true</a:t>
            </a:r>
            <a:r>
              <a:rPr lang="ru-RU" dirty="0"/>
              <a:t>, </a:t>
            </a:r>
            <a:r>
              <a:rPr lang="ru-RU" dirty="0" err="1"/>
              <a:t>вторият</a:t>
            </a:r>
            <a:r>
              <a:rPr lang="ru-RU" dirty="0"/>
              <a:t> не се </a:t>
            </a:r>
            <a:r>
              <a:rPr lang="ru-RU" dirty="0" err="1"/>
              <a:t>оценява</a:t>
            </a:r>
            <a:r>
              <a:rPr lang="ru-RU" dirty="0"/>
              <a:t> и </a:t>
            </a:r>
            <a:r>
              <a:rPr lang="ru-RU" dirty="0" err="1"/>
              <a:t>стойността</a:t>
            </a:r>
            <a:r>
              <a:rPr lang="ru-RU" dirty="0"/>
              <a:t> на </a:t>
            </a:r>
            <a:r>
              <a:rPr lang="ru-RU" dirty="0" err="1"/>
              <a:t>израза</a:t>
            </a:r>
            <a:r>
              <a:rPr lang="ru-RU" dirty="0"/>
              <a:t> е </a:t>
            </a:r>
            <a:r>
              <a:rPr lang="ru-RU" dirty="0" err="1"/>
              <a:t>true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en-US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Short-Circuiting 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46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boolean</a:t>
            </a:r>
            <a:r>
              <a:rPr lang="en-US" dirty="0"/>
              <a:t> a = true; </a:t>
            </a:r>
            <a:endParaRPr lang="bg-BG" dirty="0"/>
          </a:p>
          <a:p>
            <a:pPr lvl="0"/>
            <a:r>
              <a:rPr lang="en-US" dirty="0" err="1"/>
              <a:t>boolean</a:t>
            </a:r>
            <a:r>
              <a:rPr lang="en-US" dirty="0"/>
              <a:t> b = false;  </a:t>
            </a:r>
          </a:p>
          <a:p>
            <a:pPr lvl="0"/>
            <a:r>
              <a:rPr lang="en-US" dirty="0" err="1"/>
              <a:t>System.out.println</a:t>
            </a:r>
            <a:r>
              <a:rPr lang="en-US" dirty="0"/>
              <a:t>(a || b); // true  </a:t>
            </a:r>
          </a:p>
          <a:p>
            <a:pPr lvl="0"/>
            <a:r>
              <a:rPr lang="en-US" dirty="0" err="1"/>
              <a:t>System.out.println</a:t>
            </a:r>
            <a:r>
              <a:rPr lang="en-US" dirty="0"/>
              <a:t>(a &amp;&amp; b); // false 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sym typeface="Calibri"/>
              </a:rPr>
              <a:t>Пример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61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Оператори за присвояване 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Прост оператор за </a:t>
            </a:r>
            <a:r>
              <a:rPr lang="ru-RU" dirty="0" smtClean="0"/>
              <a:t>присвояване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Задава стойност на променлива. Вече </a:t>
            </a:r>
            <a:r>
              <a:rPr lang="ru-RU" dirty="0" err="1"/>
              <a:t>сте</a:t>
            </a:r>
            <a:r>
              <a:rPr lang="ru-RU" dirty="0"/>
              <a:t> </a:t>
            </a:r>
            <a:r>
              <a:rPr lang="ru-RU" dirty="0" err="1"/>
              <a:t>го</a:t>
            </a:r>
            <a:r>
              <a:rPr lang="ru-RU" dirty="0"/>
              <a:t> учили в </a:t>
            </a:r>
            <a:r>
              <a:rPr lang="ru-RU" dirty="0" err="1"/>
              <a:t>предишната</a:t>
            </a:r>
            <a:r>
              <a:rPr lang="ru-RU" dirty="0"/>
              <a:t> лекция.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Комбинирани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 за </a:t>
            </a:r>
            <a:r>
              <a:rPr lang="ru-RU" dirty="0" err="1"/>
              <a:t>присвояване</a:t>
            </a:r>
            <a:r>
              <a:rPr lang="ru-RU" dirty="0"/>
              <a:t> </a:t>
            </a:r>
            <a:r>
              <a:rPr lang="ru-RU" dirty="0" err="1"/>
              <a:t>Позволяват</a:t>
            </a:r>
            <a:r>
              <a:rPr lang="ru-RU" dirty="0"/>
              <a:t> </a:t>
            </a:r>
            <a:r>
              <a:rPr lang="ru-RU" dirty="0" err="1"/>
              <a:t>съкратен</a:t>
            </a:r>
            <a:r>
              <a:rPr lang="ru-RU" dirty="0"/>
              <a:t> </a:t>
            </a:r>
            <a:r>
              <a:rPr lang="ru-RU" dirty="0" err="1"/>
              <a:t>запис</a:t>
            </a:r>
            <a:r>
              <a:rPr lang="ru-RU" dirty="0"/>
              <a:t> на две операции. 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Оператори за присвояване 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719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String </a:t>
            </a:r>
            <a:r>
              <a:rPr lang="en-US" sz="1600" dirty="0" err="1"/>
              <a:t>myName</a:t>
            </a:r>
            <a:r>
              <a:rPr lang="en-US" sz="1600" dirty="0"/>
              <a:t> = </a:t>
            </a:r>
            <a:r>
              <a:rPr lang="en-US" sz="1600" dirty="0" smtClean="0"/>
              <a:t>„Lilly";  </a:t>
            </a:r>
            <a:endParaRPr lang="en-US" sz="1600" dirty="0"/>
          </a:p>
          <a:p>
            <a:pPr lvl="0"/>
            <a:r>
              <a:rPr lang="en-US" sz="1600" dirty="0" err="1"/>
              <a:t>int</a:t>
            </a:r>
            <a:r>
              <a:rPr lang="en-US" sz="1600" dirty="0"/>
              <a:t> a = 5; </a:t>
            </a:r>
          </a:p>
          <a:p>
            <a:pPr lvl="0"/>
            <a:r>
              <a:rPr lang="en-US" sz="1600" dirty="0"/>
              <a:t>a += 10; // </a:t>
            </a:r>
            <a:r>
              <a:rPr lang="bg-BG" sz="1600" dirty="0"/>
              <a:t>същото като </a:t>
            </a:r>
            <a:r>
              <a:rPr lang="en-US" sz="1600" dirty="0"/>
              <a:t>a = a + 10; </a:t>
            </a:r>
          </a:p>
          <a:p>
            <a:pPr lvl="0"/>
            <a:r>
              <a:rPr lang="en-US" sz="1600" dirty="0"/>
              <a:t>a -= 7; // </a:t>
            </a:r>
            <a:r>
              <a:rPr lang="bg-BG" sz="1600" dirty="0"/>
              <a:t>същото като </a:t>
            </a:r>
            <a:r>
              <a:rPr lang="en-US" sz="1600" dirty="0"/>
              <a:t>a = a - 7; </a:t>
            </a:r>
          </a:p>
          <a:p>
            <a:pPr lvl="0"/>
            <a:r>
              <a:rPr lang="en-US" sz="1600" dirty="0"/>
              <a:t>a *= 4; // </a:t>
            </a:r>
            <a:r>
              <a:rPr lang="bg-BG" sz="1600" dirty="0"/>
              <a:t>същото като </a:t>
            </a:r>
            <a:r>
              <a:rPr lang="en-US" sz="1600" dirty="0"/>
              <a:t>a = a * 4; </a:t>
            </a:r>
          </a:p>
          <a:p>
            <a:pPr lvl="0"/>
            <a:r>
              <a:rPr lang="en-US" sz="1600" dirty="0"/>
              <a:t>a /= 2; // </a:t>
            </a:r>
            <a:r>
              <a:rPr lang="bg-BG" sz="1600" dirty="0"/>
              <a:t>същото като </a:t>
            </a:r>
            <a:r>
              <a:rPr lang="en-US" sz="1600" dirty="0"/>
              <a:t>a = a / 2; </a:t>
            </a:r>
          </a:p>
          <a:p>
            <a:pPr lvl="0"/>
            <a:r>
              <a:rPr lang="en-US" sz="1600" dirty="0"/>
              <a:t>a %= 3; // </a:t>
            </a:r>
            <a:r>
              <a:rPr lang="bg-BG" sz="1600" dirty="0"/>
              <a:t>същото като </a:t>
            </a:r>
            <a:r>
              <a:rPr lang="en-US" sz="1600" dirty="0"/>
              <a:t>a = a % 3;   </a:t>
            </a:r>
          </a:p>
          <a:p>
            <a:pPr lvl="0"/>
            <a:r>
              <a:rPr lang="en-US" sz="1600" dirty="0" err="1"/>
              <a:t>System.out.println</a:t>
            </a:r>
            <a:r>
              <a:rPr lang="en-US" sz="1600" dirty="0"/>
              <a:t>("a = " + a); </a:t>
            </a:r>
            <a:endParaRPr sz="1600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512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</a:t>
            </a: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редимство </a:t>
            </a:r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на операторите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Променливи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44239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dirty="0" err="1"/>
              <a:t>Някои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 </a:t>
            </a:r>
            <a:r>
              <a:rPr lang="ru-RU" dirty="0" err="1"/>
              <a:t>имат</a:t>
            </a:r>
            <a:r>
              <a:rPr lang="ru-RU" dirty="0"/>
              <a:t> приоритет над </a:t>
            </a:r>
            <a:r>
              <a:rPr lang="ru-RU" dirty="0" err="1"/>
              <a:t>други</a:t>
            </a:r>
            <a:r>
              <a:rPr lang="ru-RU" dirty="0"/>
              <a:t>. </a:t>
            </a:r>
            <a:r>
              <a:rPr lang="ru-RU" dirty="0" err="1"/>
              <a:t>Операторите</a:t>
            </a:r>
            <a:r>
              <a:rPr lang="ru-RU" dirty="0"/>
              <a:t> с </a:t>
            </a:r>
            <a:r>
              <a:rPr lang="ru-RU" dirty="0" err="1"/>
              <a:t>по-висок</a:t>
            </a:r>
            <a:r>
              <a:rPr lang="ru-RU" dirty="0"/>
              <a:t> приоритет се </a:t>
            </a:r>
            <a:r>
              <a:rPr lang="ru-RU" dirty="0" err="1"/>
              <a:t>изчисляват</a:t>
            </a:r>
            <a:r>
              <a:rPr lang="ru-RU" dirty="0"/>
              <a:t> </a:t>
            </a:r>
            <a:r>
              <a:rPr lang="ru-RU" dirty="0" err="1"/>
              <a:t>преди</a:t>
            </a:r>
            <a:r>
              <a:rPr lang="ru-RU" dirty="0"/>
              <a:t> </a:t>
            </a:r>
            <a:r>
              <a:rPr lang="ru-RU" dirty="0" err="1"/>
              <a:t>тези</a:t>
            </a:r>
            <a:r>
              <a:rPr lang="ru-RU" dirty="0"/>
              <a:t> с </a:t>
            </a:r>
            <a:r>
              <a:rPr lang="ru-RU" dirty="0" err="1"/>
              <a:t>по-нисък</a:t>
            </a:r>
            <a:r>
              <a:rPr lang="ru-RU" dirty="0"/>
              <a:t>. </a:t>
            </a:r>
            <a:r>
              <a:rPr lang="ru-RU" dirty="0" err="1"/>
              <a:t>Операторът</a:t>
            </a:r>
            <a:r>
              <a:rPr lang="ru-RU" dirty="0"/>
              <a:t> </a:t>
            </a:r>
            <a:r>
              <a:rPr lang="ru-RU" b="1" dirty="0"/>
              <a:t>()</a:t>
            </a:r>
            <a:r>
              <a:rPr lang="ru-RU" dirty="0"/>
              <a:t> служи за </a:t>
            </a:r>
            <a:r>
              <a:rPr lang="ru-RU" dirty="0" err="1"/>
              <a:t>промяна</a:t>
            </a:r>
            <a:r>
              <a:rPr lang="ru-RU" dirty="0"/>
              <a:t> на приоритета на </a:t>
            </a:r>
            <a:r>
              <a:rPr lang="ru-RU" dirty="0" err="1"/>
              <a:t>операторите</a:t>
            </a:r>
            <a:r>
              <a:rPr lang="ru-RU" dirty="0"/>
              <a:t> и се </a:t>
            </a:r>
            <a:r>
              <a:rPr lang="ru-RU" dirty="0" err="1"/>
              <a:t>изчислява</a:t>
            </a:r>
            <a:r>
              <a:rPr lang="ru-RU" dirty="0"/>
              <a:t> </a:t>
            </a:r>
            <a:r>
              <a:rPr lang="ru-RU" dirty="0" err="1"/>
              <a:t>пръв</a:t>
            </a:r>
            <a:r>
              <a:rPr lang="ru-RU" dirty="0"/>
              <a:t>, </a:t>
            </a:r>
            <a:r>
              <a:rPr lang="ru-RU" dirty="0" err="1"/>
              <a:t>също</a:t>
            </a:r>
            <a:r>
              <a:rPr lang="ru-RU" dirty="0"/>
              <a:t> </a:t>
            </a:r>
            <a:r>
              <a:rPr lang="ru-RU" dirty="0" err="1"/>
              <a:t>както</a:t>
            </a:r>
            <a:r>
              <a:rPr lang="ru-RU" dirty="0"/>
              <a:t> в </a:t>
            </a:r>
            <a:r>
              <a:rPr lang="ru-RU" dirty="0" err="1"/>
              <a:t>математиката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ru-RU" dirty="0" err="1"/>
              <a:t>таблицата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показани</a:t>
            </a:r>
            <a:r>
              <a:rPr lang="ru-RU" dirty="0"/>
              <a:t> </a:t>
            </a:r>
            <a:r>
              <a:rPr lang="ru-RU" dirty="0" err="1"/>
              <a:t>приоритетите</a:t>
            </a:r>
            <a:r>
              <a:rPr lang="ru-RU" dirty="0"/>
              <a:t> на </a:t>
            </a:r>
            <a:r>
              <a:rPr lang="ru-RU" dirty="0" err="1"/>
              <a:t>операторите</a:t>
            </a:r>
            <a:r>
              <a:rPr lang="ru-RU" dirty="0"/>
              <a:t> в </a:t>
            </a:r>
            <a:r>
              <a:rPr lang="ru-RU" dirty="0" err="1"/>
              <a:t>Java</a:t>
            </a:r>
            <a:r>
              <a:rPr lang="ru-RU" dirty="0"/>
              <a:t>: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Предимство на операторите 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746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Предимство на операторите </a:t>
            </a:r>
            <a:endParaRPr lang="en" sz="3600" b="1" dirty="0">
              <a:solidFill>
                <a:srgbClr val="FFFF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72019"/>
              </p:ext>
            </p:extLst>
          </p:nvPr>
        </p:nvGraphicFramePr>
        <p:xfrm>
          <a:off x="1607125" y="19036"/>
          <a:ext cx="5645727" cy="4904509"/>
        </p:xfrm>
        <a:graphic>
          <a:graphicData uri="http://schemas.openxmlformats.org/drawingml/2006/table">
            <a:tbl>
              <a:tblPr firstRow="1" bandRow="1"/>
              <a:tblGrid>
                <a:gridCol w="2036620">
                  <a:extLst>
                    <a:ext uri="{9D8B030D-6E8A-4147-A177-3AD203B41FA5}">
                      <a16:colId xmlns:a16="http://schemas.microsoft.com/office/drawing/2014/main" xmlns="" val="2962121812"/>
                    </a:ext>
                  </a:extLst>
                </a:gridCol>
                <a:gridCol w="1727198">
                  <a:extLst>
                    <a:ext uri="{9D8B030D-6E8A-4147-A177-3AD203B41FA5}">
                      <a16:colId xmlns:a16="http://schemas.microsoft.com/office/drawing/2014/main" xmlns="" val="4260635611"/>
                    </a:ext>
                  </a:extLst>
                </a:gridCol>
                <a:gridCol w="1881909">
                  <a:extLst>
                    <a:ext uri="{9D8B030D-6E8A-4147-A177-3AD203B41FA5}">
                      <a16:colId xmlns:a16="http://schemas.microsoft.com/office/drawing/2014/main" xmlns="" val="1197131682"/>
                    </a:ext>
                  </a:extLst>
                </a:gridCol>
              </a:tblGrid>
              <a:tr h="308263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Оператор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Оператор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Предимство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4670459"/>
                  </a:ext>
                </a:extLst>
              </a:tr>
              <a:tr h="292562">
                <a:tc>
                  <a:txBody>
                    <a:bodyPr/>
                    <a:lstStyle/>
                    <a:p>
                      <a:pPr algn="ctr"/>
                      <a:r>
                        <a:rPr lang="bg-BG" dirty="0" err="1"/>
                        <a:t>Постфиксни</a:t>
                      </a:r>
                      <a:r>
                        <a:rPr lang="bg-B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postfix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expr++ expr-- 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829942"/>
                  </a:ext>
                </a:extLst>
              </a:tr>
              <a:tr h="292562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Унарни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unary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++expr --expr +expr -expr ~ ! 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59014"/>
                  </a:ext>
                </a:extLst>
              </a:tr>
              <a:tr h="292562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За умножение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multiplicative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* / 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4635532"/>
                  </a:ext>
                </a:extLst>
              </a:tr>
              <a:tr h="292562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За събиране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additive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+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8663798"/>
                  </a:ext>
                </a:extLst>
              </a:tr>
              <a:tr h="292562">
                <a:tc>
                  <a:txBody>
                    <a:bodyPr/>
                    <a:lstStyle/>
                    <a:p>
                      <a:pPr algn="ctr"/>
                      <a:r>
                        <a:rPr lang="bg-BG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Побитово</a:t>
                      </a:r>
                      <a:r>
                        <a:rPr lang="bg-B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отместване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shift </a:t>
                      </a:r>
                      <a:endParaRPr lang="bg-BG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&lt;&lt; &gt;&gt; &gt;&gt;&gt;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5083625"/>
                  </a:ext>
                </a:extLst>
              </a:tr>
              <a:tr h="292562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За сравнение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relational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&gt; &lt;= &gt;= </a:t>
                      </a:r>
                      <a:r>
                        <a:rPr lang="en-US" dirty="0" err="1"/>
                        <a:t>instanceof</a:t>
                      </a:r>
                      <a:r>
                        <a:rPr lang="en-US" dirty="0"/>
                        <a:t> 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9511341"/>
                  </a:ext>
                </a:extLst>
              </a:tr>
              <a:tr h="292562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За равенство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equality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== !=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3938548"/>
                  </a:ext>
                </a:extLst>
              </a:tr>
              <a:tr h="292562">
                <a:tc>
                  <a:txBody>
                    <a:bodyPr/>
                    <a:lstStyle/>
                    <a:p>
                      <a:pPr algn="ctr"/>
                      <a:r>
                        <a:rPr lang="bg-BG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Побитово</a:t>
                      </a:r>
                      <a:r>
                        <a:rPr lang="bg-B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„И“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bitwise AND </a:t>
                      </a:r>
                      <a:endParaRPr lang="bg-BG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&amp;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4185129"/>
                  </a:ext>
                </a:extLst>
              </a:tr>
              <a:tr h="292562">
                <a:tc>
                  <a:txBody>
                    <a:bodyPr/>
                    <a:lstStyle/>
                    <a:p>
                      <a:pPr algn="ctr"/>
                      <a:r>
                        <a:rPr lang="bg-BG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Побитово</a:t>
                      </a:r>
                      <a:r>
                        <a:rPr lang="bg-B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изключващо „ИЛИ“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bitwise exclusive OR </a:t>
                      </a:r>
                      <a:endParaRPr lang="bg-BG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^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7690061"/>
                  </a:ext>
                </a:extLst>
              </a:tr>
              <a:tr h="292562">
                <a:tc>
                  <a:txBody>
                    <a:bodyPr/>
                    <a:lstStyle/>
                    <a:p>
                      <a:pPr algn="ctr"/>
                      <a:r>
                        <a:rPr lang="bg-BG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Побитово</a:t>
                      </a:r>
                      <a:r>
                        <a:rPr lang="bg-B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„ИЛИ“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bitwise inclusive OR </a:t>
                      </a:r>
                      <a:endParaRPr lang="bg-BG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9776638"/>
                  </a:ext>
                </a:extLst>
              </a:tr>
              <a:tr h="292562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Логическо „И“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AND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&amp;&amp;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5031167"/>
                  </a:ext>
                </a:extLst>
              </a:tr>
              <a:tr h="292562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Логическо „ИЛИ“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OR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2302446"/>
                  </a:ext>
                </a:extLst>
              </a:tr>
              <a:tr h="292562">
                <a:tc>
                  <a:txBody>
                    <a:bodyPr/>
                    <a:lstStyle/>
                    <a:p>
                      <a:pPr algn="ctr"/>
                      <a:r>
                        <a:rPr lang="bg-BG" dirty="0" err="1"/>
                        <a:t>Тернарен</a:t>
                      </a:r>
                      <a:r>
                        <a:rPr lang="bg-B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ternary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? 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6697791"/>
                  </a:ext>
                </a:extLst>
              </a:tr>
              <a:tr h="292562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За присвояване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assignment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11978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4881890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* </a:t>
            </a:r>
            <a:r>
              <a:rPr lang="ru-RU" sz="1100" dirty="0" err="1"/>
              <a:t>Операторите</a:t>
            </a:r>
            <a:r>
              <a:rPr lang="ru-RU" sz="1100" dirty="0"/>
              <a:t> с </a:t>
            </a:r>
            <a:r>
              <a:rPr lang="ru-RU" sz="1100" dirty="0" err="1"/>
              <a:t>по-малък</a:t>
            </a:r>
            <a:r>
              <a:rPr lang="ru-RU" sz="1100" dirty="0"/>
              <a:t> и </a:t>
            </a:r>
            <a:r>
              <a:rPr lang="ru-RU" sz="1100" dirty="0" err="1"/>
              <a:t>светъл</a:t>
            </a:r>
            <a:r>
              <a:rPr lang="ru-RU" sz="1100" dirty="0"/>
              <a:t> шрифт </a:t>
            </a:r>
            <a:r>
              <a:rPr lang="ru-RU" sz="1100" dirty="0" err="1"/>
              <a:t>няма</a:t>
            </a:r>
            <a:r>
              <a:rPr lang="ru-RU" sz="1100" dirty="0"/>
              <a:t> да </a:t>
            </a:r>
            <a:r>
              <a:rPr lang="ru-RU" sz="1100" dirty="0" err="1"/>
              <a:t>бъдат</a:t>
            </a:r>
            <a:r>
              <a:rPr lang="ru-RU" sz="1100" dirty="0"/>
              <a:t> </a:t>
            </a:r>
            <a:r>
              <a:rPr lang="ru-RU" sz="1100" dirty="0" err="1"/>
              <a:t>разглеждани</a:t>
            </a:r>
            <a:r>
              <a:rPr lang="ru-RU" sz="1100" dirty="0"/>
              <a:t> в </a:t>
            </a:r>
            <a:r>
              <a:rPr lang="ru-RU" sz="1100" dirty="0" err="1"/>
              <a:t>текущата</a:t>
            </a:r>
            <a:r>
              <a:rPr lang="ru-RU" sz="1100" dirty="0"/>
              <a:t> лекция </a:t>
            </a:r>
            <a:endParaRPr lang="bg-BG" sz="1100" dirty="0"/>
          </a:p>
        </p:txBody>
      </p:sp>
    </p:spTree>
    <p:extLst>
      <p:ext uri="{BB962C8B-B14F-4D97-AF65-F5344CB8AC3E}">
        <p14:creationId xmlns:p14="http://schemas.microsoft.com/office/powerpoint/2010/main" val="31814592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205053"/>
            <a:ext cx="8520599" cy="284240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dirty="0"/>
              <a:t>Връща различен резултат в зависимост от изпълнението на дадено условие. </a:t>
            </a:r>
          </a:p>
          <a:p>
            <a:pPr lvl="0">
              <a:lnSpc>
                <a:spcPct val="100000"/>
              </a:lnSpc>
            </a:pPr>
            <a:r>
              <a:rPr lang="ru-RU" dirty="0"/>
              <a:t> </a:t>
            </a:r>
          </a:p>
          <a:p>
            <a:pPr lvl="0">
              <a:lnSpc>
                <a:spcPct val="100000"/>
              </a:lnSpc>
            </a:pPr>
            <a:r>
              <a:rPr lang="ru-RU" dirty="0"/>
              <a:t>Условие ? Стойност1 : Стойност2 </a:t>
            </a:r>
          </a:p>
          <a:p>
            <a:pPr lvl="0">
              <a:lnSpc>
                <a:spcPct val="100000"/>
              </a:lnSpc>
            </a:pPr>
            <a:r>
              <a:rPr lang="ru-RU" dirty="0"/>
              <a:t> </a:t>
            </a:r>
          </a:p>
          <a:p>
            <a:pPr lvl="0">
              <a:lnSpc>
                <a:spcPct val="100000"/>
              </a:lnSpc>
            </a:pPr>
            <a:r>
              <a:rPr lang="ru-RU" dirty="0"/>
              <a:t>Нарича се тернарен оператор, т.к. има 3 аргумента. </a:t>
            </a:r>
          </a:p>
          <a:p>
            <a:pPr lvl="0">
              <a:lnSpc>
                <a:spcPct val="100000"/>
              </a:lnSpc>
            </a:pPr>
            <a:r>
              <a:rPr lang="ru-RU" dirty="0"/>
              <a:t> 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</a:rPr>
              <a:t>Условен оператор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992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205053"/>
            <a:ext cx="8520599" cy="37648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dirty="0"/>
              <a:t>Дадени са 2 цели числа. Да се напише израз, който връща стойността на по-голямото число, умножена по 2. </a:t>
            </a:r>
          </a:p>
          <a:p>
            <a:pPr lvl="0">
              <a:lnSpc>
                <a:spcPct val="100000"/>
              </a:lnSpc>
            </a:pPr>
            <a:r>
              <a:rPr lang="ru-RU" dirty="0"/>
              <a:t> </a:t>
            </a:r>
          </a:p>
          <a:p>
            <a:pPr lvl="0">
              <a:lnSpc>
                <a:spcPct val="100000"/>
              </a:lnSpc>
            </a:pPr>
            <a:r>
              <a:rPr lang="ru-RU" dirty="0"/>
              <a:t>Решение: </a:t>
            </a:r>
            <a:endParaRPr lang="ru-RU" dirty="0" smtClean="0"/>
          </a:p>
          <a:p>
            <a:pPr lvl="0">
              <a:lnSpc>
                <a:spcPct val="100000"/>
              </a:lnSpc>
            </a:pPr>
            <a:r>
              <a:rPr lang="ru-RU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5; </a:t>
            </a: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 = 7; 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doubledGreater</a:t>
            </a:r>
            <a:r>
              <a:rPr lang="en-US" dirty="0"/>
              <a:t> = (a &gt; b) ? 2 * a : 2 * b; 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doubledGreater</a:t>
            </a:r>
            <a:r>
              <a:rPr lang="en-US" dirty="0"/>
              <a:t>);</a:t>
            </a:r>
            <a:endParaRPr lang="ru-RU" dirty="0"/>
          </a:p>
          <a:p>
            <a:pPr lvl="0">
              <a:lnSpc>
                <a:spcPct val="100000"/>
              </a:lnSpc>
            </a:pPr>
            <a:r>
              <a:rPr lang="ru-RU" dirty="0"/>
              <a:t> 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</a:rPr>
              <a:t>Пример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4094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72" y="2183771"/>
            <a:ext cx="8520599" cy="572699"/>
          </a:xfrm>
        </p:spPr>
        <p:txBody>
          <a:bodyPr/>
          <a:lstStyle/>
          <a:p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</a:rPr>
              <a:t>Четене от конзолата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bg-BG" dirty="0"/>
              <a:t>Може да го използвате за решаване на задачите.   </a:t>
            </a:r>
          </a:p>
          <a:p>
            <a:r>
              <a:rPr lang="en-US" dirty="0"/>
              <a:t>Scanner input = new Scanner(System.in);   </a:t>
            </a:r>
            <a:endParaRPr lang="bg-BG" dirty="0"/>
          </a:p>
          <a:p>
            <a:r>
              <a:rPr lang="en-US" dirty="0" err="1"/>
              <a:t>System.out.print</a:t>
            </a:r>
            <a:r>
              <a:rPr lang="en-US" dirty="0"/>
              <a:t>("Enter number:"); </a:t>
            </a:r>
            <a:endParaRPr lang="bg-BG" dirty="0"/>
          </a:p>
          <a:p>
            <a:r>
              <a:rPr lang="en-US" dirty="0" err="1"/>
              <a:t>int</a:t>
            </a:r>
            <a:r>
              <a:rPr lang="en-US" dirty="0"/>
              <a:t> number = </a:t>
            </a:r>
            <a:r>
              <a:rPr lang="en-US" dirty="0" err="1"/>
              <a:t>input.nextInt</a:t>
            </a:r>
            <a:r>
              <a:rPr lang="en-US" dirty="0"/>
              <a:t>(); </a:t>
            </a: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"/>
                <a:sym typeface="Calibri"/>
                <a:rtl val="0"/>
              </a:rPr>
              <a:t>Четене от конзолата 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3059662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72" y="2183771"/>
            <a:ext cx="8520599" cy="572699"/>
          </a:xfrm>
        </p:spPr>
        <p:txBody>
          <a:bodyPr/>
          <a:lstStyle/>
          <a:p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</a:rPr>
              <a:t>Изрази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997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dirty="0" err="1"/>
              <a:t>Израз</a:t>
            </a:r>
            <a:r>
              <a:rPr lang="ru-RU" dirty="0"/>
              <a:t> е </a:t>
            </a:r>
            <a:r>
              <a:rPr lang="ru-RU" dirty="0" err="1"/>
              <a:t>последователност</a:t>
            </a:r>
            <a:r>
              <a:rPr lang="ru-RU" dirty="0"/>
              <a:t> от </a:t>
            </a:r>
            <a:r>
              <a:rPr lang="ru-RU" dirty="0" err="1"/>
              <a:t>оператори</a:t>
            </a:r>
            <a:r>
              <a:rPr lang="ru-RU" dirty="0"/>
              <a:t>, </a:t>
            </a:r>
            <a:r>
              <a:rPr lang="ru-RU" dirty="0" err="1"/>
              <a:t>литерали</a:t>
            </a:r>
            <a:r>
              <a:rPr lang="ru-RU" dirty="0"/>
              <a:t> и </a:t>
            </a:r>
            <a:r>
              <a:rPr lang="ru-RU" dirty="0" err="1"/>
              <a:t>променливи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някаква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.  </a:t>
            </a:r>
          </a:p>
          <a:p>
            <a:r>
              <a:rPr lang="ru-RU" dirty="0" err="1"/>
              <a:t>Изразите</a:t>
            </a:r>
            <a:r>
              <a:rPr lang="ru-RU" dirty="0"/>
              <a:t> </a:t>
            </a:r>
            <a:r>
              <a:rPr lang="ru-RU" dirty="0" err="1"/>
              <a:t>имат</a:t>
            </a:r>
            <a:r>
              <a:rPr lang="ru-RU" dirty="0"/>
              <a:t> тип (</a:t>
            </a:r>
            <a:r>
              <a:rPr lang="ru-RU" dirty="0" err="1"/>
              <a:t>int</a:t>
            </a:r>
            <a:r>
              <a:rPr lang="ru-RU" dirty="0"/>
              <a:t>, </a:t>
            </a:r>
            <a:r>
              <a:rPr lang="ru-RU" dirty="0" err="1"/>
              <a:t>double</a:t>
            </a:r>
            <a:r>
              <a:rPr lang="ru-RU" dirty="0"/>
              <a:t>, </a:t>
            </a:r>
            <a:r>
              <a:rPr lang="ru-RU" dirty="0" err="1"/>
              <a:t>boolean</a:t>
            </a:r>
            <a:r>
              <a:rPr lang="ru-RU" dirty="0"/>
              <a:t> ...) и </a:t>
            </a:r>
            <a:r>
              <a:rPr lang="ru-RU" dirty="0" err="1"/>
              <a:t>стойност</a:t>
            </a:r>
            <a:r>
              <a:rPr lang="ru-RU" dirty="0"/>
              <a:t>.  </a:t>
            </a:r>
          </a:p>
          <a:p>
            <a:r>
              <a:rPr lang="ru-RU" dirty="0"/>
              <a:t>Пример: </a:t>
            </a:r>
          </a:p>
          <a:p>
            <a:r>
              <a:rPr lang="ru-RU" dirty="0"/>
              <a:t>// </a:t>
            </a:r>
            <a:r>
              <a:rPr lang="ru-RU" dirty="0" err="1"/>
              <a:t>Изчисляване</a:t>
            </a:r>
            <a:r>
              <a:rPr lang="ru-RU" dirty="0"/>
              <a:t> на </a:t>
            </a:r>
            <a:r>
              <a:rPr lang="ru-RU" dirty="0" err="1"/>
              <a:t>лицето</a:t>
            </a:r>
            <a:r>
              <a:rPr lang="ru-RU" dirty="0"/>
              <a:t> на </a:t>
            </a:r>
            <a:r>
              <a:rPr lang="ru-RU" dirty="0" err="1"/>
              <a:t>кръг</a:t>
            </a:r>
            <a:r>
              <a:rPr lang="ru-RU" dirty="0"/>
              <a:t> </a:t>
            </a:r>
          </a:p>
          <a:p>
            <a:r>
              <a:rPr lang="en-US" dirty="0" smtClean="0"/>
              <a:t>double</a:t>
            </a:r>
            <a:r>
              <a:rPr lang="ru-RU" dirty="0" smtClean="0"/>
              <a:t> </a:t>
            </a:r>
            <a:r>
              <a:rPr lang="ru-RU" dirty="0"/>
              <a:t>surface = Math.PI * r * r; 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Изрази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681750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err="1"/>
              <a:t>int</a:t>
            </a:r>
            <a:r>
              <a:rPr lang="en-US" dirty="0"/>
              <a:t> x = (10 + 5)/2;  </a:t>
            </a:r>
            <a:r>
              <a:rPr lang="bg-BG" dirty="0"/>
              <a:t> // Израз от тип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y = (x + 2) * (x - 4) + (2 * x - 6)/2; </a:t>
            </a:r>
            <a:r>
              <a:rPr lang="bg-BG" dirty="0"/>
              <a:t>// Израз от тип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areOddNumbers</a:t>
            </a:r>
            <a:r>
              <a:rPr lang="en-US" dirty="0"/>
              <a:t> = (x % 2 != 0) &amp;&amp; (y % 2 == 1); </a:t>
            </a:r>
            <a:r>
              <a:rPr lang="bg-BG" dirty="0"/>
              <a:t>// Израз от тип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Пример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5598232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49274" y="824999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Иван тренира футбол. Иван е зает човек. Той тренира футбол само през уикенда. Понякога се прибира в Шумен. Когато е в Шумен той тренира футбол. Освен ако не е в Шумен през уикенда, тогава се среща с други приятели и се напиват. Напишете програма, която казва дали Иван ще играе футбол.</a:t>
            </a:r>
            <a:endParaRPr lang="ru-RU" dirty="0" smtClean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Задача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37207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●"/>
            </a:pPr>
            <a:r>
              <a:rPr lang="ru-RU" dirty="0" err="1" smtClean="0"/>
              <a:t>Променливата</a:t>
            </a:r>
            <a:r>
              <a:rPr lang="ru-RU" dirty="0" smtClean="0"/>
              <a:t> е </a:t>
            </a:r>
            <a:r>
              <a:rPr lang="ru-RU" dirty="0" err="1" smtClean="0"/>
              <a:t>място</a:t>
            </a:r>
            <a:r>
              <a:rPr lang="ru-RU" dirty="0" smtClean="0"/>
              <a:t>, </a:t>
            </a:r>
            <a:r>
              <a:rPr lang="ru-RU" dirty="0" err="1" smtClean="0"/>
              <a:t>където</a:t>
            </a:r>
            <a:r>
              <a:rPr lang="ru-RU" dirty="0" smtClean="0"/>
              <a:t> </a:t>
            </a:r>
            <a:r>
              <a:rPr lang="ru-RU" dirty="0" err="1" smtClean="0"/>
              <a:t>съхраняваме</a:t>
            </a:r>
            <a:r>
              <a:rPr lang="ru-RU" dirty="0" smtClean="0"/>
              <a:t> частичка информация</a:t>
            </a:r>
          </a:p>
          <a:p>
            <a:pPr marL="457200" lvl="0" indent="-228600">
              <a:buChar char="●"/>
            </a:pPr>
            <a:r>
              <a:rPr lang="ru-RU" dirty="0" err="1" smtClean="0"/>
              <a:t>Нещо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чекмедже</a:t>
            </a:r>
            <a:r>
              <a:rPr lang="ru-RU" dirty="0" smtClean="0"/>
              <a:t> - </a:t>
            </a:r>
            <a:r>
              <a:rPr lang="ru-RU" dirty="0" err="1" smtClean="0"/>
              <a:t>вътре</a:t>
            </a:r>
            <a:r>
              <a:rPr lang="ru-RU" dirty="0" smtClean="0"/>
              <a:t> в </a:t>
            </a:r>
            <a:r>
              <a:rPr lang="ru-RU" dirty="0" err="1" smtClean="0"/>
              <a:t>чекмеджето</a:t>
            </a:r>
            <a:r>
              <a:rPr lang="ru-RU" dirty="0" smtClean="0"/>
              <a:t>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съдържание</a:t>
            </a:r>
            <a:r>
              <a:rPr lang="ru-RU" dirty="0" smtClean="0"/>
              <a:t>, а </a:t>
            </a:r>
            <a:r>
              <a:rPr lang="ru-RU" dirty="0" err="1" smtClean="0"/>
              <a:t>самото</a:t>
            </a:r>
            <a:r>
              <a:rPr lang="ru-RU" dirty="0" smtClean="0"/>
              <a:t> </a:t>
            </a:r>
            <a:r>
              <a:rPr lang="ru-RU" dirty="0" err="1" smtClean="0"/>
              <a:t>чекмедже</a:t>
            </a:r>
            <a:r>
              <a:rPr lang="ru-RU" dirty="0" smtClean="0"/>
              <a:t> си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име</a:t>
            </a:r>
            <a:r>
              <a:rPr lang="ru-RU" dirty="0" smtClean="0"/>
              <a:t>,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съхранява</a:t>
            </a:r>
            <a:r>
              <a:rPr lang="ru-RU" dirty="0" smtClean="0"/>
              <a:t> точно определен тип информация</a:t>
            </a:r>
          </a:p>
          <a:p>
            <a:endParaRPr lang="ru-RU" dirty="0" smtClean="0"/>
          </a:p>
          <a:p>
            <a:pPr lvl="0"/>
            <a:r>
              <a:rPr lang="ru-RU" sz="2000" b="1" dirty="0" err="1" smtClean="0">
                <a:solidFill>
                  <a:srgbClr val="20124D"/>
                </a:solidFill>
              </a:rPr>
              <a:t>String</a:t>
            </a:r>
            <a:r>
              <a:rPr lang="ru-RU" sz="2000" b="1" dirty="0" smtClean="0">
                <a:solidFill>
                  <a:srgbClr val="20124D"/>
                </a:solidFill>
              </a:rPr>
              <a:t> </a:t>
            </a:r>
            <a:r>
              <a:rPr lang="ru-RU" sz="2000" b="1" dirty="0" err="1" smtClean="0"/>
              <a:t>myName</a:t>
            </a:r>
            <a:r>
              <a:rPr lang="ru-RU" sz="2000" b="1" dirty="0" smtClean="0"/>
              <a:t> = “</a:t>
            </a:r>
            <a:r>
              <a:rPr lang="en-US" sz="2000" b="1" dirty="0" smtClean="0"/>
              <a:t>Tihomir</a:t>
            </a:r>
            <a:r>
              <a:rPr lang="ru-RU" sz="2000" b="1" dirty="0" smtClean="0"/>
              <a:t>”;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Променливи</a:t>
            </a:r>
            <a:endParaRPr lang="en" sz="3600" b="1" dirty="0">
              <a:solidFill>
                <a:srgbClr val="FFFFFF"/>
              </a:solidFill>
            </a:endParaRPr>
          </a:p>
        </p:txBody>
      </p:sp>
      <p:sp>
        <p:nvSpPr>
          <p:cNvPr id="6" name="Shape 136"/>
          <p:cNvSpPr/>
          <p:nvPr/>
        </p:nvSpPr>
        <p:spPr>
          <a:xfrm>
            <a:off x="67700" y="3973357"/>
            <a:ext cx="1042643" cy="547843"/>
          </a:xfrm>
          <a:prstGeom prst="wedgeRoundRectCallout">
            <a:avLst>
              <a:gd name="adj1" fmla="val -8183"/>
              <a:gd name="adj2" fmla="val -78070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b="1" dirty="0"/>
              <a:t>ТИП</a:t>
            </a:r>
          </a:p>
        </p:txBody>
      </p:sp>
      <p:sp>
        <p:nvSpPr>
          <p:cNvPr id="8" name="Shape 138"/>
          <p:cNvSpPr/>
          <p:nvPr/>
        </p:nvSpPr>
        <p:spPr>
          <a:xfrm>
            <a:off x="1354343" y="4031414"/>
            <a:ext cx="1192914" cy="576872"/>
          </a:xfrm>
          <a:prstGeom prst="wedgeRoundRectCallout">
            <a:avLst>
              <a:gd name="adj1" fmla="val -8183"/>
              <a:gd name="adj2" fmla="val -78070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b="1" dirty="0"/>
              <a:t>ИМЕ</a:t>
            </a:r>
          </a:p>
        </p:txBody>
      </p:sp>
      <p:sp>
        <p:nvSpPr>
          <p:cNvPr id="9" name="Shape 137"/>
          <p:cNvSpPr/>
          <p:nvPr/>
        </p:nvSpPr>
        <p:spPr>
          <a:xfrm>
            <a:off x="2733250" y="4031414"/>
            <a:ext cx="1918579" cy="638579"/>
          </a:xfrm>
          <a:prstGeom prst="wedgeRoundRectCallout">
            <a:avLst>
              <a:gd name="adj1" fmla="val -8183"/>
              <a:gd name="adj2" fmla="val -78070"/>
              <a:gd name="adj3" fmla="val 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b="1" dirty="0"/>
              <a:t>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8212079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Условни конструкции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1197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17839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 smtClean="0"/>
              <a:t>Позволяват</a:t>
            </a:r>
            <a:r>
              <a:rPr lang="ru-RU" dirty="0" smtClean="0"/>
              <a:t> </a:t>
            </a:r>
            <a:r>
              <a:rPr lang="ru-RU" dirty="0" err="1"/>
              <a:t>изпълнението</a:t>
            </a:r>
            <a:r>
              <a:rPr lang="ru-RU" dirty="0"/>
              <a:t> на код, само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някакво</a:t>
            </a:r>
            <a:r>
              <a:rPr lang="ru-RU" dirty="0"/>
              <a:t> условие е </a:t>
            </a:r>
            <a:r>
              <a:rPr lang="ru-RU" dirty="0" err="1"/>
              <a:t>вярно</a:t>
            </a:r>
            <a:r>
              <a:rPr lang="ru-RU" dirty="0"/>
              <a:t>.</a:t>
            </a:r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"/>
                <a:sym typeface="Calibri"/>
                <a:rtl val="0"/>
              </a:rPr>
              <a:t>Условни конструкции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14" y="2134954"/>
            <a:ext cx="4798570" cy="239928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897059" y="2237510"/>
            <a:ext cx="1011382" cy="477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rtl val="0"/>
              </a:rPr>
              <a:t>true</a:t>
            </a:r>
            <a:endParaRPr kumimoji="0" lang="bg-BG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  <a:rtl val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34171" y="2237510"/>
            <a:ext cx="1011382" cy="477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  <a:rtl val="0"/>
              </a:rPr>
              <a:t>false</a:t>
            </a:r>
            <a:endParaRPr kumimoji="0" lang="bg-BG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7687985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Позволява изпълнението на даден блок код само ако е изпълнено дадено условие.</a:t>
            </a:r>
          </a:p>
          <a:p>
            <a:pPr lvl="0"/>
            <a:r>
              <a:rPr lang="en-US" dirty="0"/>
              <a:t>if (</a:t>
            </a:r>
            <a:r>
              <a:rPr lang="bg-BG" dirty="0"/>
              <a:t>условие) { </a:t>
            </a:r>
            <a:endParaRPr lang="en-US" dirty="0" smtClean="0"/>
          </a:p>
          <a:p>
            <a:pPr lvl="0"/>
            <a:r>
              <a:rPr lang="bg-BG" dirty="0" smtClean="0"/>
              <a:t>//</a:t>
            </a:r>
            <a:r>
              <a:rPr lang="bg-BG" dirty="0"/>
              <a:t>код, който ще се изпълни </a:t>
            </a:r>
            <a:endParaRPr lang="en-US" dirty="0" smtClean="0"/>
          </a:p>
          <a:p>
            <a:pPr lvl="0"/>
            <a:r>
              <a:rPr lang="bg-BG" dirty="0" smtClean="0"/>
              <a:t>//</a:t>
            </a:r>
            <a:r>
              <a:rPr lang="bg-BG" dirty="0"/>
              <a:t>ако условието е вярно </a:t>
            </a:r>
            <a:endParaRPr lang="en-US" dirty="0" smtClean="0"/>
          </a:p>
          <a:p>
            <a:pPr lvl="0"/>
            <a:r>
              <a:rPr lang="bg-BG" dirty="0" smtClean="0"/>
              <a:t>}</a:t>
            </a:r>
            <a:endParaRPr lang="bg-BG" dirty="0"/>
          </a:p>
          <a:p>
            <a:pPr lvl="0"/>
            <a:r>
              <a:rPr lang="bg-BG" dirty="0"/>
              <a:t>//код, който ще се изпълни винаги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"/>
                <a:sym typeface="Calibri"/>
                <a:rtl val="0"/>
              </a:rPr>
              <a:t>Условна конструкция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"/>
                <a:sym typeface="Calibri"/>
                <a:rtl val="0"/>
              </a:rPr>
              <a:t>if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50" y="1816150"/>
            <a:ext cx="2857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926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249327" y="979293"/>
            <a:ext cx="8520599" cy="3925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lang="bg-BG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9047018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Условна конструкция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if-else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1700" y="979293"/>
            <a:ext cx="84651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Изпълнява даден блок код при истинността на дадено условие и друг блок код, когато условието не е изпълнено</a:t>
            </a:r>
            <a:r>
              <a:rPr kumimoji="0" lang="bg-BG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if (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условие) { </a:t>
            </a:r>
            <a:endParaRPr kumimoji="0" lang="bg-BG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//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код, който ще се изпълни </a:t>
            </a:r>
            <a:endParaRPr kumimoji="0" lang="bg-BG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//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ако условието е вярно </a:t>
            </a:r>
            <a:endParaRPr kumimoji="0" lang="bg-BG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}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else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{ </a:t>
            </a:r>
            <a:endParaRPr kumimoji="0" lang="bg-BG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//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код, който ще се изпълни </a:t>
            </a:r>
            <a:endParaRPr kumimoji="0" lang="bg-BG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//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ако условието е грешно </a:t>
            </a:r>
            <a:endParaRPr kumimoji="0" lang="bg-BG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}</a:t>
            </a:r>
            <a:endParaRPr kumimoji="0" lang="bg-BG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7693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00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Конструкцията </a:t>
            </a:r>
            <a:r>
              <a:rPr lang="bg-BG" b="1" dirty="0" err="1"/>
              <a:t>switch</a:t>
            </a:r>
            <a:r>
              <a:rPr lang="bg-BG" dirty="0"/>
              <a:t> е един ясен начин за имплементиране на избор между множество варианти (тоест, избор между няколко различни пътища за изпълнение). Тя изисква селектор, който се изчислява до цяло число от типа </a:t>
            </a:r>
            <a:r>
              <a:rPr lang="bg-BG" b="1" dirty="0" err="1"/>
              <a:t>int</a:t>
            </a:r>
            <a:r>
              <a:rPr lang="bg-BG" dirty="0"/>
              <a:t>, </a:t>
            </a:r>
            <a:r>
              <a:rPr lang="bg-BG" b="1" dirty="0" err="1"/>
              <a:t>byte</a:t>
            </a:r>
            <a:r>
              <a:rPr lang="bg-BG" dirty="0" err="1"/>
              <a:t>,</a:t>
            </a:r>
            <a:r>
              <a:rPr lang="bg-BG" b="1" dirty="0" err="1"/>
              <a:t>char</a:t>
            </a:r>
            <a:r>
              <a:rPr lang="bg-BG" dirty="0"/>
              <a:t> или </a:t>
            </a:r>
            <a:r>
              <a:rPr lang="bg-BG" b="1" dirty="0" err="1"/>
              <a:t>enum</a:t>
            </a:r>
            <a:r>
              <a:rPr lang="bg-BG" dirty="0"/>
              <a:t>. Ако искаме да използваме, например, низ или число с плаваща запетая като селектор, това няма да работи в </a:t>
            </a:r>
            <a:r>
              <a:rPr lang="bg-BG" b="1" dirty="0" err="1"/>
              <a:t>switch</a:t>
            </a:r>
            <a:r>
              <a:rPr lang="bg-BG" dirty="0"/>
              <a:t> конструкция. За нецелочислени типове данни трябва да използваме пос­ледователност от </a:t>
            </a:r>
            <a:r>
              <a:rPr lang="bg-BG" b="1" dirty="0" err="1" smtClean="0"/>
              <a:t>if</a:t>
            </a:r>
            <a:r>
              <a:rPr lang="bg-BG" b="1" dirty="0" smtClean="0"/>
              <a:t> </a:t>
            </a:r>
            <a:r>
              <a:rPr lang="bg-BG" dirty="0" smtClean="0"/>
              <a:t>конструкции</a:t>
            </a:r>
            <a:r>
              <a:rPr lang="bg-BG" dirty="0"/>
              <a:t>.</a:t>
            </a:r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-1" y="30299"/>
            <a:ext cx="8527473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Условна конструкция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switch-case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619819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49355" y="861529"/>
            <a:ext cx="8520599" cy="41745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1600" dirty="0" err="1"/>
              <a:t>Прави</a:t>
            </a:r>
            <a:r>
              <a:rPr lang="ru-RU" sz="1600" dirty="0"/>
              <a:t> </a:t>
            </a:r>
            <a:r>
              <a:rPr lang="ru-RU" sz="1600" dirty="0" err="1"/>
              <a:t>избор</a:t>
            </a:r>
            <a:r>
              <a:rPr lang="ru-RU" sz="1600" dirty="0"/>
              <a:t> от части на код за </a:t>
            </a:r>
            <a:r>
              <a:rPr lang="ru-RU" sz="1600" dirty="0" err="1"/>
              <a:t>изпълнение</a:t>
            </a:r>
            <a:r>
              <a:rPr lang="ru-RU" sz="1600" dirty="0"/>
              <a:t>, в </a:t>
            </a:r>
            <a:r>
              <a:rPr lang="ru-RU" sz="1600" dirty="0" err="1"/>
              <a:t>зависимост</a:t>
            </a:r>
            <a:r>
              <a:rPr lang="ru-RU" sz="1600" dirty="0"/>
              <a:t> от </a:t>
            </a:r>
            <a:r>
              <a:rPr lang="ru-RU" sz="1600" dirty="0" err="1"/>
              <a:t>стойността</a:t>
            </a:r>
            <a:r>
              <a:rPr lang="ru-RU" sz="1600" dirty="0"/>
              <a:t> на даден </a:t>
            </a:r>
            <a:r>
              <a:rPr lang="ru-RU" sz="1600" dirty="0" err="1"/>
              <a:t>израз</a:t>
            </a:r>
            <a:r>
              <a:rPr lang="ru-RU" sz="1600" dirty="0" smtClean="0"/>
              <a:t>.</a:t>
            </a:r>
          </a:p>
          <a:p>
            <a:pPr lvl="0"/>
            <a:r>
              <a:rPr lang="en-US" sz="1600" dirty="0"/>
              <a:t>switch (</a:t>
            </a:r>
            <a:r>
              <a:rPr lang="ru-RU" sz="1600" dirty="0"/>
              <a:t>селектор) {  </a:t>
            </a:r>
            <a:endParaRPr lang="ru-RU" sz="1600" dirty="0" smtClean="0"/>
          </a:p>
          <a:p>
            <a:pPr lvl="0"/>
            <a:r>
              <a:rPr lang="en-US" sz="1600" dirty="0" smtClean="0"/>
              <a:t>case </a:t>
            </a:r>
            <a:r>
              <a:rPr lang="ru-RU" sz="1600" dirty="0"/>
              <a:t>стойност-1 : конструкция; </a:t>
            </a:r>
            <a:r>
              <a:rPr lang="en-US" sz="1600" dirty="0"/>
              <a:t>break;  </a:t>
            </a:r>
            <a:endParaRPr lang="bg-BG" sz="1600" dirty="0" smtClean="0"/>
          </a:p>
          <a:p>
            <a:pPr lvl="0"/>
            <a:r>
              <a:rPr lang="en-US" sz="1600" dirty="0" smtClean="0"/>
              <a:t>case </a:t>
            </a:r>
            <a:r>
              <a:rPr lang="ru-RU" sz="1600" dirty="0"/>
              <a:t>стойност-2 : конструкция; </a:t>
            </a:r>
            <a:r>
              <a:rPr lang="en-US" sz="1600" dirty="0"/>
              <a:t>break;  </a:t>
            </a:r>
            <a:endParaRPr lang="bg-BG" sz="1600" dirty="0" smtClean="0"/>
          </a:p>
          <a:p>
            <a:pPr lvl="0"/>
            <a:r>
              <a:rPr lang="en-US" sz="1600" dirty="0" smtClean="0"/>
              <a:t>case </a:t>
            </a:r>
            <a:r>
              <a:rPr lang="ru-RU" sz="1600" dirty="0"/>
              <a:t>стойност-3 : конструкция; </a:t>
            </a:r>
            <a:r>
              <a:rPr lang="en-US" sz="1600" dirty="0"/>
              <a:t>break; </a:t>
            </a:r>
            <a:endParaRPr lang="bg-BG" sz="1600" dirty="0" smtClean="0"/>
          </a:p>
          <a:p>
            <a:pPr lvl="0"/>
            <a:r>
              <a:rPr lang="en-US" sz="1600" dirty="0" smtClean="0"/>
              <a:t>…</a:t>
            </a:r>
            <a:endParaRPr lang="en-US" sz="1600" dirty="0"/>
          </a:p>
          <a:p>
            <a:pPr lvl="0"/>
            <a:r>
              <a:rPr lang="en-US" sz="1600" dirty="0"/>
              <a:t>  default: </a:t>
            </a:r>
            <a:r>
              <a:rPr lang="ru-RU" sz="1600" dirty="0"/>
              <a:t>конструкция; </a:t>
            </a:r>
            <a:endParaRPr lang="ru-RU" sz="1600" dirty="0" smtClean="0"/>
          </a:p>
          <a:p>
            <a:pPr lvl="0"/>
            <a:r>
              <a:rPr lang="ru-RU" sz="1600" dirty="0" smtClean="0"/>
              <a:t>}</a:t>
            </a:r>
            <a:endParaRPr lang="ru-RU" sz="1600" dirty="0"/>
          </a:p>
          <a:p>
            <a:pPr lvl="0"/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-1" y="30300"/>
            <a:ext cx="8901545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Условна конструкция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268045690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0" y="764397"/>
            <a:ext cx="8520599" cy="43063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1" dirty="0" err="1"/>
              <a:t>int</a:t>
            </a:r>
            <a:r>
              <a:rPr lang="en-US" sz="1600" dirty="0"/>
              <a:t> number = 6;</a:t>
            </a:r>
          </a:p>
          <a:p>
            <a:r>
              <a:rPr lang="en-US" sz="1600" b="1" dirty="0"/>
              <a:t>switch</a:t>
            </a:r>
            <a:r>
              <a:rPr lang="en-US" sz="1600" dirty="0"/>
              <a:t> (number) {</a:t>
            </a:r>
          </a:p>
          <a:p>
            <a:r>
              <a:rPr lang="en-US" sz="1600" dirty="0"/>
              <a:t>        </a:t>
            </a:r>
            <a:r>
              <a:rPr lang="en-US" sz="1600" b="1" dirty="0"/>
              <a:t>case</a:t>
            </a:r>
            <a:r>
              <a:rPr lang="en-US" sz="1600" dirty="0"/>
              <a:t> 1</a:t>
            </a:r>
            <a:r>
              <a:rPr lang="en-US" sz="1600" dirty="0" smtClean="0"/>
              <a:t>:</a:t>
            </a:r>
            <a:r>
              <a:rPr lang="en-US" sz="1600" dirty="0"/>
              <a:t>   </a:t>
            </a:r>
            <a:endParaRPr lang="bg-BG" sz="1600" dirty="0" smtClean="0"/>
          </a:p>
          <a:p>
            <a:r>
              <a:rPr lang="en-US" sz="1600" dirty="0"/>
              <a:t>        </a:t>
            </a:r>
            <a:r>
              <a:rPr lang="en-US" sz="1600" b="1" dirty="0"/>
              <a:t>case</a:t>
            </a:r>
            <a:r>
              <a:rPr lang="en-US" sz="1600" dirty="0"/>
              <a:t> 10: </a:t>
            </a: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.println</a:t>
            </a:r>
            <a:r>
              <a:rPr lang="en-US" sz="1600" dirty="0"/>
              <a:t>("</a:t>
            </a:r>
            <a:r>
              <a:rPr lang="bg-BG" sz="1600" dirty="0"/>
              <a:t>Числото не е просто!"); </a:t>
            </a:r>
            <a:r>
              <a:rPr lang="en-US" sz="1600" b="1" dirty="0"/>
              <a:t>break</a:t>
            </a:r>
            <a:r>
              <a:rPr lang="en-US" sz="1600" dirty="0"/>
              <a:t>;</a:t>
            </a:r>
          </a:p>
          <a:p>
            <a:r>
              <a:rPr lang="en-US" sz="1600" dirty="0"/>
              <a:t>        </a:t>
            </a:r>
            <a:r>
              <a:rPr lang="en-US" sz="1600" b="1" dirty="0"/>
              <a:t>case</a:t>
            </a:r>
            <a:r>
              <a:rPr lang="en-US" sz="1600" dirty="0"/>
              <a:t> 2</a:t>
            </a:r>
            <a:r>
              <a:rPr lang="en-US" sz="1600" dirty="0" smtClean="0"/>
              <a:t>:</a:t>
            </a:r>
            <a:endParaRPr lang="en-US" sz="1600" dirty="0"/>
          </a:p>
          <a:p>
            <a:r>
              <a:rPr lang="en-US" sz="1600" dirty="0"/>
              <a:t>        </a:t>
            </a:r>
            <a:r>
              <a:rPr lang="en-US" sz="1600" b="1" dirty="0"/>
              <a:t>case</a:t>
            </a:r>
            <a:r>
              <a:rPr lang="en-US" sz="1600" dirty="0"/>
              <a:t> 5:</a:t>
            </a:r>
          </a:p>
          <a:p>
            <a:r>
              <a:rPr lang="en-US" sz="1600" dirty="0"/>
              <a:t>        </a:t>
            </a:r>
            <a:r>
              <a:rPr lang="en-US" sz="1600" b="1" dirty="0"/>
              <a:t>case</a:t>
            </a:r>
            <a:r>
              <a:rPr lang="en-US" sz="1600" dirty="0"/>
              <a:t> 7: </a:t>
            </a: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.println</a:t>
            </a:r>
            <a:r>
              <a:rPr lang="en-US" sz="1600" dirty="0"/>
              <a:t>("</a:t>
            </a:r>
            <a:r>
              <a:rPr lang="bg-BG" sz="1600" dirty="0"/>
              <a:t>Числото е просто!"); </a:t>
            </a:r>
            <a:r>
              <a:rPr lang="en-US" sz="1600" b="1" dirty="0"/>
              <a:t>break</a:t>
            </a:r>
            <a:r>
              <a:rPr lang="en-US" sz="1600" dirty="0"/>
              <a:t>;</a:t>
            </a:r>
          </a:p>
          <a:p>
            <a:r>
              <a:rPr lang="en-US" sz="1600" dirty="0"/>
              <a:t>        </a:t>
            </a:r>
            <a:r>
              <a:rPr lang="en-US" sz="1600" b="1" dirty="0"/>
              <a:t>default</a:t>
            </a:r>
            <a:r>
              <a:rPr lang="en-US" sz="1600" dirty="0"/>
              <a:t>: </a:t>
            </a:r>
            <a:r>
              <a:rPr lang="en-US" sz="1600" dirty="0" err="1"/>
              <a:t>System.</a:t>
            </a:r>
            <a:r>
              <a:rPr lang="en-US" sz="1600" i="1" dirty="0" err="1"/>
              <a:t>out</a:t>
            </a:r>
            <a:r>
              <a:rPr lang="en-US" sz="1600" dirty="0" err="1"/>
              <a:t>.println</a:t>
            </a:r>
            <a:r>
              <a:rPr lang="en-US" sz="1600" dirty="0"/>
              <a:t>("</a:t>
            </a:r>
            <a:r>
              <a:rPr lang="bg-BG" sz="1600" dirty="0"/>
              <a:t>Не знам какво е това число!");</a:t>
            </a:r>
          </a:p>
          <a:p>
            <a:r>
              <a:rPr lang="bg-BG" sz="1600" dirty="0"/>
              <a:t>}</a:t>
            </a:r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0" y="30299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Пример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879181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Имаме две числа. Изпечатайте сбора им, освен ако двете числа са равни, тогава изпечатайте сбора им по две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 </a:t>
            </a:r>
            <a:r>
              <a:rPr lang="ru-RU" dirty="0"/>
              <a:t>(1, 2) → 3 </a:t>
            </a:r>
            <a:endParaRPr lang="ru-RU" dirty="0" smtClean="0"/>
          </a:p>
          <a:p>
            <a:pPr lvl="0"/>
            <a:r>
              <a:rPr lang="ru-RU" dirty="0" smtClean="0"/>
              <a:t>(</a:t>
            </a:r>
            <a:r>
              <a:rPr lang="ru-RU" dirty="0"/>
              <a:t>3, 2) → 5 </a:t>
            </a:r>
            <a:endParaRPr lang="ru-RU" dirty="0" smtClean="0"/>
          </a:p>
          <a:p>
            <a:pPr lvl="0"/>
            <a:r>
              <a:rPr lang="ru-RU" dirty="0" smtClean="0"/>
              <a:t>(</a:t>
            </a:r>
            <a:r>
              <a:rPr lang="ru-RU" dirty="0"/>
              <a:t>2, 2) → 8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Задача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8909105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bg-BG" sz="3000" b="1" dirty="0" smtClean="0">
                <a:solidFill>
                  <a:srgbClr val="FFFFFF"/>
                </a:solidFill>
              </a:rPr>
              <a:t>Цикли</a:t>
            </a:r>
            <a:endParaRPr lang="bg-BG" sz="3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579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/>
              <a:t>Понякога се налага да изпълняваме един и същи код многократно. За да не трябва повторно да пишем този код много пъти, в програмирането съществува концепцията за </a:t>
            </a:r>
            <a:r>
              <a:rPr lang="bg-BG" b="1"/>
              <a:t>цикъл (loop)</a:t>
            </a:r>
            <a:r>
              <a:rPr lang="bg-BG"/>
              <a:t> - повторено изпълнение на даден набор от операции. Всяко отделно изпълнение на операциите се нарича </a:t>
            </a:r>
            <a:r>
              <a:rPr lang="bg-BG" b="1"/>
              <a:t>итерация</a:t>
            </a:r>
            <a:r>
              <a:rPr lang="bg-BG"/>
              <a:t>. В Java съществуват три вида цикли - </a:t>
            </a:r>
            <a:r>
              <a:rPr lang="bg-BG" b="1"/>
              <a:t>for, while </a:t>
            </a:r>
            <a:r>
              <a:rPr lang="bg-BG"/>
              <a:t>и</a:t>
            </a:r>
            <a:r>
              <a:rPr lang="bg-BG" b="1"/>
              <a:t> do-while</a:t>
            </a:r>
            <a:r>
              <a:rPr lang="bg-BG"/>
              <a:t>.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Какво наричаме цикъл?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2585789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Променливите трябва да бъдат създавани. Това става като се казва от какъв тип е променливата и какво й е името.</a:t>
            </a:r>
          </a:p>
          <a:p>
            <a:pPr lvl="0"/>
            <a:endParaRPr lang="bg-BG" dirty="0" smtClean="0"/>
          </a:p>
          <a:p>
            <a:pPr lvl="0"/>
            <a:r>
              <a:rPr lang="bg-BG" b="1" dirty="0" err="1" smtClean="0"/>
              <a:t>String</a:t>
            </a:r>
            <a:r>
              <a:rPr lang="bg-BG" dirty="0" smtClean="0"/>
              <a:t> </a:t>
            </a:r>
            <a:r>
              <a:rPr lang="bg-BG" dirty="0" err="1" smtClean="0"/>
              <a:t>password</a:t>
            </a:r>
            <a:r>
              <a:rPr lang="bg-BG" dirty="0" smtClean="0"/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 smtClean="0"/>
              <a:t>В този случай създаваме променлива от тип </a:t>
            </a:r>
            <a:r>
              <a:rPr lang="bg-BG" dirty="0" err="1" smtClean="0"/>
              <a:t>String</a:t>
            </a:r>
            <a:r>
              <a:rPr lang="bg-BG" dirty="0" smtClean="0"/>
              <a:t> с име </a:t>
            </a:r>
            <a:r>
              <a:rPr lang="bg-BG" dirty="0" err="1" smtClean="0"/>
              <a:t>password</a:t>
            </a:r>
            <a:r>
              <a:rPr lang="bg-BG" dirty="0" smtClean="0"/>
              <a:t>. Не е задължително да й задаваме първоначална стойност, както на предния слайд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Боравене с променливи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6528765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0" y="30300"/>
            <a:ext cx="9047018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Конструкция за цикъл while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16550" y="764400"/>
            <a:ext cx="8910899" cy="406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ct val="25000"/>
              <a:buFont typeface="Arial"/>
              <a:buNone/>
              <a:tabLst/>
              <a:defRPr/>
            </a:pPr>
            <a:r>
              <a:rPr kumimoji="0" lang="bg-BG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while 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изпълнява набор от операции, </a:t>
            </a:r>
            <a:r>
              <a:rPr kumimoji="0" lang="bg-BG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докато</a:t>
            </a:r>
            <a:r>
              <a:rPr kumimoji="0" lang="bg-BG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дадено условие е вярно: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ct val="25000"/>
              <a:buFont typeface="Arial"/>
              <a:buNone/>
              <a:tabLst/>
              <a:defRPr/>
            </a:pPr>
            <a:r>
              <a:rPr kumimoji="0" lang="bg-BG" sz="1800" b="1" i="1" u="none" strike="noStrike" kern="0" cap="none" spc="0" normalizeH="0" baseline="0" noProof="0" dirty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while (условие) {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1" i="1" u="none" strike="noStrike" kern="0" cap="none" spc="0" normalizeH="0" baseline="0" noProof="0" dirty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	</a:t>
            </a:r>
            <a:r>
              <a:rPr kumimoji="0" lang="bg-BG" sz="1800" b="1" i="1" u="none" strike="noStrike" kern="0" cap="none" spc="0" normalizeH="0" baseline="0" noProof="0" dirty="0">
                <a:ln>
                  <a:noFill/>
                </a:ln>
                <a:solidFill>
                  <a:srgbClr val="4A86E8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израз1;</a:t>
            </a:r>
          </a:p>
          <a:p>
            <a:pPr marL="0" marR="0" lvl="0" indent="4572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1" i="1" u="none" strike="noStrike" kern="0" cap="none" spc="0" normalizeH="0" baseline="0" noProof="0" dirty="0">
                <a:ln>
                  <a:noFill/>
                </a:ln>
                <a:solidFill>
                  <a:srgbClr val="4A86E8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израз2;</a:t>
            </a:r>
          </a:p>
          <a:p>
            <a:pPr marL="0" marR="0" lvl="0" indent="4572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1" i="1" u="none" strike="noStrike" kern="0" cap="none" spc="0" normalizeH="0" baseline="0" noProof="0" dirty="0">
                <a:ln>
                  <a:noFill/>
                </a:ln>
                <a:solidFill>
                  <a:srgbClr val="4A86E8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…</a:t>
            </a:r>
          </a:p>
          <a:p>
            <a:pPr marL="0" marR="0" lvl="0" indent="4572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1" i="1" u="none" strike="noStrike" kern="0" cap="none" spc="0" normalizeH="0" baseline="0" noProof="0" dirty="0">
                <a:ln>
                  <a:noFill/>
                </a:ln>
                <a:solidFill>
                  <a:srgbClr val="4A86E8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изразn</a:t>
            </a:r>
            <a:r>
              <a:rPr kumimoji="0" lang="bg-BG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4A86E8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;</a:t>
            </a:r>
            <a:endParaRPr kumimoji="0" lang="bg-BG" sz="1800" b="1" i="1" u="none" strike="noStrike" kern="0" cap="none" spc="0" normalizeH="0" baseline="0" noProof="0" dirty="0">
              <a:ln>
                <a:noFill/>
              </a:ln>
              <a:solidFill>
                <a:srgbClr val="4A86E8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0" marR="0" lvl="0" indent="45720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1" i="1" u="none" strike="noStrike" kern="0" cap="none" spc="0" normalizeH="0" baseline="0" noProof="0" dirty="0">
                <a:ln>
                  <a:noFill/>
                </a:ln>
                <a:solidFill>
                  <a:srgbClr val="4A86E8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// код, който се изпълнява, ако условието е true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ct val="25000"/>
              <a:buFont typeface="Arial"/>
              <a:buNone/>
              <a:tabLst/>
              <a:defRPr/>
            </a:pPr>
            <a:r>
              <a:rPr kumimoji="0" lang="bg-BG" sz="1800" b="1" i="1" u="none" strike="noStrike" kern="0" cap="none" spc="0" normalizeH="0" baseline="0" noProof="0" dirty="0">
                <a:ln>
                  <a:noFill/>
                </a:ln>
                <a:solidFill>
                  <a:srgbClr val="A64D79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743164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0" y="30300"/>
            <a:ext cx="90471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Конструкция за цикъл while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16550" y="734100"/>
            <a:ext cx="8910899" cy="406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endParaRPr kumimoji="0" sz="1400" b="1" i="1" u="none" strike="noStrike" kern="0" cap="none" spc="0" normalizeH="0" baseline="0" noProof="0">
              <a:ln>
                <a:noFill/>
              </a:ln>
              <a:solidFill>
                <a:srgbClr val="A64D79"/>
              </a:solidFill>
              <a:effectLst/>
              <a:uLnTx/>
              <a:uFillTx/>
              <a:latin typeface="Impact"/>
              <a:ea typeface="Impact"/>
              <a:cs typeface="Impact"/>
              <a:sym typeface="Impact"/>
              <a:rtl val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710" y="921599"/>
            <a:ext cx="4183039" cy="40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4104875" y="2011500"/>
            <a:ext cx="6033900" cy="70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50" y="876725"/>
            <a:ext cx="3104700" cy="188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85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0" y="30298"/>
            <a:ext cx="8527472" cy="70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Цикъл do-while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86000" y="859174"/>
            <a:ext cx="8520599" cy="38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/>
              <a:t>Конструкцията </a:t>
            </a:r>
            <a:r>
              <a:rPr lang="bg-BG" b="1"/>
              <a:t>do-while</a:t>
            </a:r>
            <a:r>
              <a:rPr lang="bg-BG"/>
              <a:t> е аналогична на </a:t>
            </a:r>
            <a:r>
              <a:rPr lang="bg-BG" b="1"/>
              <a:t>while</a:t>
            </a:r>
            <a:r>
              <a:rPr lang="bg-BG"/>
              <a:t>, като разликата е, че условието се оценява след изпълнението на операциите в цикъла (гарантираме </a:t>
            </a:r>
            <a:r>
              <a:rPr lang="bg-BG" b="1"/>
              <a:t>най-малко едно изпълнение</a:t>
            </a:r>
            <a:r>
              <a:rPr lang="bg-BG"/>
              <a:t>):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bg-BG" b="1" i="1">
                <a:solidFill>
                  <a:srgbClr val="674EA7"/>
                </a:solidFill>
              </a:rPr>
              <a:t>do {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bg-BG" b="1" i="1">
                <a:solidFill>
                  <a:srgbClr val="4A86E8"/>
                </a:solidFill>
              </a:rPr>
              <a:t>statement1;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bg-BG" b="1" i="1">
                <a:solidFill>
                  <a:srgbClr val="4A86E8"/>
                </a:solidFill>
              </a:rPr>
              <a:t>statement2;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bg-BG" b="1" i="1">
                <a:solidFill>
                  <a:srgbClr val="4A86E8"/>
                </a:solidFill>
              </a:rPr>
              <a:t>…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bg-BG" b="1" i="1">
                <a:solidFill>
                  <a:srgbClr val="674EA7"/>
                </a:solidFill>
              </a:rPr>
              <a:t>}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b="1" i="1">
                <a:solidFill>
                  <a:srgbClr val="674EA7"/>
                </a:solidFill>
              </a:rPr>
              <a:t>while (Boolean expression);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7736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0" y="30298"/>
            <a:ext cx="8527499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Цикъл do-while - пример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3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86000" y="859174"/>
            <a:ext cx="8520599" cy="38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b="1" i="1">
                <a:solidFill>
                  <a:srgbClr val="4A86E8"/>
                </a:solidFill>
              </a:rPr>
              <a:t>int number = 1;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b="1" i="1">
                <a:solidFill>
                  <a:srgbClr val="674EA7"/>
                </a:solidFill>
              </a:rPr>
              <a:t>do {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b="1" i="1">
                <a:solidFill>
                  <a:srgbClr val="4A86E8"/>
                </a:solidFill>
              </a:rPr>
              <a:t>System.out.println(number);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b="1" i="1">
                <a:solidFill>
                  <a:srgbClr val="4A86E8"/>
                </a:solidFill>
              </a:rPr>
              <a:t>number++;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b="1" i="1">
                <a:solidFill>
                  <a:srgbClr val="674EA7"/>
                </a:solidFill>
              </a:rPr>
              <a:t>}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bg-BG" b="1" i="1">
                <a:solidFill>
                  <a:srgbClr val="674EA7"/>
                </a:solidFill>
              </a:rPr>
              <a:t>while (</a:t>
            </a:r>
            <a:r>
              <a:rPr lang="bg-BG" b="1" i="1">
                <a:solidFill>
                  <a:srgbClr val="4A86E8"/>
                </a:solidFill>
              </a:rPr>
              <a:t>number &lt;= 10</a:t>
            </a:r>
            <a:r>
              <a:rPr lang="bg-BG" b="1" i="1">
                <a:solidFill>
                  <a:srgbClr val="674EA7"/>
                </a:solidFill>
              </a:rPr>
              <a:t>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6124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96950" y="16552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-BG" sz="3600" b="1">
                <a:solidFill>
                  <a:srgbClr val="FFFFFF"/>
                </a:solidFill>
              </a:rPr>
              <a:t>Безкрайни цикли и специални оператори</a:t>
            </a:r>
          </a:p>
        </p:txBody>
      </p:sp>
    </p:spTree>
    <p:extLst>
      <p:ext uri="{BB962C8B-B14F-4D97-AF65-F5344CB8AC3E}">
        <p14:creationId xmlns:p14="http://schemas.microsoft.com/office/powerpoint/2010/main" val="40727067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2175" y="958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-BG" b="1">
                <a:solidFill>
                  <a:srgbClr val="FFFFFF"/>
                </a:solidFill>
              </a:rPr>
              <a:t>Безкраен цикъл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bg-BG"/>
              <a:t>Какво ще се случи при изпълнението на следния код?</a:t>
            </a:r>
          </a:p>
          <a:p>
            <a:pPr rtl="0">
              <a:spcBef>
                <a:spcPts val="0"/>
              </a:spcBef>
              <a:buNone/>
            </a:pPr>
            <a:r>
              <a:rPr lang="bg-BG" b="1" i="1">
                <a:solidFill>
                  <a:srgbClr val="674EA7"/>
                </a:solidFill>
              </a:rPr>
              <a:t>while (true) {</a:t>
            </a:r>
          </a:p>
          <a:p>
            <a:pPr rtl="0">
              <a:spcBef>
                <a:spcPts val="0"/>
              </a:spcBef>
              <a:buNone/>
            </a:pPr>
            <a:r>
              <a:rPr lang="bg-BG" b="1" i="1">
                <a:solidFill>
                  <a:srgbClr val="4A86E8"/>
                </a:solidFill>
              </a:rPr>
              <a:t>System.out.println(“Blablabla”);</a:t>
            </a:r>
          </a:p>
          <a:p>
            <a:pPr>
              <a:spcBef>
                <a:spcPts val="0"/>
              </a:spcBef>
              <a:buNone/>
            </a:pPr>
            <a:r>
              <a:rPr lang="bg-BG" b="1" i="1">
                <a:solidFill>
                  <a:srgbClr val="674EA7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25235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2175" y="958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b="1">
                <a:solidFill>
                  <a:srgbClr val="FFFFFF"/>
                </a:solidFill>
              </a:rPr>
              <a:t>Безкраен цикъл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/>
              <a:t>Безкрайният цикъл е цикъл, който никога не завършва. Създаването на безкраен цикъл трябва да се избягва, тъй като той кара програмата ни да “увисне” - да продължава да изпълнява едно и също нещо безкрайно, което от потребителска гледна точка не е желателно да става.</a:t>
            </a:r>
          </a:p>
        </p:txBody>
      </p:sp>
    </p:spTree>
    <p:extLst>
      <p:ext uri="{BB962C8B-B14F-4D97-AF65-F5344CB8AC3E}">
        <p14:creationId xmlns:p14="http://schemas.microsoft.com/office/powerpoint/2010/main" val="149535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82175" y="958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b="1">
                <a:solidFill>
                  <a:srgbClr val="FFFFFF"/>
                </a:solidFill>
              </a:rPr>
              <a:t>Оператор break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bg-BG"/>
              <a:t>Операторът </a:t>
            </a:r>
            <a:r>
              <a:rPr lang="bg-BG" b="1"/>
              <a:t>break</a:t>
            </a:r>
            <a:r>
              <a:rPr lang="bg-BG"/>
              <a:t> се използва за </a:t>
            </a:r>
            <a:r>
              <a:rPr lang="bg-BG" b="1"/>
              <a:t>прекъсване на цикъл</a:t>
            </a:r>
            <a:r>
              <a:rPr lang="bg-BG"/>
              <a:t>. Всичко след него се пренебрегва и </a:t>
            </a:r>
            <a:r>
              <a:rPr lang="bg-BG" b="1"/>
              <a:t>програмата излиза от цикъла</a:t>
            </a:r>
            <a:r>
              <a:rPr lang="bg-BG"/>
              <a:t>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bg-BG" b="1" i="1">
                <a:solidFill>
                  <a:srgbClr val="674EA7"/>
                </a:solidFill>
              </a:rPr>
              <a:t>while (условие)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bg-BG" b="1" i="1">
                <a:solidFill>
                  <a:srgbClr val="4A86E8"/>
                </a:solidFill>
              </a:rPr>
              <a:t>// код, който ще се изпълни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bg-BG" b="1" i="1">
                <a:solidFill>
                  <a:srgbClr val="FF0000"/>
                </a:solidFill>
              </a:rPr>
              <a:t>break;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bg-BG" b="1" i="1">
                <a:solidFill>
                  <a:srgbClr val="4A86E8"/>
                </a:solidFill>
              </a:rPr>
              <a:t>// код, който няма да се изпълни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bg-BG" b="1" i="1">
                <a:solidFill>
                  <a:srgbClr val="674EA7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73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82175" y="958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b="1">
                <a:solidFill>
                  <a:srgbClr val="FFFFFF"/>
                </a:solidFill>
              </a:rPr>
              <a:t>Оператор break - пример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11700" y="101685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bg-BG" b="1" i="1">
                <a:solidFill>
                  <a:srgbClr val="674EA7"/>
                </a:solidFill>
              </a:rPr>
              <a:t>while (true) {</a:t>
            </a:r>
          </a:p>
          <a:p>
            <a:pPr rtl="0">
              <a:spcBef>
                <a:spcPts val="0"/>
              </a:spcBef>
              <a:buNone/>
            </a:pPr>
            <a:r>
              <a:rPr lang="bg-BG" b="1" i="1">
                <a:solidFill>
                  <a:srgbClr val="4A86E8"/>
                </a:solidFill>
              </a:rPr>
              <a:t>System.out.println(“You’ll see me”);</a:t>
            </a:r>
          </a:p>
          <a:p>
            <a:pPr rtl="0">
              <a:spcBef>
                <a:spcPts val="0"/>
              </a:spcBef>
              <a:buNone/>
            </a:pPr>
            <a:r>
              <a:rPr lang="bg-BG" b="1" i="1">
                <a:solidFill>
                  <a:srgbClr val="FF0000"/>
                </a:solidFill>
              </a:rPr>
              <a:t>break;</a:t>
            </a:r>
          </a:p>
          <a:p>
            <a:pPr lvl="0" rtl="0">
              <a:spcBef>
                <a:spcPts val="0"/>
              </a:spcBef>
              <a:buNone/>
            </a:pPr>
            <a:r>
              <a:rPr lang="bg-BG" b="1" i="1">
                <a:solidFill>
                  <a:srgbClr val="4A86E8"/>
                </a:solidFill>
              </a:rPr>
              <a:t>System.out.println(“But you won’t see me :(“);</a:t>
            </a:r>
          </a:p>
          <a:p>
            <a:pPr rtl="0">
              <a:spcBef>
                <a:spcPts val="0"/>
              </a:spcBef>
              <a:buNone/>
            </a:pPr>
            <a:r>
              <a:rPr lang="bg-BG" b="1" i="1">
                <a:solidFill>
                  <a:srgbClr val="674EA7"/>
                </a:solidFill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bg-BG" b="1" i="1">
                <a:solidFill>
                  <a:srgbClr val="3C78D8"/>
                </a:solidFill>
              </a:rPr>
              <a:t>System.out.println(“Out of loop”);</a:t>
            </a:r>
          </a:p>
        </p:txBody>
      </p:sp>
    </p:spTree>
    <p:extLst>
      <p:ext uri="{BB962C8B-B14F-4D97-AF65-F5344CB8AC3E}">
        <p14:creationId xmlns:p14="http://schemas.microsoft.com/office/powerpoint/2010/main" val="35572030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82175" y="958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b="1">
                <a:solidFill>
                  <a:srgbClr val="FFFFFF"/>
                </a:solidFill>
              </a:rPr>
              <a:t>Оператор break - пример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01685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b="1" i="1">
                <a:solidFill>
                  <a:srgbClr val="3C78D8"/>
                </a:solidFill>
              </a:rPr>
              <a:t>Scanner input = new Scanner(System.in);</a:t>
            </a:r>
          </a:p>
          <a:p>
            <a:pPr lvl="0" rtl="0">
              <a:spcBef>
                <a:spcPts val="0"/>
              </a:spcBef>
              <a:buNone/>
            </a:pPr>
            <a:r>
              <a:rPr lang="bg-BG" b="1" i="1">
                <a:solidFill>
                  <a:srgbClr val="3C78D8"/>
                </a:solidFill>
              </a:rPr>
              <a:t>int number;</a:t>
            </a:r>
          </a:p>
          <a:p>
            <a:pPr lvl="0" rtl="0">
              <a:spcBef>
                <a:spcPts val="0"/>
              </a:spcBef>
              <a:buNone/>
            </a:pPr>
            <a:r>
              <a:rPr lang="bg-BG" b="1" i="1">
                <a:solidFill>
                  <a:srgbClr val="674EA7"/>
                </a:solidFill>
              </a:rPr>
              <a:t>while (true){</a:t>
            </a:r>
          </a:p>
          <a:p>
            <a:pPr lvl="0" indent="4572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bg-BG" b="1" i="1">
                <a:solidFill>
                  <a:srgbClr val="4A86E8"/>
                </a:solidFill>
              </a:rPr>
              <a:t>System.out.println("Please, insert a number: ");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bg-BG" b="1" i="1">
                <a:solidFill>
                  <a:srgbClr val="4A86E8"/>
                </a:solidFill>
              </a:rPr>
              <a:t>   	number = input.nextInt();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bg-BG" b="1" i="1">
                <a:solidFill>
                  <a:srgbClr val="4A86E8"/>
                </a:solidFill>
              </a:rPr>
              <a:t>   	if (number == 0)</a:t>
            </a:r>
          </a:p>
          <a:p>
            <a:pPr rtl="0">
              <a:spcBef>
                <a:spcPts val="0"/>
              </a:spcBef>
              <a:buNone/>
            </a:pPr>
            <a:r>
              <a:rPr lang="bg-BG" b="1" i="1">
                <a:solidFill>
                  <a:srgbClr val="674EA7"/>
                </a:solidFill>
              </a:rPr>
              <a:t>   		</a:t>
            </a:r>
            <a:r>
              <a:rPr lang="bg-BG" b="1" i="1">
                <a:solidFill>
                  <a:srgbClr val="FF0000"/>
                </a:solidFill>
              </a:rPr>
              <a:t>break;</a:t>
            </a:r>
          </a:p>
          <a:p>
            <a:pPr lvl="0" rtl="0">
              <a:spcBef>
                <a:spcPts val="0"/>
              </a:spcBef>
              <a:buNone/>
            </a:pPr>
            <a:r>
              <a:rPr lang="bg-BG" b="1" i="1">
                <a:solidFill>
                  <a:srgbClr val="674EA7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00498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9910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bg-BG" dirty="0"/>
              <a:t>След като веднъж е създадена една променлива ние можем да я използваме надолу в кода многократно</a:t>
            </a:r>
            <a:r>
              <a:rPr lang="bg-BG" dirty="0" smtClean="0"/>
              <a:t>.</a:t>
            </a:r>
            <a:endParaRPr lang="bg-BG" sz="1400" dirty="0"/>
          </a:p>
          <a:p>
            <a:r>
              <a:rPr lang="en-US" sz="1600" b="1" dirty="0">
                <a:solidFill>
                  <a:srgbClr val="20124D"/>
                </a:solidFill>
              </a:rPr>
              <a:t>String </a:t>
            </a:r>
            <a:r>
              <a:rPr lang="en-US" sz="1600" b="1" dirty="0">
                <a:solidFill>
                  <a:srgbClr val="000000"/>
                </a:solidFill>
              </a:rPr>
              <a:t>password</a:t>
            </a:r>
            <a:r>
              <a:rPr lang="en-US" sz="1600" b="1" dirty="0"/>
              <a:t>;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password </a:t>
            </a:r>
            <a:r>
              <a:rPr lang="en-US" sz="1600" b="1" dirty="0"/>
              <a:t>= “123456”;</a:t>
            </a:r>
          </a:p>
          <a:p>
            <a:r>
              <a:rPr lang="en-US" sz="1600" b="1" dirty="0" err="1">
                <a:solidFill>
                  <a:srgbClr val="0C343D"/>
                </a:solidFill>
              </a:rPr>
              <a:t>System.out.print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rgbClr val="000000"/>
                </a:solidFill>
              </a:rPr>
              <a:t>password</a:t>
            </a:r>
            <a:r>
              <a:rPr lang="en-US" sz="1600" b="1" dirty="0"/>
              <a:t>); </a:t>
            </a:r>
            <a:endParaRPr lang="en-US" sz="1600" b="1" dirty="0" smtClean="0"/>
          </a:p>
          <a:p>
            <a:r>
              <a:rPr lang="en-US" sz="1100" b="1" dirty="0" smtClean="0">
                <a:solidFill>
                  <a:srgbClr val="38761D"/>
                </a:solidFill>
              </a:rPr>
              <a:t>// </a:t>
            </a:r>
            <a:r>
              <a:rPr lang="bg-BG" sz="1100" b="1" dirty="0">
                <a:solidFill>
                  <a:srgbClr val="38761D"/>
                </a:solidFill>
              </a:rPr>
              <a:t>Показва 123456 в конзолата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password </a:t>
            </a:r>
            <a:r>
              <a:rPr lang="en-US" sz="1600" b="1" dirty="0"/>
              <a:t>= “qwerty”;</a:t>
            </a:r>
          </a:p>
          <a:p>
            <a:r>
              <a:rPr lang="en-US" sz="1600" b="1" dirty="0" err="1">
                <a:solidFill>
                  <a:srgbClr val="0C343D"/>
                </a:solidFill>
              </a:rPr>
              <a:t>System.out.print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rgbClr val="000000"/>
                </a:solidFill>
              </a:rPr>
              <a:t>password</a:t>
            </a:r>
            <a:r>
              <a:rPr lang="en-US" sz="1600" b="1" dirty="0"/>
              <a:t>); </a:t>
            </a:r>
            <a:endParaRPr lang="en-US" sz="1600" b="1" dirty="0" smtClean="0"/>
          </a:p>
          <a:p>
            <a:r>
              <a:rPr lang="en-US" sz="1100" b="1" dirty="0" smtClean="0">
                <a:solidFill>
                  <a:srgbClr val="38761D"/>
                </a:solidFill>
              </a:rPr>
              <a:t>// </a:t>
            </a:r>
            <a:r>
              <a:rPr lang="bg-BG" sz="1100" b="1" dirty="0">
                <a:solidFill>
                  <a:srgbClr val="38761D"/>
                </a:solidFill>
              </a:rPr>
              <a:t>Показва </a:t>
            </a:r>
            <a:r>
              <a:rPr lang="en-US" sz="1100" b="1" dirty="0">
                <a:solidFill>
                  <a:srgbClr val="38761D"/>
                </a:solidFill>
              </a:rPr>
              <a:t>qwerty </a:t>
            </a:r>
            <a:r>
              <a:rPr lang="bg-BG" sz="1100" b="1" dirty="0">
                <a:solidFill>
                  <a:srgbClr val="38761D"/>
                </a:solidFill>
              </a:rPr>
              <a:t>в конзолата</a:t>
            </a:r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Боравене с променливи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8203722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82175" y="958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b="1">
                <a:solidFill>
                  <a:srgbClr val="FFFFFF"/>
                </a:solidFill>
              </a:rPr>
              <a:t>Оператор continue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11700" y="954250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/>
              <a:t>Операторът </a:t>
            </a:r>
            <a:r>
              <a:rPr lang="bg-BG" b="1"/>
              <a:t>continue</a:t>
            </a:r>
            <a:r>
              <a:rPr lang="bg-BG"/>
              <a:t> се използва за прeминаване към следващата </a:t>
            </a:r>
            <a:r>
              <a:rPr lang="bg-BG" b="1"/>
              <a:t>итерация</a:t>
            </a:r>
            <a:r>
              <a:rPr lang="bg-BG"/>
              <a:t>. Всичко след него се пренебрегва, но програмата не излиза от цикъла, а се </a:t>
            </a:r>
            <a:r>
              <a:rPr lang="bg-BG" b="1"/>
              <a:t>връща към оценяване на условието</a:t>
            </a:r>
            <a:r>
              <a:rPr lang="bg-BG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bg-BG" b="1" i="1">
                <a:solidFill>
                  <a:srgbClr val="674EA7"/>
                </a:solidFill>
              </a:rPr>
              <a:t>while (условие) {</a:t>
            </a:r>
          </a:p>
          <a:p>
            <a:pPr lvl="0" rtl="0">
              <a:spcBef>
                <a:spcPts val="0"/>
              </a:spcBef>
              <a:buNone/>
            </a:pPr>
            <a:r>
              <a:rPr lang="bg-BG" b="1" i="1">
                <a:solidFill>
                  <a:srgbClr val="4A86E8"/>
                </a:solidFill>
              </a:rPr>
              <a:t>// код, който ще се изпълни</a:t>
            </a:r>
          </a:p>
          <a:p>
            <a:pPr lvl="0" rtl="0">
              <a:spcBef>
                <a:spcPts val="0"/>
              </a:spcBef>
              <a:buNone/>
            </a:pPr>
            <a:r>
              <a:rPr lang="bg-BG" b="1" i="1">
                <a:solidFill>
                  <a:srgbClr val="FF0000"/>
                </a:solidFill>
              </a:rPr>
              <a:t>continue;</a:t>
            </a:r>
          </a:p>
          <a:p>
            <a:pPr lvl="0" rtl="0">
              <a:spcBef>
                <a:spcPts val="0"/>
              </a:spcBef>
              <a:buNone/>
            </a:pPr>
            <a:r>
              <a:rPr lang="bg-BG" b="1" i="1">
                <a:solidFill>
                  <a:srgbClr val="4A86E8"/>
                </a:solidFill>
              </a:rPr>
              <a:t>// код, който няма да се изпълни,</a:t>
            </a:r>
          </a:p>
          <a:p>
            <a:pPr lvl="0" rtl="0">
              <a:spcBef>
                <a:spcPts val="0"/>
              </a:spcBef>
              <a:buNone/>
            </a:pPr>
            <a:r>
              <a:rPr lang="bg-BG" b="1" i="1">
                <a:solidFill>
                  <a:srgbClr val="4A86E8"/>
                </a:solidFill>
              </a:rPr>
              <a:t>а вместо него, ще се оцени наново условието</a:t>
            </a:r>
          </a:p>
          <a:p>
            <a:pPr lvl="0" rtl="0">
              <a:spcBef>
                <a:spcPts val="0"/>
              </a:spcBef>
              <a:buNone/>
            </a:pPr>
            <a:r>
              <a:rPr lang="bg-BG" b="1" i="1">
                <a:solidFill>
                  <a:srgbClr val="674EA7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6725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00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Използва се когато знаем колко точно завъртания ще има цикъла.</a:t>
            </a:r>
          </a:p>
          <a:p>
            <a:pPr lvl="0"/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 </a:t>
            </a:r>
            <a:endParaRPr lang="bg-BG" dirty="0" smtClean="0"/>
          </a:p>
          <a:p>
            <a:pPr lvl="0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/>
              <a:t>); </a:t>
            </a:r>
            <a:endParaRPr lang="bg-BG" dirty="0" smtClean="0"/>
          </a:p>
          <a:p>
            <a:pPr lvl="0"/>
            <a:r>
              <a:rPr lang="en-US" dirty="0" smtClean="0"/>
              <a:t>} </a:t>
            </a:r>
            <a:endParaRPr lang="bg-BG" dirty="0" smtClean="0"/>
          </a:p>
          <a:p>
            <a:pPr lvl="0"/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bg-BG" dirty="0"/>
              <a:t>е брояча, който се променя с всяко завъртане на цикъла. Трябва да му зададем първоначална стойност, какво е условието при което цикъла ще спре и също така - как брояча ще се </a:t>
            </a:r>
            <a:r>
              <a:rPr lang="bg-BG" dirty="0" smtClean="0"/>
              <a:t>променя</a:t>
            </a:r>
            <a:r>
              <a:rPr lang="en-US" dirty="0" smtClean="0"/>
              <a:t>. </a:t>
            </a:r>
            <a:r>
              <a:rPr lang="bg-BG" dirty="0" smtClean="0"/>
              <a:t>Променливите, които се инициализират в рамките на цикъла не съществуват извън него.</a:t>
            </a:r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-1" y="30299"/>
            <a:ext cx="8527473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Цикъл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For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832598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49355" y="861529"/>
            <a:ext cx="8520599" cy="41745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bg-BG" sz="1600" dirty="0"/>
              <a:t>Сумирайте числата от </a:t>
            </a:r>
            <a:r>
              <a:rPr lang="en-US" sz="1600" dirty="0"/>
              <a:t>1 </a:t>
            </a:r>
            <a:r>
              <a:rPr lang="bg-BG" sz="1600" dirty="0"/>
              <a:t>до</a:t>
            </a:r>
            <a:r>
              <a:rPr lang="en-US" sz="1600" dirty="0"/>
              <a:t> </a:t>
            </a:r>
            <a:r>
              <a:rPr lang="en-US" sz="1600" dirty="0" smtClean="0"/>
              <a:t>n</a:t>
            </a:r>
            <a:r>
              <a:rPr lang="bg-BG" sz="1600" dirty="0" smtClean="0"/>
              <a:t>:</a:t>
            </a:r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n = 20;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sum = 0;</a:t>
            </a:r>
            <a:endParaRPr lang="bg-BG" sz="1600" dirty="0" smtClean="0"/>
          </a:p>
          <a:p>
            <a:r>
              <a:rPr lang="en-US" sz="1600" dirty="0" smtClean="0"/>
              <a:t>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 = 1; </a:t>
            </a:r>
            <a:r>
              <a:rPr lang="en-US" sz="1600" dirty="0" err="1" smtClean="0"/>
              <a:t>i</a:t>
            </a:r>
            <a:r>
              <a:rPr lang="en-US" sz="1600" dirty="0" smtClean="0"/>
              <a:t> &lt;= n; </a:t>
            </a:r>
            <a:r>
              <a:rPr lang="en-US" sz="1600" dirty="0" err="1" smtClean="0"/>
              <a:t>i</a:t>
            </a:r>
            <a:r>
              <a:rPr lang="en-US" sz="1600" dirty="0" smtClean="0"/>
              <a:t>++) {</a:t>
            </a:r>
          </a:p>
          <a:p>
            <a:r>
              <a:rPr lang="en-US" sz="1600" dirty="0" smtClean="0"/>
              <a:t>sum += </a:t>
            </a:r>
            <a:r>
              <a:rPr lang="en-US" sz="1600" dirty="0" err="1" smtClean="0"/>
              <a:t>i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}</a:t>
            </a:r>
            <a:endParaRPr lang="bg-BG" sz="1600" dirty="0" smtClean="0"/>
          </a:p>
          <a:p>
            <a:r>
              <a:rPr lang="en-US" sz="1600" dirty="0" err="1" smtClean="0"/>
              <a:t>System.out.print</a:t>
            </a:r>
            <a:r>
              <a:rPr lang="en-US" sz="1600" dirty="0" smtClean="0"/>
              <a:t>(sum);</a:t>
            </a:r>
            <a:endParaRPr lang="bg-BG" sz="1600" dirty="0"/>
          </a:p>
          <a:p>
            <a:pPr lvl="0"/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-1" y="30300"/>
            <a:ext cx="8901545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Пример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9873109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Вложени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40060979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0" y="764397"/>
            <a:ext cx="8520599" cy="43063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bg-BG" b="1" dirty="0"/>
              <a:t>Вложените цикли</a:t>
            </a:r>
            <a:r>
              <a:rPr lang="bg-BG" dirty="0"/>
              <a:t> представляват конструкция от няколко цикъла един в друг. </a:t>
            </a:r>
            <a:r>
              <a:rPr lang="bg-BG" dirty="0" smtClean="0"/>
              <a:t>Най-вътрешния </a:t>
            </a:r>
            <a:r>
              <a:rPr lang="bg-BG" dirty="0"/>
              <a:t>цикъл се изпълнява най-много пъти</a:t>
            </a:r>
            <a:r>
              <a:rPr lang="bg-BG" dirty="0" smtClean="0"/>
              <a:t>.</a:t>
            </a:r>
            <a:endParaRPr lang="en-US" sz="1600" dirty="0"/>
          </a:p>
          <a:p>
            <a:r>
              <a:rPr lang="en-US" b="1" dirty="0"/>
              <a:t>for</a:t>
            </a:r>
            <a:r>
              <a:rPr lang="en-US" dirty="0"/>
              <a:t> (initialization; test; update) {</a:t>
            </a:r>
          </a:p>
          <a:p>
            <a:r>
              <a:rPr lang="en-US" dirty="0"/>
              <a:t>        </a:t>
            </a:r>
            <a:r>
              <a:rPr lang="en-US" b="1" dirty="0"/>
              <a:t>for</a:t>
            </a:r>
            <a:r>
              <a:rPr lang="en-US" dirty="0"/>
              <a:t> (initialization; test; update) {</a:t>
            </a:r>
          </a:p>
          <a:p>
            <a:r>
              <a:rPr lang="en-US" dirty="0"/>
              <a:t>             statements;</a:t>
            </a:r>
          </a:p>
          <a:p>
            <a:r>
              <a:rPr lang="en-US" dirty="0"/>
              <a:t>        }</a:t>
            </a:r>
          </a:p>
          <a:p>
            <a:r>
              <a:rPr lang="en-US" dirty="0"/>
              <a:t>        …</a:t>
            </a:r>
          </a:p>
          <a:p>
            <a:r>
              <a:rPr lang="en-US" dirty="0"/>
              <a:t>}</a:t>
            </a:r>
          </a:p>
          <a:p>
            <a:endParaRPr lang="bg-BG"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0" y="30299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Вложени цикли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2002306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Напишете програма, която отпечатва на конзолата числата от 1 до N, които не се делят на 3 и 7. Числото N се чете от стандартния вход. 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Задача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75967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Масиви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144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17839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Обект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съдържа</a:t>
            </a:r>
            <a:r>
              <a:rPr lang="ru-RU" dirty="0"/>
              <a:t> в себе си определен </a:t>
            </a:r>
            <a:r>
              <a:rPr lang="ru-RU" dirty="0" err="1"/>
              <a:t>брой</a:t>
            </a:r>
            <a:r>
              <a:rPr lang="ru-RU" dirty="0"/>
              <a:t>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обекти</a:t>
            </a:r>
            <a:r>
              <a:rPr lang="ru-RU" dirty="0"/>
              <a:t> от един и </a:t>
            </a:r>
            <a:r>
              <a:rPr lang="ru-RU" dirty="0" err="1"/>
              <a:t>същ</a:t>
            </a:r>
            <a:r>
              <a:rPr lang="ru-RU" dirty="0"/>
              <a:t> тип.</a:t>
            </a:r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"/>
                <a:sym typeface="Calibri"/>
                <a:rtl val="0"/>
              </a:rPr>
              <a:t>Масив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1" y="2299854"/>
            <a:ext cx="463191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446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От </a:t>
            </a:r>
            <a:r>
              <a:rPr lang="ru-RU" dirty="0" err="1"/>
              <a:t>всеки</a:t>
            </a:r>
            <a:r>
              <a:rPr lang="ru-RU" dirty="0"/>
              <a:t> един тип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направи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. Той се </a:t>
            </a:r>
            <a:r>
              <a:rPr lang="ru-RU" dirty="0" err="1"/>
              <a:t>използва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имаме много </a:t>
            </a:r>
            <a:r>
              <a:rPr lang="ru-RU" dirty="0" err="1"/>
              <a:t>променливи</a:t>
            </a:r>
            <a:r>
              <a:rPr lang="ru-RU" dirty="0"/>
              <a:t> от един и </a:t>
            </a:r>
            <a:r>
              <a:rPr lang="ru-RU" dirty="0" err="1"/>
              <a:t>същ</a:t>
            </a:r>
            <a:r>
              <a:rPr lang="ru-RU" dirty="0"/>
              <a:t> тип и ни се </a:t>
            </a:r>
            <a:r>
              <a:rPr lang="ru-RU" dirty="0" err="1"/>
              <a:t>налага</a:t>
            </a:r>
            <a:r>
              <a:rPr lang="ru-RU" dirty="0"/>
              <a:t> да </a:t>
            </a:r>
            <a:r>
              <a:rPr lang="ru-RU" dirty="0" err="1"/>
              <a:t>ги</a:t>
            </a:r>
            <a:r>
              <a:rPr lang="ru-RU" dirty="0"/>
              <a:t> </a:t>
            </a:r>
            <a:r>
              <a:rPr lang="ru-RU" dirty="0" err="1"/>
              <a:t>обхождаме</a:t>
            </a:r>
            <a:r>
              <a:rPr lang="ru-RU" dirty="0"/>
              <a:t> </a:t>
            </a:r>
            <a:r>
              <a:rPr lang="ru-RU" dirty="0" err="1"/>
              <a:t>машинно</a:t>
            </a:r>
            <a:r>
              <a:rPr lang="ru-RU" dirty="0"/>
              <a:t>.</a:t>
            </a:r>
          </a:p>
          <a:p>
            <a:pPr lvl="0"/>
            <a:r>
              <a:rPr lang="en-US" dirty="0" err="1"/>
              <a:t>int</a:t>
            </a:r>
            <a:r>
              <a:rPr lang="en-US" dirty="0"/>
              <a:t>[] numbers = {1, 2, 3, 4}; //</a:t>
            </a:r>
            <a:r>
              <a:rPr lang="ru-RU" dirty="0" err="1"/>
              <a:t>масив</a:t>
            </a:r>
            <a:r>
              <a:rPr lang="ru-RU" dirty="0"/>
              <a:t> от </a:t>
            </a:r>
            <a:r>
              <a:rPr lang="en-US" dirty="0" err="1"/>
              <a:t>int</a:t>
            </a:r>
            <a:r>
              <a:rPr lang="en-US" dirty="0"/>
              <a:t> </a:t>
            </a:r>
            <a:endParaRPr lang="bg-BG" dirty="0" smtClean="0"/>
          </a:p>
          <a:p>
            <a:pPr lvl="0"/>
            <a:r>
              <a:rPr lang="en-US" dirty="0" err="1" smtClean="0"/>
              <a:t>boolean</a:t>
            </a:r>
            <a:r>
              <a:rPr lang="en-US" dirty="0"/>
              <a:t>[] </a:t>
            </a:r>
            <a:r>
              <a:rPr lang="en-US" dirty="0" err="1" smtClean="0"/>
              <a:t>isRaining</a:t>
            </a:r>
            <a:r>
              <a:rPr lang="en-US" dirty="0" smtClean="0"/>
              <a:t> </a:t>
            </a:r>
            <a:r>
              <a:rPr lang="en-US" dirty="0"/>
              <a:t>= {true, true, false, false};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"/>
                <a:sym typeface="Calibri"/>
                <a:rtl val="0"/>
              </a:rPr>
              <a:t>Деклариране на масив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Arial"/>
              <a:sym typeface="Calibri"/>
              <a:rtl val="0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7445043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25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да </a:t>
            </a:r>
            <a:r>
              <a:rPr lang="ru-RU" dirty="0" err="1"/>
              <a:t>задаваме</a:t>
            </a:r>
            <a:r>
              <a:rPr lang="ru-RU" dirty="0"/>
              <a:t> </a:t>
            </a:r>
            <a:r>
              <a:rPr lang="ru-RU" dirty="0" err="1"/>
              <a:t>стойността</a:t>
            </a:r>
            <a:r>
              <a:rPr lang="ru-RU" dirty="0"/>
              <a:t> на </a:t>
            </a:r>
            <a:r>
              <a:rPr lang="ru-RU" dirty="0" err="1"/>
              <a:t>елементите</a:t>
            </a:r>
            <a:r>
              <a:rPr lang="ru-RU" dirty="0"/>
              <a:t> в </a:t>
            </a:r>
            <a:r>
              <a:rPr lang="ru-RU" dirty="0" err="1"/>
              <a:t>началото</a:t>
            </a:r>
            <a:r>
              <a:rPr lang="ru-RU" dirty="0"/>
              <a:t>, но знаем </a:t>
            </a:r>
            <a:r>
              <a:rPr lang="ru-RU" dirty="0" err="1"/>
              <a:t>техния</a:t>
            </a:r>
            <a:r>
              <a:rPr lang="ru-RU" dirty="0"/>
              <a:t> </a:t>
            </a:r>
            <a:r>
              <a:rPr lang="ru-RU" dirty="0" err="1"/>
              <a:t>брой</a:t>
            </a:r>
            <a:r>
              <a:rPr lang="ru-RU" dirty="0"/>
              <a:t>:</a:t>
            </a:r>
          </a:p>
          <a:p>
            <a:pPr lvl="0"/>
            <a:r>
              <a:rPr lang="ru-RU" dirty="0" err="1"/>
              <a:t>int</a:t>
            </a:r>
            <a:r>
              <a:rPr lang="ru-RU" dirty="0"/>
              <a:t>[] </a:t>
            </a:r>
            <a:r>
              <a:rPr lang="ru-RU" dirty="0" err="1"/>
              <a:t>bones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[206]; </a:t>
            </a:r>
            <a:endParaRPr lang="en-US" dirty="0" smtClean="0"/>
          </a:p>
          <a:p>
            <a:pPr lvl="0"/>
            <a:r>
              <a:rPr lang="ru-RU" dirty="0" smtClean="0"/>
              <a:t>//</a:t>
            </a:r>
            <a:r>
              <a:rPr lang="ru-RU" dirty="0" err="1"/>
              <a:t>сега</a:t>
            </a:r>
            <a:r>
              <a:rPr lang="ru-RU" dirty="0"/>
              <a:t> </a:t>
            </a:r>
            <a:r>
              <a:rPr lang="ru-RU" dirty="0" err="1"/>
              <a:t>създадохме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 от </a:t>
            </a:r>
            <a:r>
              <a:rPr lang="ru-RU" dirty="0" err="1"/>
              <a:t>int</a:t>
            </a:r>
            <a:r>
              <a:rPr lang="ru-RU" dirty="0"/>
              <a:t> с 206 </a:t>
            </a:r>
            <a:r>
              <a:rPr lang="ru-RU" dirty="0" err="1"/>
              <a:t>елемента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е </a:t>
            </a:r>
            <a:r>
              <a:rPr lang="ru-RU" dirty="0" err="1"/>
              <a:t>празен</a:t>
            </a:r>
            <a:r>
              <a:rPr lang="ru-RU" dirty="0"/>
              <a:t> - </a:t>
            </a:r>
            <a:r>
              <a:rPr lang="ru-RU" dirty="0" err="1"/>
              <a:t>елементите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нямат</a:t>
            </a:r>
            <a:r>
              <a:rPr lang="ru-RU" dirty="0"/>
              <a:t> </a:t>
            </a:r>
            <a:r>
              <a:rPr lang="ru-RU" dirty="0" err="1" smtClean="0"/>
              <a:t>стойност</a:t>
            </a:r>
            <a:r>
              <a:rPr lang="en-US" dirty="0" smtClean="0"/>
              <a:t>.</a:t>
            </a:r>
            <a:endParaRPr lang="bg-BG" dirty="0" smtClean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9047018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Други начини за създаване</a:t>
            </a:r>
          </a:p>
        </p:txBody>
      </p:sp>
    </p:spTree>
    <p:extLst>
      <p:ext uri="{BB962C8B-B14F-4D97-AF65-F5344CB8AC3E}">
        <p14:creationId xmlns:p14="http://schemas.microsoft.com/office/powerpoint/2010/main" val="37359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3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данни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1655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005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Достъпът</a:t>
            </a:r>
            <a:r>
              <a:rPr lang="ru-RU" dirty="0"/>
              <a:t> до </a:t>
            </a:r>
            <a:r>
              <a:rPr lang="ru-RU" dirty="0" err="1"/>
              <a:t>елементите</a:t>
            </a:r>
            <a:r>
              <a:rPr lang="ru-RU" dirty="0"/>
              <a:t> става с </a:t>
            </a:r>
            <a:r>
              <a:rPr lang="ru-RU" dirty="0" err="1"/>
              <a:t>квадратни</a:t>
            </a:r>
            <a:r>
              <a:rPr lang="ru-RU" dirty="0"/>
              <a:t> скоби:</a:t>
            </a:r>
          </a:p>
          <a:p>
            <a:pPr lvl="0"/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bones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[206];</a:t>
            </a:r>
          </a:p>
          <a:p>
            <a:pPr lvl="0"/>
            <a:r>
              <a:rPr lang="ru-RU" dirty="0" err="1"/>
              <a:t>bones</a:t>
            </a:r>
            <a:r>
              <a:rPr lang="ru-RU" dirty="0"/>
              <a:t>[0] = </a:t>
            </a:r>
            <a:r>
              <a:rPr lang="ru-RU" dirty="0" smtClean="0"/>
              <a:t>“</a:t>
            </a:r>
            <a:r>
              <a:rPr lang="en-US" dirty="0" smtClean="0"/>
              <a:t>ulna</a:t>
            </a:r>
            <a:r>
              <a:rPr lang="ru-RU" dirty="0" smtClean="0"/>
              <a:t>”;</a:t>
            </a:r>
            <a:endParaRPr lang="ru-RU" dirty="0"/>
          </a:p>
          <a:p>
            <a:pPr lvl="0"/>
            <a:r>
              <a:rPr lang="ru-RU" dirty="0"/>
              <a:t>//</a:t>
            </a:r>
            <a:r>
              <a:rPr lang="ru-RU" dirty="0" err="1"/>
              <a:t>първия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на </a:t>
            </a:r>
            <a:r>
              <a:rPr lang="ru-RU" dirty="0" err="1"/>
              <a:t>масива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,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останали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празни</a:t>
            </a:r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-1" y="30299"/>
            <a:ext cx="8527473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Достъп до елементите 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1839707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49355" y="861529"/>
            <a:ext cx="8520599" cy="41745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1600" dirty="0" err="1"/>
              <a:t>Масивът</a:t>
            </a:r>
            <a:r>
              <a:rPr lang="ru-RU" sz="1600" dirty="0"/>
              <a:t>: </a:t>
            </a:r>
            <a:endParaRPr lang="en-US" sz="1600" dirty="0" smtClean="0"/>
          </a:p>
          <a:p>
            <a:r>
              <a:rPr lang="ru-RU" sz="1600" dirty="0" smtClean="0"/>
              <a:t>● </a:t>
            </a:r>
            <a:r>
              <a:rPr lang="ru-RU" sz="1600" dirty="0"/>
              <a:t>Е </a:t>
            </a:r>
            <a:r>
              <a:rPr lang="ru-RU" sz="1600" dirty="0" err="1"/>
              <a:t>поредица</a:t>
            </a:r>
            <a:r>
              <a:rPr lang="ru-RU" sz="1600" dirty="0"/>
              <a:t> от </a:t>
            </a:r>
            <a:r>
              <a:rPr lang="ru-RU" sz="1600" dirty="0" err="1"/>
              <a:t>елементи</a:t>
            </a:r>
            <a:r>
              <a:rPr lang="ru-RU" sz="1600" dirty="0"/>
              <a:t> от един и </a:t>
            </a:r>
            <a:r>
              <a:rPr lang="ru-RU" sz="1600" dirty="0" err="1" smtClean="0"/>
              <a:t>същ</a:t>
            </a:r>
            <a:r>
              <a:rPr lang="bg-BG" sz="1600" dirty="0"/>
              <a:t>и</a:t>
            </a:r>
            <a:r>
              <a:rPr lang="ru-RU" sz="1600" dirty="0" smtClean="0"/>
              <a:t> </a:t>
            </a:r>
            <a:r>
              <a:rPr lang="ru-RU" sz="1600" dirty="0"/>
              <a:t>тип </a:t>
            </a:r>
            <a:endParaRPr lang="en-US" sz="1600" dirty="0" smtClean="0"/>
          </a:p>
          <a:p>
            <a:r>
              <a:rPr lang="ru-RU" sz="1600" dirty="0" smtClean="0"/>
              <a:t>● </a:t>
            </a:r>
            <a:r>
              <a:rPr lang="ru-RU" sz="1600" dirty="0" err="1"/>
              <a:t>Има</a:t>
            </a:r>
            <a:r>
              <a:rPr lang="ru-RU" sz="1600" dirty="0"/>
              <a:t> </a:t>
            </a:r>
            <a:r>
              <a:rPr lang="ru-RU" sz="1600" dirty="0" err="1"/>
              <a:t>фиксиран</a:t>
            </a:r>
            <a:r>
              <a:rPr lang="ru-RU" sz="1600" dirty="0"/>
              <a:t> размер (</a:t>
            </a:r>
            <a:r>
              <a:rPr lang="ru-RU" sz="1600" dirty="0" err="1"/>
              <a:t>брой</a:t>
            </a:r>
            <a:r>
              <a:rPr lang="ru-RU" sz="1600" dirty="0"/>
              <a:t> </a:t>
            </a:r>
            <a:r>
              <a:rPr lang="ru-RU" sz="1600" dirty="0" err="1"/>
              <a:t>елементи</a:t>
            </a:r>
            <a:r>
              <a:rPr lang="ru-RU" sz="1600" dirty="0"/>
              <a:t>) </a:t>
            </a:r>
            <a:endParaRPr lang="en-US" sz="1600" dirty="0" smtClean="0"/>
          </a:p>
          <a:p>
            <a:r>
              <a:rPr lang="ru-RU" sz="1600" dirty="0" smtClean="0"/>
              <a:t>● </a:t>
            </a:r>
            <a:r>
              <a:rPr lang="ru-RU" sz="1600" dirty="0" err="1"/>
              <a:t>Подрежда</a:t>
            </a:r>
            <a:r>
              <a:rPr lang="ru-RU" sz="1600" dirty="0"/>
              <a:t> </a:t>
            </a:r>
            <a:r>
              <a:rPr lang="ru-RU" sz="1600" dirty="0" err="1"/>
              <a:t>елементите</a:t>
            </a:r>
            <a:r>
              <a:rPr lang="ru-RU" sz="1600" dirty="0"/>
              <a:t> по </a:t>
            </a:r>
            <a:r>
              <a:rPr lang="ru-RU" sz="1600" dirty="0" err="1"/>
              <a:t>фиксиран</a:t>
            </a:r>
            <a:r>
              <a:rPr lang="ru-RU" sz="1600" dirty="0"/>
              <a:t> начин</a:t>
            </a:r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-1" y="30300"/>
            <a:ext cx="8901545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Накратко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</a:t>
            </a:r>
            <a:endParaRPr kumimoji="0" 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1481452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49355" y="861529"/>
            <a:ext cx="8520599" cy="41745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1600" dirty="0" err="1"/>
              <a:t>Има</a:t>
            </a:r>
            <a:r>
              <a:rPr lang="ru-RU" sz="1600" dirty="0"/>
              <a:t> два начина: </a:t>
            </a:r>
            <a:endParaRPr lang="ru-RU" sz="1600" dirty="0" smtClean="0"/>
          </a:p>
          <a:p>
            <a:r>
              <a:rPr lang="ru-RU" sz="1600" dirty="0" smtClean="0"/>
              <a:t>•</a:t>
            </a:r>
            <a:r>
              <a:rPr lang="ru-RU" sz="1600" dirty="0" err="1"/>
              <a:t>Когато</a:t>
            </a:r>
            <a:r>
              <a:rPr lang="ru-RU" sz="1600" dirty="0"/>
              <a:t> знаем кои </a:t>
            </a:r>
            <a:r>
              <a:rPr lang="ru-RU" sz="1600" dirty="0" err="1"/>
              <a:t>са</a:t>
            </a:r>
            <a:r>
              <a:rPr lang="ru-RU" sz="1600" dirty="0"/>
              <a:t> </a:t>
            </a:r>
            <a:r>
              <a:rPr lang="ru-RU" sz="1600" dirty="0" err="1"/>
              <a:t>елементите</a:t>
            </a:r>
            <a:r>
              <a:rPr lang="ru-RU" sz="1600" dirty="0"/>
              <a:t>: </a:t>
            </a:r>
            <a:endParaRPr lang="ru-RU" sz="1600" dirty="0" smtClean="0"/>
          </a:p>
          <a:p>
            <a:r>
              <a:rPr lang="ru-RU" sz="1600" dirty="0" smtClean="0"/>
              <a:t>–</a:t>
            </a:r>
            <a:r>
              <a:rPr lang="ru-RU" sz="1600" dirty="0" err="1"/>
              <a:t>int</a:t>
            </a:r>
            <a:r>
              <a:rPr lang="ru-RU" sz="1600" dirty="0"/>
              <a:t>[] </a:t>
            </a:r>
            <a:r>
              <a:rPr lang="ru-RU" sz="1600" dirty="0" err="1"/>
              <a:t>myArray</a:t>
            </a:r>
            <a:r>
              <a:rPr lang="ru-RU" sz="1600" dirty="0"/>
              <a:t> = {1, 2, 3, 4, 5}; </a:t>
            </a:r>
            <a:endParaRPr lang="ru-RU" sz="1600" dirty="0" smtClean="0"/>
          </a:p>
          <a:p>
            <a:r>
              <a:rPr lang="ru-RU" sz="1600" dirty="0" smtClean="0"/>
              <a:t>•</a:t>
            </a:r>
            <a:r>
              <a:rPr lang="ru-RU" sz="1600" dirty="0" err="1"/>
              <a:t>Когато</a:t>
            </a:r>
            <a:r>
              <a:rPr lang="ru-RU" sz="1600" dirty="0"/>
              <a:t> знаем само </a:t>
            </a:r>
            <a:r>
              <a:rPr lang="ru-RU" sz="1600" dirty="0" err="1"/>
              <a:t>броя</a:t>
            </a:r>
            <a:r>
              <a:rPr lang="ru-RU" sz="1600" dirty="0"/>
              <a:t> им: </a:t>
            </a:r>
            <a:endParaRPr lang="ru-RU" sz="1600" dirty="0" smtClean="0"/>
          </a:p>
          <a:p>
            <a:r>
              <a:rPr lang="ru-RU" sz="1600" dirty="0" smtClean="0"/>
              <a:t>–</a:t>
            </a:r>
            <a:r>
              <a:rPr lang="ru-RU" sz="1600" dirty="0" err="1"/>
              <a:t>int</a:t>
            </a:r>
            <a:r>
              <a:rPr lang="ru-RU" sz="1600" dirty="0"/>
              <a:t>[] </a:t>
            </a:r>
            <a:r>
              <a:rPr lang="ru-RU" sz="1600" dirty="0" err="1"/>
              <a:t>myArray</a:t>
            </a:r>
            <a:r>
              <a:rPr lang="ru-RU" sz="1600" dirty="0"/>
              <a:t> = </a:t>
            </a:r>
            <a:r>
              <a:rPr lang="ru-RU" sz="1600" dirty="0" err="1"/>
              <a:t>new</a:t>
            </a:r>
            <a:r>
              <a:rPr lang="ru-RU" sz="1600" dirty="0"/>
              <a:t> </a:t>
            </a:r>
            <a:r>
              <a:rPr lang="ru-RU" sz="1600" dirty="0" err="1"/>
              <a:t>int</a:t>
            </a:r>
            <a:r>
              <a:rPr lang="ru-RU" sz="1600" dirty="0"/>
              <a:t>[5]; </a:t>
            </a:r>
            <a:endParaRPr lang="ru-RU" sz="1600" dirty="0" smtClean="0"/>
          </a:p>
          <a:p>
            <a:r>
              <a:rPr lang="ru-RU" sz="1600" dirty="0" smtClean="0"/>
              <a:t>– </a:t>
            </a:r>
            <a:r>
              <a:rPr lang="ru-RU" sz="1600" dirty="0" err="1"/>
              <a:t>Операторът</a:t>
            </a:r>
            <a:r>
              <a:rPr lang="ru-RU" sz="1600" dirty="0"/>
              <a:t> “</a:t>
            </a:r>
            <a:r>
              <a:rPr lang="ru-RU" sz="1600" dirty="0" err="1"/>
              <a:t>new</a:t>
            </a:r>
            <a:r>
              <a:rPr lang="ru-RU" sz="1600" dirty="0"/>
              <a:t>” </a:t>
            </a:r>
            <a:r>
              <a:rPr lang="ru-RU" sz="1600" dirty="0" err="1"/>
              <a:t>заделя</a:t>
            </a:r>
            <a:r>
              <a:rPr lang="ru-RU" sz="1600" dirty="0"/>
              <a:t> </a:t>
            </a:r>
            <a:r>
              <a:rPr lang="ru-RU" sz="1600" dirty="0" err="1"/>
              <a:t>памет</a:t>
            </a:r>
            <a:r>
              <a:rPr lang="ru-RU" sz="1600" dirty="0"/>
              <a:t> за </a:t>
            </a:r>
            <a:r>
              <a:rPr lang="ru-RU" sz="1600" dirty="0" err="1"/>
              <a:t>масива</a:t>
            </a:r>
            <a:r>
              <a:rPr lang="ru-RU" sz="1600" dirty="0"/>
              <a:t>.</a:t>
            </a:r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-1" y="30300"/>
            <a:ext cx="8901545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Деклариране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80036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49355" y="861529"/>
            <a:ext cx="8520599" cy="41745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1600" dirty="0"/>
              <a:t>● </a:t>
            </a:r>
            <a:r>
              <a:rPr lang="ru-RU" sz="1600" dirty="0" err="1"/>
              <a:t>Могат</a:t>
            </a:r>
            <a:r>
              <a:rPr lang="ru-RU" sz="1600" dirty="0"/>
              <a:t> да се </a:t>
            </a:r>
            <a:r>
              <a:rPr lang="ru-RU" sz="1600" dirty="0" err="1"/>
              <a:t>достъпват</a:t>
            </a:r>
            <a:r>
              <a:rPr lang="ru-RU" sz="1600" dirty="0"/>
              <a:t> чрез [] </a:t>
            </a:r>
            <a:endParaRPr lang="ru-RU" sz="1600" dirty="0" smtClean="0"/>
          </a:p>
          <a:p>
            <a:r>
              <a:rPr lang="ru-RU" sz="1600" dirty="0" smtClean="0"/>
              <a:t>● </a:t>
            </a:r>
            <a:r>
              <a:rPr lang="ru-RU" sz="1600" dirty="0" err="1"/>
              <a:t>Индексът</a:t>
            </a:r>
            <a:r>
              <a:rPr lang="ru-RU" sz="1600" dirty="0"/>
              <a:t> на </a:t>
            </a:r>
            <a:r>
              <a:rPr lang="ru-RU" sz="1600" dirty="0" err="1"/>
              <a:t>първия</a:t>
            </a:r>
            <a:r>
              <a:rPr lang="ru-RU" sz="1600" dirty="0"/>
              <a:t> </a:t>
            </a:r>
            <a:r>
              <a:rPr lang="ru-RU" sz="1600" dirty="0" err="1"/>
              <a:t>елемент</a:t>
            </a:r>
            <a:r>
              <a:rPr lang="ru-RU" sz="1600" dirty="0"/>
              <a:t> е 0 </a:t>
            </a:r>
            <a:endParaRPr lang="ru-RU" sz="1600" dirty="0" smtClean="0"/>
          </a:p>
          <a:p>
            <a:r>
              <a:rPr lang="ru-RU" sz="1600" dirty="0" smtClean="0"/>
              <a:t>● </a:t>
            </a:r>
            <a:r>
              <a:rPr lang="ru-RU" sz="1600" dirty="0" err="1"/>
              <a:t>Индексът</a:t>
            </a:r>
            <a:r>
              <a:rPr lang="ru-RU" sz="1600" dirty="0"/>
              <a:t> на </a:t>
            </a:r>
            <a:r>
              <a:rPr lang="ru-RU" sz="1600" dirty="0" err="1"/>
              <a:t>последния</a:t>
            </a:r>
            <a:r>
              <a:rPr lang="ru-RU" sz="1600" dirty="0"/>
              <a:t> </a:t>
            </a:r>
            <a:r>
              <a:rPr lang="ru-RU" sz="1600" dirty="0" err="1"/>
              <a:t>елемент</a:t>
            </a:r>
            <a:r>
              <a:rPr lang="ru-RU" sz="1600" dirty="0"/>
              <a:t> е </a:t>
            </a:r>
            <a:r>
              <a:rPr lang="ru-RU" sz="1600" dirty="0" err="1"/>
              <a:t>дължината</a:t>
            </a:r>
            <a:r>
              <a:rPr lang="ru-RU" sz="1600" dirty="0"/>
              <a:t> на </a:t>
            </a:r>
            <a:r>
              <a:rPr lang="ru-RU" sz="1600" dirty="0" err="1"/>
              <a:t>масива</a:t>
            </a:r>
            <a:r>
              <a:rPr lang="ru-RU" sz="1600" dirty="0"/>
              <a:t> - 1</a:t>
            </a:r>
            <a:endParaRPr sz="1600"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-1" y="30300"/>
            <a:ext cx="8901545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Достъпване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rPr>
              <a:t>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9161115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0" y="764397"/>
            <a:ext cx="8520599" cy="430636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bg-BG" b="1" dirty="0"/>
              <a:t>Често ни се налага да минем през всички елементи на масив и да направим нещо с тях. Този процес се казва обхождане. </a:t>
            </a:r>
            <a:endParaRPr lang="bg-BG" b="1" dirty="0" smtClean="0"/>
          </a:p>
          <a:p>
            <a:r>
              <a:rPr lang="bg-BG" b="1" dirty="0" smtClean="0"/>
              <a:t>Възможен </a:t>
            </a:r>
            <a:r>
              <a:rPr lang="bg-BG" b="1" dirty="0"/>
              <a:t>е чрез цикли. </a:t>
            </a:r>
            <a:endParaRPr lang="bg-BG" b="1" dirty="0" smtClean="0"/>
          </a:p>
          <a:p>
            <a:r>
              <a:rPr lang="en-US" b="1" dirty="0" err="1" smtClean="0"/>
              <a:t>int</a:t>
            </a:r>
            <a:r>
              <a:rPr lang="en-US" b="1" dirty="0"/>
              <a:t>[] array = {3 ,5 ,6, 6,7,8}; </a:t>
            </a:r>
            <a:endParaRPr lang="bg-BG" b="1" dirty="0" smtClean="0"/>
          </a:p>
          <a:p>
            <a:r>
              <a:rPr lang="en-US" b="1" dirty="0" smtClean="0"/>
              <a:t>for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</a:t>
            </a:r>
            <a:r>
              <a:rPr lang="en-US" b="1" dirty="0" err="1"/>
              <a:t>array.length</a:t>
            </a:r>
            <a:r>
              <a:rPr lang="en-US" b="1" dirty="0"/>
              <a:t>; </a:t>
            </a:r>
            <a:r>
              <a:rPr lang="en-US" b="1" dirty="0" err="1"/>
              <a:t>i</a:t>
            </a:r>
            <a:r>
              <a:rPr lang="en-US" b="1" dirty="0"/>
              <a:t>++){    </a:t>
            </a:r>
            <a:endParaRPr lang="bg-BG" b="1" dirty="0" smtClean="0"/>
          </a:p>
          <a:p>
            <a:r>
              <a:rPr lang="bg-BG" b="1" dirty="0"/>
              <a:t> </a:t>
            </a:r>
            <a:r>
              <a:rPr lang="bg-BG" b="1" dirty="0" smtClean="0"/>
              <a:t>     </a:t>
            </a:r>
            <a:r>
              <a:rPr lang="en-US" b="1" dirty="0" smtClean="0"/>
              <a:t>array[</a:t>
            </a:r>
            <a:r>
              <a:rPr lang="en-US" b="1" dirty="0" err="1" smtClean="0"/>
              <a:t>i</a:t>
            </a:r>
            <a:r>
              <a:rPr lang="en-US" b="1" dirty="0"/>
              <a:t>]=5+i; </a:t>
            </a:r>
            <a:endParaRPr lang="bg-BG" b="1" dirty="0" smtClean="0"/>
          </a:p>
          <a:p>
            <a:r>
              <a:rPr lang="en-US" b="1" dirty="0" smtClean="0"/>
              <a:t>}</a:t>
            </a:r>
            <a:endParaRPr lang="bg-BG" b="1" dirty="0" smtClean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0" y="30299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Обхождане</a:t>
            </a:r>
          </a:p>
        </p:txBody>
      </p:sp>
    </p:spTree>
    <p:extLst>
      <p:ext uri="{BB962C8B-B14F-4D97-AF65-F5344CB8AC3E}">
        <p14:creationId xmlns:p14="http://schemas.microsoft.com/office/powerpoint/2010/main" val="28217216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81" y="0"/>
                </a:lnTo>
                <a:lnTo>
                  <a:pt x="9143981" y="764398"/>
                </a:lnTo>
                <a:lnTo>
                  <a:pt x="0" y="764398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4" y="89185"/>
            <a:ext cx="248158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Сортиране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024" y="1000048"/>
            <a:ext cx="7874634" cy="281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6515" lvl="0" indent="0" algn="l" defTabSz="914400" rtl="0" eaLnBrk="1" fontAlgn="auto" latinLnBrk="0" hangingPunct="1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Да сортираме един масив, означава да подредим елементите му според  някакъв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критерий.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Пример: Да наредим едно тесте от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карти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14599"/>
              </a:lnSpc>
              <a:spcBef>
                <a:spcPts val="15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Пример: Имаме масив от оценки на студенти и трябва да ги подредим по  нарастване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от най-ниските към</a:t>
            </a:r>
            <a:r>
              <a:rPr kumimoji="0" sz="1800" b="0" i="0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най-високите.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78105" lvl="0" indent="0" algn="l" defTabSz="914400" rtl="0" eaLnBrk="1" fontAlgn="auto" latinLnBrk="0" hangingPunct="1">
              <a:lnSpc>
                <a:spcPct val="114599"/>
              </a:lnSpc>
              <a:spcBef>
                <a:spcPts val="15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Пример: Имаме масив от имена на студенти и трябва да ги подредим по  азбучен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ред.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367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81" y="0"/>
                </a:lnTo>
                <a:lnTo>
                  <a:pt x="9143981" y="764398"/>
                </a:lnTo>
                <a:lnTo>
                  <a:pt x="0" y="764398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Алгоритми за</a:t>
            </a:r>
            <a:r>
              <a:rPr spc="-45" dirty="0"/>
              <a:t> </a:t>
            </a:r>
            <a:r>
              <a:rPr spc="-5" dirty="0"/>
              <a:t>сортиране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024" y="1000048"/>
            <a:ext cx="8134984" cy="303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strike="noStrike" kern="1200" cap="none" spc="-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Алгоритмите за сортиране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ни дават решение на задачата как да сортираме  един масив от данни. Те са едни от основните в компютърните науки и се  използват често, както за обучителни цели, така и в</a:t>
            </a:r>
            <a:r>
              <a:rPr kumimoji="0" sz="1800" b="0" i="0" u="none" strike="noStrike" kern="120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практиката.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Класифицираме ги според няколко</a:t>
            </a:r>
            <a:r>
              <a:rPr kumimoji="0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критерия: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1800" b="0" i="0" u="heavy" strike="noStrike" kern="1200" cap="none" spc="-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3"/>
              </a:rPr>
              <a:t>стабилност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ct val="77777"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1800" b="0" i="0" u="heavy" strike="noStrike" kern="1200" cap="none" spc="-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4"/>
              </a:rPr>
              <a:t>бързина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(времева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сложност)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Pct val="77777"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използвана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памет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ct val="77777"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1800" b="0" i="0" u="heavy" strike="noStrike" kern="1200" cap="none" spc="-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5"/>
              </a:rPr>
              <a:t>ефективност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Pct val="77777"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др.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299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81" y="0"/>
                </a:lnTo>
                <a:lnTo>
                  <a:pt x="9143981" y="764398"/>
                </a:lnTo>
                <a:lnTo>
                  <a:pt x="0" y="764398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Алгоритми за</a:t>
            </a:r>
            <a:r>
              <a:rPr spc="-45" dirty="0"/>
              <a:t> </a:t>
            </a:r>
            <a:r>
              <a:rPr spc="-5" dirty="0"/>
              <a:t>сортиране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024" y="1040098"/>
            <a:ext cx="5481320" cy="3085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Наивни: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1800" b="0" i="0" u="heavy" strike="noStrike" kern="1200" cap="none" spc="-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“метод на мехурчето” (Bubble</a:t>
            </a:r>
            <a:r>
              <a:rPr kumimoji="0" sz="1800" b="0" i="0" u="heavy" strike="noStrike" kern="1200" cap="none" spc="30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 </a:t>
            </a:r>
            <a:r>
              <a:rPr kumimoji="0" sz="1800" b="0" i="0" u="heavy" strike="noStrike" kern="1200" cap="none" spc="-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Sort)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ct val="77777"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1800" b="0" i="0" u="heavy" strike="noStrike" kern="1200" cap="none" spc="-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3"/>
              </a:rPr>
              <a:t>сортиране чрез вмъкване (Insertion</a:t>
            </a:r>
            <a:r>
              <a:rPr kumimoji="0" sz="1800" b="0" i="0" u="heavy" strike="noStrike" kern="1200" cap="none" spc="5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3"/>
              </a:rPr>
              <a:t> </a:t>
            </a:r>
            <a:r>
              <a:rPr kumimoji="0" sz="1800" b="0" i="0" u="heavy" strike="noStrike" kern="1200" cap="none" spc="-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3"/>
              </a:rPr>
              <a:t>Sort)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ct val="77777"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1800" b="0" i="0" u="heavy" strike="noStrike" kern="1200" cap="none" spc="-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4"/>
              </a:rPr>
              <a:t>сортиране чрез пряка селекция (Selection</a:t>
            </a:r>
            <a:r>
              <a:rPr kumimoji="0" sz="1800" b="0" i="0" u="heavy" strike="noStrike" kern="1200" cap="none" spc="7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4"/>
              </a:rPr>
              <a:t> </a:t>
            </a:r>
            <a:r>
              <a:rPr kumimoji="0" sz="1800" b="0" i="0" u="heavy" strike="noStrike" kern="1200" cap="none" spc="-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4"/>
              </a:rPr>
              <a:t>Sort)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 typeface="Arial"/>
              <a:buChar char="●"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Eфективни: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1800" b="0" i="0" u="heavy" strike="noStrike" kern="1200" cap="none" spc="-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5"/>
              </a:rPr>
              <a:t>бърза сортировка (Quick</a:t>
            </a:r>
            <a:r>
              <a:rPr kumimoji="0" sz="1800" b="0" i="0" u="heavy" strike="noStrike" kern="1200" cap="none" spc="10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5"/>
              </a:rPr>
              <a:t> </a:t>
            </a:r>
            <a:r>
              <a:rPr kumimoji="0" sz="1800" b="0" i="0" u="heavy" strike="noStrike" kern="1200" cap="none" spc="-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5"/>
              </a:rPr>
              <a:t>Sort)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ct val="77777"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1800" b="0" i="0" u="heavy" strike="noStrike" kern="1200" cap="none" spc="-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6"/>
              </a:rPr>
              <a:t>сортиране чрез сливане (Merge</a:t>
            </a:r>
            <a:r>
              <a:rPr kumimoji="0" sz="1800" b="0" i="0" u="heavy" strike="noStrike" kern="1200" cap="none" spc="3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6"/>
              </a:rPr>
              <a:t> </a:t>
            </a:r>
            <a:r>
              <a:rPr kumimoji="0" sz="1800" b="0" i="0" u="heavy" strike="noStrike" kern="1200" cap="none" spc="-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6"/>
              </a:rPr>
              <a:t>Sort)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-33655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ct val="77777"/>
              <a:buFontTx/>
              <a:buChar char="●"/>
              <a:tabLst>
                <a:tab pos="469265" algn="l"/>
                <a:tab pos="469900" algn="l"/>
              </a:tabLst>
              <a:defRPr/>
            </a:pPr>
            <a:r>
              <a:rPr kumimoji="0" sz="1800" b="0" i="0" u="heavy" strike="noStrike" kern="1200" cap="none" spc="-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7"/>
              </a:rPr>
              <a:t>сортиране чрез двоична пирамида (Heap</a:t>
            </a:r>
            <a:r>
              <a:rPr kumimoji="0" sz="1800" b="0" i="0" u="heavy" strike="noStrike" kern="1200" cap="none" spc="60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7"/>
              </a:rPr>
              <a:t> </a:t>
            </a:r>
            <a:r>
              <a:rPr kumimoji="0" sz="1800" b="0" i="0" u="heavy" strike="noStrike" kern="1200" cap="none" spc="-5" normalizeH="0" baseline="0" noProof="0" dirty="0">
                <a:ln>
                  <a:noFill/>
                </a:ln>
                <a:solidFill>
                  <a:srgbClr val="0097A7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7"/>
              </a:rPr>
              <a:t>Sort)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8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81" y="0"/>
                </a:lnTo>
                <a:lnTo>
                  <a:pt x="9143981" y="764398"/>
                </a:lnTo>
                <a:lnTo>
                  <a:pt x="0" y="764398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4" y="128035"/>
            <a:ext cx="8997950" cy="471187"/>
          </a:xfrm>
          <a:prstGeom prst="rect">
            <a:avLst/>
          </a:prstGeom>
        </p:spPr>
        <p:txBody>
          <a:bodyPr vert="horz" wrap="square" lIns="0" tIns="1008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/>
              <a:t>Bubble Sort (algorithm)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234616" y="843012"/>
            <a:ext cx="7513376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[] array = { 6, 9, 3, 1, 8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temp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(int i = 0; i &lt; array.length; i++)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 = 1; j &lt; 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array.length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);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j++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if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(array[j - 1] &gt; array[j])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//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swap the elements!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temp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array[j - 1];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array[j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- 1] = array[j];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array[j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=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1800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  </a:t>
            </a:r>
            <a:r>
              <a:rPr kumimoji="0" lang="bg-BG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  <a:endParaRPr kumimoji="0" lang="bg-B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System.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out.println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Arrays.toString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(array));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3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81" y="0"/>
                </a:lnTo>
                <a:lnTo>
                  <a:pt x="9143981" y="764398"/>
                </a:lnTo>
                <a:lnTo>
                  <a:pt x="0" y="764398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4" y="128035"/>
            <a:ext cx="899795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 smtClean="0"/>
              <a:t>Insertion</a:t>
            </a:r>
            <a:r>
              <a:rPr sz="3000" spc="25" dirty="0" smtClean="0"/>
              <a:t> </a:t>
            </a:r>
            <a:r>
              <a:rPr sz="3000" spc="-5" dirty="0" smtClean="0"/>
              <a:t>Sort</a:t>
            </a:r>
            <a:r>
              <a:rPr lang="en-US" sz="3000" spc="-5" dirty="0" smtClean="0"/>
              <a:t> (algorithm)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395636" y="972662"/>
            <a:ext cx="5989376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[] array = { 3, 9, 8, 1, 6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(int i = 1; i &lt; array.length; i++)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while (j &gt; 0 &amp;&amp; array[j - 1] &gt; array[j])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 = array[j - 1];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array[j - 1] = array[j];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array[j] =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= j - 1;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System.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out.println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Arrays.toString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(array));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3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byte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От -128 до 127. </a:t>
            </a:r>
            <a:r>
              <a:rPr lang="bg-BG" dirty="0" smtClean="0"/>
              <a:t>Заема 8 бита памет</a:t>
            </a:r>
            <a:r>
              <a:rPr lang="ru-RU" dirty="0" smtClean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int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От -2 147 483 648 до 2 147 483 647. </a:t>
            </a:r>
            <a:r>
              <a:rPr lang="bg-BG" dirty="0" smtClean="0"/>
              <a:t>Заема 32 бита памет.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long</a:t>
            </a:r>
            <a:endParaRPr lang="ru-RU" dirty="0"/>
          </a:p>
          <a:p>
            <a:pPr lvl="0"/>
            <a:r>
              <a:rPr lang="ru-RU" dirty="0"/>
              <a:t>От  -9,223,372,036,854,775,808</a:t>
            </a:r>
          </a:p>
          <a:p>
            <a:pPr lvl="0"/>
            <a:r>
              <a:rPr lang="ru-RU" dirty="0"/>
              <a:t>до </a:t>
            </a:r>
            <a:r>
              <a:rPr lang="ru-RU" dirty="0" smtClean="0"/>
              <a:t>9,223,372,036,854,775,807</a:t>
            </a:r>
            <a:r>
              <a:rPr lang="bg-BG" dirty="0" smtClean="0"/>
              <a:t>. Заема 64 бита памет</a:t>
            </a:r>
            <a:r>
              <a:rPr lang="ru-RU" dirty="0" smtClean="0"/>
              <a:t>.</a:t>
            </a:r>
            <a:endParaRPr lang="ru-RU" dirty="0"/>
          </a:p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Типове данни – цели числа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382162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81" y="0"/>
                </a:lnTo>
                <a:lnTo>
                  <a:pt x="9143981" y="764398"/>
                </a:lnTo>
                <a:lnTo>
                  <a:pt x="0" y="764398"/>
                </a:lnTo>
                <a:lnTo>
                  <a:pt x="0" y="0"/>
                </a:lnTo>
                <a:close/>
              </a:path>
            </a:pathLst>
          </a:custGeom>
          <a:solidFill>
            <a:srgbClr val="9C26A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4" y="128035"/>
            <a:ext cx="8997950" cy="471187"/>
          </a:xfrm>
          <a:prstGeom prst="rect">
            <a:avLst/>
          </a:prstGeom>
        </p:spPr>
        <p:txBody>
          <a:bodyPr vert="horz" wrap="square" lIns="0" tIns="10087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 smtClean="0"/>
              <a:t>Selection</a:t>
            </a:r>
            <a:r>
              <a:rPr sz="2400" spc="55" dirty="0" smtClean="0"/>
              <a:t> </a:t>
            </a:r>
            <a:r>
              <a:rPr sz="2400" spc="-5" dirty="0" smtClean="0"/>
              <a:t>Sort</a:t>
            </a:r>
            <a:r>
              <a:rPr lang="en-US" sz="2400" spc="-5" dirty="0" smtClean="0"/>
              <a:t> (algorithm)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828205"/>
            <a:ext cx="6446576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[] array = { 3, 9, 2, 1, 6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 = 0; j &lt;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array.length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j++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minIndex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j;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j + 1;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&lt;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array.length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(array[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&lt; array[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minIndex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minIndex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minIndex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!= j)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 = array[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minIndex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array[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minIndex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= array[j];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array[j] = temp;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System.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out.println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16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Arrays.toString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(array));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733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/>
              <a:t>Сортирайте целочислен масив използвайки някой от изучените алгоритми за сортиране.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Задача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901729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81" y="0"/>
                </a:lnTo>
                <a:lnTo>
                  <a:pt x="9143981" y="764398"/>
                </a:lnTo>
                <a:lnTo>
                  <a:pt x="0" y="764398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14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800" spc="-5" dirty="0"/>
              <a:t>Многомерен</a:t>
            </a:r>
            <a:r>
              <a:rPr sz="2800" spc="-50" dirty="0"/>
              <a:t> </a:t>
            </a:r>
            <a:r>
              <a:rPr sz="2800" spc="-5" dirty="0"/>
              <a:t>масив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08649" y="912903"/>
            <a:ext cx="8319134" cy="126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Масивите,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с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които се занимавахме досега, представят един ред обекти от  някакъв тип. Често обаче ни се налага да представяме данните под формата  на таблици (напр., таблица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с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оценки за всеки студент, в която всеки ред е  даден студент, а всяка колона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оценка по даден</a:t>
            </a:r>
            <a:r>
              <a:rPr kumimoji="0" sz="18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предмет.).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91911" y="2733444"/>
            <a:ext cx="2469294" cy="2278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673" y="2486169"/>
            <a:ext cx="5160839" cy="2406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9304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81" y="0"/>
                </a:lnTo>
                <a:lnTo>
                  <a:pt x="9143981" y="764398"/>
                </a:lnTo>
                <a:lnTo>
                  <a:pt x="0" y="764398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14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800" spc="-5" dirty="0"/>
              <a:t>Многомерен масив </a:t>
            </a:r>
            <a:r>
              <a:rPr sz="2800" dirty="0"/>
              <a:t>-</a:t>
            </a:r>
            <a:r>
              <a:rPr sz="2800" spc="-15" dirty="0"/>
              <a:t> </a:t>
            </a:r>
            <a:r>
              <a:rPr sz="2800" spc="-5" dirty="0"/>
              <a:t>декларация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08649" y="912903"/>
            <a:ext cx="8439785" cy="155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Многомерните масиви са нищо друго, освен масив от масиви. Могат да имат n  на брой измерения, но рядко в практиката се използват повече от</a:t>
            </a:r>
            <a:r>
              <a:rPr kumimoji="0" sz="18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7E0054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int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[][]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B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twoDimentionalArray</a:t>
            </a:r>
            <a:r>
              <a:rPr kumimoji="0" sz="1400" b="0" i="0" u="none" strike="noStrike" kern="1200" cap="none" spc="-550" normalizeH="0" baseline="0" noProof="0" dirty="0">
                <a:ln>
                  <a:noFill/>
                </a:ln>
                <a:solidFill>
                  <a:srgbClr val="0000B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7E0054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int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[][][]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B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threeDimentionalArray</a:t>
            </a:r>
            <a:r>
              <a:rPr kumimoji="0" sz="1400" b="0" i="0" u="none" strike="noStrike" kern="1200" cap="none" spc="-480" normalizeH="0" baseline="0" noProof="0" dirty="0">
                <a:ln>
                  <a:noFill/>
                </a:ln>
                <a:solidFill>
                  <a:srgbClr val="0000B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8649" y="2644656"/>
            <a:ext cx="2512060" cy="767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7E0054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int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[][]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B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intMatrix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E0054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new 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7E0054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float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[][]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B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floatMatrix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  String[][][]</a:t>
            </a:r>
            <a:r>
              <a:rPr kumimoji="0" sz="14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B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stringCube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3320" y="2679007"/>
            <a:ext cx="238823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7E0054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int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[3][4];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4604" marR="0" lvl="0" indent="0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E0054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new</a:t>
            </a:r>
            <a:r>
              <a:rPr kumimoji="0" sz="1400" b="1" i="0" u="none" strike="noStrike" kern="1200" cap="none" spc="-35" normalizeH="0" baseline="0" noProof="0" dirty="0">
                <a:ln>
                  <a:noFill/>
                </a:ln>
                <a:solidFill>
                  <a:srgbClr val="7E0054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7E0054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float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[8][2];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22225" marR="0" lvl="0" indent="0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7E0054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new</a:t>
            </a:r>
            <a:r>
              <a:rPr kumimoji="0" sz="1400" b="1" i="0" u="none" strike="noStrike" kern="1200" cap="none" spc="-60" normalizeH="0" baseline="0" noProof="0" dirty="0">
                <a:ln>
                  <a:noFill/>
                </a:ln>
                <a:solidFill>
                  <a:srgbClr val="7E0054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String[5][5][5];</a:t>
            </a:r>
          </a:p>
        </p:txBody>
      </p:sp>
      <p:sp>
        <p:nvSpPr>
          <p:cNvPr id="7" name="object 7"/>
          <p:cNvSpPr/>
          <p:nvPr/>
        </p:nvSpPr>
        <p:spPr>
          <a:xfrm>
            <a:off x="5706863" y="2579119"/>
            <a:ext cx="2645019" cy="2179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71836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14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800" spc="-5" dirty="0"/>
              <a:t>Многомерен масив </a:t>
            </a:r>
            <a:r>
              <a:rPr sz="2800" dirty="0"/>
              <a:t>-</a:t>
            </a:r>
            <a:r>
              <a:rPr sz="2800" spc="-5" dirty="0"/>
              <a:t> инициализация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10020" y="952953"/>
            <a:ext cx="112331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2418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по	същия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4659" y="952953"/>
            <a:ext cx="848994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начин,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4933" y="952953"/>
            <a:ext cx="98615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3566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както	и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649" y="912903"/>
            <a:ext cx="4690110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70100" algn="l"/>
                <a:tab pos="3853179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Инициализираме	многомерните	масиви  едномерните.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743" y="2295976"/>
            <a:ext cx="2129155" cy="930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{</a:t>
            </a:r>
          </a:p>
          <a:p>
            <a:pPr marL="57785" marR="0" lvl="0" indent="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>
                <a:tab pos="469265" algn="l"/>
                <a:tab pos="1018540" algn="l"/>
                <a:tab pos="129286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//	row	0	values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57785" marR="0" lvl="0" indent="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>
                <a:tab pos="469265" algn="l"/>
                <a:tab pos="1018540" algn="l"/>
                <a:tab pos="129286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//	row	1	values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649" y="2295976"/>
            <a:ext cx="2266315" cy="1245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09980" algn="l"/>
                <a:tab pos="2070100" algn="l"/>
              </a:tabLst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7E0054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[][]	matrix	=</a:t>
            </a:r>
          </a:p>
          <a:p>
            <a:pPr marL="469265" marR="0" lvl="0" indent="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8540" algn="l"/>
                <a:tab pos="1430020" algn="l"/>
                <a:tab pos="184150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{1,	2,	3,	4},</a:t>
            </a:r>
          </a:p>
          <a:p>
            <a:pPr marL="469265" marR="0" lvl="0" indent="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8540" algn="l"/>
                <a:tab pos="1430020" algn="l"/>
                <a:tab pos="184150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{5,	6,	7,	8},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54480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81" y="0"/>
                </a:lnTo>
                <a:lnTo>
                  <a:pt x="9143981" y="764398"/>
                </a:lnTo>
                <a:lnTo>
                  <a:pt x="0" y="764398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14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800" spc="-5" dirty="0"/>
              <a:t>Матрица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98224" y="800928"/>
            <a:ext cx="8510270" cy="36358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Матриците са двумерни масиви, т.е. масив от едномерни масиви. Имат редове  и колони, като всеки ред е масив от елементи, а всяка колона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съвкупност от  елементи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с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еднакъв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индекс.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int[][] matrix =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2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{1, 2, 6,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3},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2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{9, 0, 7,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1},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2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{2, 8, 5,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sz="18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r>
              <a:rPr kumimoji="0" lang="en-US" sz="18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06863" y="2579119"/>
            <a:ext cx="2645019" cy="2179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7921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81" y="0"/>
                </a:lnTo>
                <a:lnTo>
                  <a:pt x="9143981" y="764398"/>
                </a:lnTo>
                <a:lnTo>
                  <a:pt x="0" y="764398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14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800" spc="-5" dirty="0"/>
              <a:t>Достъп до елементите на многомерен</a:t>
            </a:r>
            <a:r>
              <a:rPr sz="2800" spc="25" dirty="0"/>
              <a:t> </a:t>
            </a:r>
            <a:r>
              <a:rPr sz="2800" spc="-5" dirty="0"/>
              <a:t>масив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90823" y="819378"/>
            <a:ext cx="8142605" cy="403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Както при едномерните масиви, можем да достъпваме елементите и на  многомерен масив. За да вземем даден елемент, трябва да посочим номер  на ред и номер на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колона: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6976745" lvl="0" indent="0" algn="l" defTabSz="914400" rtl="0" eaLnBrk="1" fontAlgn="auto" latinLnBrk="0" hangingPunct="1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matrix[i][j];  Например: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3844290" lvl="0" indent="0" algn="just" defTabSz="914400" rtl="0" eaLnBrk="1" fontAlgn="auto" latinLnBrk="0" hangingPunct="1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 element1 = matrix[0][1]; // element1 = 2  int element2 = matrix[2][2]; // element2 = 5  int element3 = matrix[1][2]; // element3 = ?  int element4 = matrix[3][0]; // element4 =</a:t>
            </a:r>
            <a:r>
              <a:rPr kumimoji="0" sz="1800" b="0" i="0" u="none" strike="noStrike" kern="1200" cap="none" spc="5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?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1162" y="2568669"/>
            <a:ext cx="2645019" cy="2179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9077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81" y="0"/>
                </a:lnTo>
                <a:lnTo>
                  <a:pt x="9143981" y="764398"/>
                </a:lnTo>
                <a:lnTo>
                  <a:pt x="0" y="764398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14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800" spc="-5" dirty="0"/>
              <a:t>Размер на</a:t>
            </a:r>
            <a:r>
              <a:rPr sz="2800" spc="-55" dirty="0"/>
              <a:t> </a:t>
            </a:r>
            <a:r>
              <a:rPr sz="2800" spc="-5" dirty="0"/>
              <a:t>матрица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384724" y="1027680"/>
            <a:ext cx="8033384" cy="301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За да намерим броя на редовете на една матрица, използваме метода .  length. Тъй като матрицата е просто масив от едномерни масиви, length ни  дава размера на този масив: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 rows = matrix.length; //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2540635" lvl="0" indent="0" algn="l" defTabSz="914400" rtl="0" eaLnBrk="1" fontAlgn="auto" latinLnBrk="0" hangingPunct="1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За да намерим броя на колоните, прилагаме length  върху някой от редовете,</a:t>
            </a: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например: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 columns =  matrix[0].length; //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1162" y="2568669"/>
            <a:ext cx="2645019" cy="2179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2336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764540"/>
          </a:xfrm>
          <a:custGeom>
            <a:avLst/>
            <a:gdLst/>
            <a:ahLst/>
            <a:cxnLst/>
            <a:rect l="l" t="t" r="r" b="b"/>
            <a:pathLst>
              <a:path w="9144000" h="764540">
                <a:moveTo>
                  <a:pt x="0" y="0"/>
                </a:moveTo>
                <a:lnTo>
                  <a:pt x="9143981" y="0"/>
                </a:lnTo>
                <a:lnTo>
                  <a:pt x="9143981" y="764398"/>
                </a:lnTo>
                <a:lnTo>
                  <a:pt x="0" y="764398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14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2800" spc="-5" dirty="0"/>
              <a:t>Обхождане на</a:t>
            </a:r>
            <a:r>
              <a:rPr sz="2800" spc="-40" dirty="0"/>
              <a:t> </a:t>
            </a:r>
            <a:r>
              <a:rPr sz="2800" spc="-5" dirty="0"/>
              <a:t>матрица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84724" y="1027680"/>
            <a:ext cx="8073390" cy="3525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Обхождаме матриците по същия начин, както и едномерните масиви, само  че тук трябва да използваме вложени цикли (съответно за да минем през  всеки ред и всяка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колона):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(int i = 0; i &lt; rows;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i++){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6465" marR="5006975" lvl="0" indent="-457200" algn="l" defTabSz="914400" rtl="0" eaLnBrk="1" fontAlgn="auto" latinLnBrk="0" hangingPunct="1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(int j = 0; j &lt; cols; j++){  matrix[i][j] +=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1;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26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1162" y="2568669"/>
            <a:ext cx="2645019" cy="2179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0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2604" y="891174"/>
            <a:ext cx="9018791" cy="41801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2700"/>
            <a:r>
              <a:rPr lang="ru-RU" sz="1400" dirty="0"/>
              <a:t>Имате предварително въведени стойности от цели числа, принадлежащи на интервала [10..99]. числата са въведени в матрица с размери 6 реда и 6 колони.</a:t>
            </a:r>
            <a:br>
              <a:rPr lang="ru-RU" sz="1400" dirty="0"/>
            </a:br>
            <a:r>
              <a:rPr lang="ru-RU" sz="1400" dirty="0"/>
              <a:t>Да се състави програма, чрез която се намира </a:t>
            </a:r>
            <a:r>
              <a:rPr lang="ru-RU" sz="1400" dirty="0" smtClean="0"/>
              <a:t>произведението на </a:t>
            </a:r>
            <a:r>
              <a:rPr lang="ru-RU" sz="1400" dirty="0"/>
              <a:t>елементи в </a:t>
            </a:r>
            <a:r>
              <a:rPr lang="ru-RU" sz="1400" dirty="0" smtClean="0"/>
              <a:t>ред </a:t>
            </a:r>
            <a:r>
              <a:rPr lang="ru-RU" sz="1400" dirty="0"/>
              <a:t>с </a:t>
            </a:r>
            <a:r>
              <a:rPr lang="ru-RU" sz="1400" dirty="0" smtClean="0"/>
              <a:t>четни </a:t>
            </a:r>
            <a:r>
              <a:rPr lang="ru-RU" sz="1400" dirty="0"/>
              <a:t>номера: </a:t>
            </a:r>
            <a:r>
              <a:rPr lang="ru-RU" sz="1400" dirty="0" smtClean="0"/>
              <a:t>2, 4 </a:t>
            </a:r>
            <a:r>
              <a:rPr lang="ru-RU" sz="1400" dirty="0"/>
              <a:t>и </a:t>
            </a:r>
            <a:r>
              <a:rPr lang="ru-RU" sz="1400" dirty="0" smtClean="0"/>
              <a:t>6 </a:t>
            </a:r>
            <a:r>
              <a:rPr lang="ru-RU" sz="1400" dirty="0"/>
              <a:t>по отделно.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Матрица:</a:t>
            </a:r>
            <a:br>
              <a:rPr lang="ru-RU" sz="1400" dirty="0"/>
            </a:br>
            <a:r>
              <a:rPr lang="ru-RU" sz="1400" dirty="0" smtClean="0"/>
              <a:t>1,15,13,85,63,16</a:t>
            </a:r>
            <a:r>
              <a:rPr lang="ru-RU" sz="1400" dirty="0"/>
              <a:t>,</a:t>
            </a:r>
            <a:br>
              <a:rPr lang="ru-RU" sz="1400" dirty="0"/>
            </a:br>
            <a:r>
              <a:rPr lang="ru-RU" sz="1400" dirty="0" smtClean="0"/>
              <a:t>21,1,5,41,25,98,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46,32,71,55,31,12,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45,2,46,81,11,63,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12,52,29,49,17,59,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53,1,6,64,18,93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 smtClean="0"/>
              <a:t>Изход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ru-RU" sz="1400" dirty="0" smtClean="0"/>
              <a:t>21,1,5,41,25,98 </a:t>
            </a:r>
            <a:r>
              <a:rPr lang="ru-RU" sz="1400" dirty="0"/>
              <a:t>произведението</a:t>
            </a:r>
            <a:r>
              <a:rPr lang="ru-RU" sz="1400" dirty="0" smtClean="0"/>
              <a:t> </a:t>
            </a:r>
            <a:r>
              <a:rPr lang="ru-RU" sz="1400" dirty="0"/>
              <a:t>от елементите на колоната е: (произведението от числата в реда)</a:t>
            </a:r>
            <a:br>
              <a:rPr lang="ru-RU" sz="1400" dirty="0"/>
            </a:br>
            <a:r>
              <a:rPr lang="ru-RU" sz="1400" dirty="0" smtClean="0"/>
              <a:t>45,2,46,81,11,63 </a:t>
            </a:r>
            <a:r>
              <a:rPr lang="ru-RU" sz="1400" dirty="0"/>
              <a:t>произведението</a:t>
            </a:r>
            <a:r>
              <a:rPr lang="ru-RU" sz="1400" dirty="0" smtClean="0"/>
              <a:t> </a:t>
            </a:r>
            <a:r>
              <a:rPr lang="ru-RU" sz="1400" dirty="0"/>
              <a:t>от елементите на колоната е: (произведението от числата в реда)</a:t>
            </a:r>
            <a:br>
              <a:rPr lang="ru-RU" sz="1400" dirty="0"/>
            </a:br>
            <a:r>
              <a:rPr lang="ru-RU" sz="1400" dirty="0" smtClean="0"/>
              <a:t>53,1,6,64,18,93 </a:t>
            </a:r>
            <a:r>
              <a:rPr lang="ru-RU" sz="1400" dirty="0"/>
              <a:t>произведението</a:t>
            </a:r>
            <a:r>
              <a:rPr lang="ru-RU" sz="1400" dirty="0" smtClean="0"/>
              <a:t> </a:t>
            </a:r>
            <a:r>
              <a:rPr lang="ru-RU" sz="1400" dirty="0"/>
              <a:t>от елементите на колоната е: (произведението от числата в реда)</a:t>
            </a:r>
          </a:p>
          <a:p>
            <a:pPr lvl="0"/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rtl val="0"/>
              </a:rPr>
              <a:t>Задача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62864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5260</Words>
  <Application>Microsoft Office PowerPoint</Application>
  <PresentationFormat>On-screen Show (16:9)</PresentationFormat>
  <Paragraphs>854</Paragraphs>
  <Slides>131</Slides>
  <Notes>105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131</vt:i4>
      </vt:variant>
    </vt:vector>
  </HeadingPairs>
  <TitlesOfParts>
    <vt:vector size="141" baseType="lpstr">
      <vt:lpstr>Calibri</vt:lpstr>
      <vt:lpstr>Times New Roman</vt:lpstr>
      <vt:lpstr>Arial</vt:lpstr>
      <vt:lpstr>Syncopate</vt:lpstr>
      <vt:lpstr>Impact</vt:lpstr>
      <vt:lpstr>Courier New</vt:lpstr>
      <vt:lpstr>simple-light-2</vt:lpstr>
      <vt:lpstr>1_simple-light-2</vt:lpstr>
      <vt:lpstr>Office Theme</vt:lpstr>
      <vt:lpstr>1_Office Theme</vt:lpstr>
      <vt:lpstr>Увод в програмирането</vt:lpstr>
      <vt:lpstr>PowerPoint Presentation</vt:lpstr>
      <vt:lpstr>PowerPoint Presentation</vt:lpstr>
      <vt:lpstr>Променливи</vt:lpstr>
      <vt:lpstr>PowerPoint Presentation</vt:lpstr>
      <vt:lpstr>PowerPoint Presentation</vt:lpstr>
      <vt:lpstr>PowerPoint Presentation</vt:lpstr>
      <vt:lpstr>Типове данни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ОПЕРАТОРИ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Аритметични оператори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Оператори за сравнение </vt:lpstr>
      <vt:lpstr>PowerPoint Presentation</vt:lpstr>
      <vt:lpstr>PowerPoint Presentation</vt:lpstr>
      <vt:lpstr>Логически оператори</vt:lpstr>
      <vt:lpstr>PowerPoint Presentation</vt:lpstr>
      <vt:lpstr>PowerPoint Presentation</vt:lpstr>
      <vt:lpstr>PowerPoint Presentation</vt:lpstr>
      <vt:lpstr>PowerPoint Presentation</vt:lpstr>
      <vt:lpstr>Оператори за присвояване </vt:lpstr>
      <vt:lpstr>PowerPoint Presentation</vt:lpstr>
      <vt:lpstr>PowerPoint Presentation</vt:lpstr>
      <vt:lpstr>Предимство на операторите</vt:lpstr>
      <vt:lpstr>PowerPoint Presentation</vt:lpstr>
      <vt:lpstr>PowerPoint Presentation</vt:lpstr>
      <vt:lpstr>PowerPoint Presentation</vt:lpstr>
      <vt:lpstr>PowerPoint Presentation</vt:lpstr>
      <vt:lpstr>Четене от конзолата  </vt:lpstr>
      <vt:lpstr>PowerPoint Presentation</vt:lpstr>
      <vt:lpstr>Изрази </vt:lpstr>
      <vt:lpstr>PowerPoint Presentation</vt:lpstr>
      <vt:lpstr>PowerPoint Presentation</vt:lpstr>
      <vt:lpstr>PowerPoint Presentation</vt:lpstr>
      <vt:lpstr> Условни конструкции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Цикли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Безкрайни цикли и специални оператори</vt:lpstr>
      <vt:lpstr>Безкраен цикъл</vt:lpstr>
      <vt:lpstr>Безкраен цикъл</vt:lpstr>
      <vt:lpstr>Оператор break</vt:lpstr>
      <vt:lpstr>Оператор break - пример</vt:lpstr>
      <vt:lpstr>Оператор break - пример</vt:lpstr>
      <vt:lpstr>Оператор continue</vt:lpstr>
      <vt:lpstr>PowerPoint Presentation</vt:lpstr>
      <vt:lpstr>PowerPoint Presentation</vt:lpstr>
      <vt:lpstr>Вложени цикли</vt:lpstr>
      <vt:lpstr>PowerPoint Presentation</vt:lpstr>
      <vt:lpstr>PowerPoint Presentation</vt:lpstr>
      <vt:lpstr>Масиви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Сортиране</vt:lpstr>
      <vt:lpstr>Алгоритми за сортиране</vt:lpstr>
      <vt:lpstr>Алгоритми за сортиране</vt:lpstr>
      <vt:lpstr>Bubble Sort (algorithm)</vt:lpstr>
      <vt:lpstr>Insertion Sort (algorithm)</vt:lpstr>
      <vt:lpstr>Selection Sort (algorithm)</vt:lpstr>
      <vt:lpstr>PowerPoint Presentation</vt:lpstr>
      <vt:lpstr>Многомерен масив</vt:lpstr>
      <vt:lpstr>Многомерен масив - декларация</vt:lpstr>
      <vt:lpstr>Многомерен масив - инициализация</vt:lpstr>
      <vt:lpstr>Матрица</vt:lpstr>
      <vt:lpstr>Достъп до елементите на многомерен масив</vt:lpstr>
      <vt:lpstr>Размер на матрица</vt:lpstr>
      <vt:lpstr>Обхождане на матрица</vt:lpstr>
      <vt:lpstr>PowerPoint Presentation</vt:lpstr>
      <vt:lpstr>Методи</vt:lpstr>
      <vt:lpstr>Какво е метод ?</vt:lpstr>
      <vt:lpstr>Защо са важни методите ?</vt:lpstr>
      <vt:lpstr>Какво е деклариране на метод ?</vt:lpstr>
      <vt:lpstr>Деклариране  </vt:lpstr>
      <vt:lpstr>Конвенция за именоване на методи</vt:lpstr>
      <vt:lpstr>Имплементиране на метод</vt:lpstr>
      <vt:lpstr>Извикване</vt:lpstr>
      <vt:lpstr>Параметри vs. аргументи</vt:lpstr>
      <vt:lpstr>Връщане на стойност</vt:lpstr>
      <vt:lpstr>Присвояване на стойност</vt:lpstr>
      <vt:lpstr>PowerPoint Presentation</vt:lpstr>
      <vt:lpstr>Символни низове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Задаване на стойност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Слепване (конкатенация) на низове </vt:lpstr>
      <vt:lpstr>PowerPoint Presentation</vt:lpstr>
      <vt:lpstr>PowerPoint Presentation</vt:lpstr>
      <vt:lpstr>StringBuilder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 в програмирането</dc:title>
  <dc:creator>Lilly</dc:creator>
  <cp:lastModifiedBy>Lilly</cp:lastModifiedBy>
  <cp:revision>108</cp:revision>
  <dcterms:modified xsi:type="dcterms:W3CDTF">2019-01-12T12:06:34Z</dcterms:modified>
</cp:coreProperties>
</file>