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87799" y="933845"/>
            <a:ext cx="8768400" cy="1446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2850894"/>
            <a:ext cx="9144000" cy="2292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9"/>
                </a:lnTo>
                <a:lnTo>
                  <a:pt x="0" y="119979"/>
                </a:lnTo>
                <a:lnTo>
                  <a:pt x="0" y="0"/>
                </a:lnTo>
                <a:close/>
              </a:path>
            </a:pathLst>
          </a:custGeom>
          <a:solidFill>
            <a:srgbClr val="8AC3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87799" y="933845"/>
            <a:ext cx="8768400" cy="1446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Sorting_algorithm" TargetMode="External"/><Relationship Id="rId4" Type="http://schemas.openxmlformats.org/officeDocument/2006/relationships/hyperlink" Target="https://en.wikipedia.org/wiki/Sorting_algorithm#Stability" TargetMode="External"/><Relationship Id="rId5" Type="http://schemas.openxmlformats.org/officeDocument/2006/relationships/hyperlink" Target="https://en.wikipedia.org/wiki/Time_complexity" TargetMode="External"/><Relationship Id="rId6" Type="http://schemas.openxmlformats.org/officeDocument/2006/relationships/hyperlink" Target="https://en.wikipedia.org/wiki/Sorting_algorithm#Popular_sorting_algorithm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Bubble_sort" TargetMode="External"/><Relationship Id="rId4" Type="http://schemas.openxmlformats.org/officeDocument/2006/relationships/hyperlink" Target="https://en.wikipedia.org/wiki/Insertion_sort" TargetMode="External"/><Relationship Id="rId5" Type="http://schemas.openxmlformats.org/officeDocument/2006/relationships/hyperlink" Target="https://en.wikipedia.org/wiki/Selection_sort" TargetMode="External"/><Relationship Id="rId6" Type="http://schemas.openxmlformats.org/officeDocument/2006/relationships/hyperlink" Target="https://en.wikipedia.org/wiki/Quicksort" TargetMode="External"/><Relationship Id="rId7" Type="http://schemas.openxmlformats.org/officeDocument/2006/relationships/hyperlink" Target="https://en.wikipedia.org/wiki/Merge_sort" TargetMode="External"/><Relationship Id="rId8" Type="http://schemas.openxmlformats.org/officeDocument/2006/relationships/hyperlink" Target="https://en.wikipedia.org/wiki/Heapsor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sorting-algorithms.co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2850894"/>
            <a:ext cx="9144000" cy="2292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9"/>
                </a:lnTo>
                <a:lnTo>
                  <a:pt x="0" y="119979"/>
                </a:lnTo>
                <a:lnTo>
                  <a:pt x="0" y="0"/>
                </a:lnTo>
                <a:close/>
              </a:path>
            </a:pathLst>
          </a:custGeom>
          <a:solidFill>
            <a:srgbClr val="8AC3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384732" y="2002784"/>
            <a:ext cx="63334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4500" u="none" cap="none" strike="noStrike">
                <a:solidFill>
                  <a:srgbClr val="8AC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Увод	в	програмирането</a:t>
            </a:r>
            <a:endParaRPr b="1" i="0" sz="45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384724" y="2895459"/>
            <a:ext cx="1889125" cy="738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Java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3081343" y="497376"/>
            <a:ext cx="2981269" cy="1249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97474" y="4938905"/>
            <a:ext cx="894651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>
                <a:solidFill>
                  <a:srgbClr val="CCCCCC"/>
                </a:solidFill>
              </a:rPr>
              <a:t>Тихомир Кръстев</a:t>
            </a:r>
            <a:r>
              <a:rPr b="1" lang="bg-BG"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НПО ВРАЦА СОФТУЕР ОБЩЕСТВО - КУРС ПО ОСНОВИ НА ПРОГРАМИРАНЕТО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73024" y="89185"/>
            <a:ext cx="248158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Сортиране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259024" y="1000048"/>
            <a:ext cx="7874634" cy="2811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6514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 сортираме един масив, означава да подредим елементите му според  някакъв критерий.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 Да наредим едно тесте от карти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4599"/>
              </a:lnSpc>
              <a:spcBef>
                <a:spcPts val="157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 Имаме масив от оценки на студенти и трябва да ги подредим по  нарастване - от най-ниските към най-високите.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8105" rtl="0" algn="l">
              <a:lnSpc>
                <a:spcPct val="114599"/>
              </a:lnSpc>
              <a:spcBef>
                <a:spcPts val="157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 Имаме масив от имена на студенти и трябва да ги подредим по  азбучен ред.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259024" y="1000048"/>
            <a:ext cx="7690484" cy="639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Имаме числата от 1 до 20, записани в масив с разбъркан ред. Как да ги  подредим в нарастващ ред?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Алгоритми за сортиране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259024" y="1000048"/>
            <a:ext cx="8134984" cy="3039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Алгоритмите за сортиране </a:t>
            </a: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 дават решение на задачата как да сортираме  един масив от данни. Те са едни от основните в компютърните науки и се  използват често, както за обучителни цели, така и в практиката.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Класифицираме ги според няколко критерия: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-BG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стабилност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-BG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бързина </a:t>
            </a: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(времева сложност)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използвана памет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-BG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ефективност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Алгоритми за сортиране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6155512" y="367574"/>
            <a:ext cx="2790444" cy="46089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93899" y="1719296"/>
            <a:ext cx="5831913" cy="21630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Алгоритми за сортиране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259024" y="1040098"/>
            <a:ext cx="5481320" cy="3085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Наивни: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-BG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“метод на мехурчето” (Bubble Sort)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-BG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сортиране чрез вмъкване (Insertion Sort)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-BG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сортиране чрез пряка селекция (Selection Sort)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Eфективни: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-BG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бърза сортировка (Quick Sort)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-BG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сортиране чрез сливане (Merge Sort)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-BG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сортиране чрез двоична пирамида (Heap Sort)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“Метод на мехурчето” (Bubble Sort)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5069489" y="1253822"/>
            <a:ext cx="3804017" cy="32198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86924" y="941748"/>
            <a:ext cx="4440991" cy="266459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73024" y="128035"/>
            <a:ext cx="8997950" cy="471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8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Bubble Sort (algorithm)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228600" y="716680"/>
            <a:ext cx="7513376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int[] array = { 6, 9, 3, 1, 8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temp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(int i = 0; i &lt; array.length;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(int j = 1; j &lt; (array.length - i);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(array[j - 1] &gt; array[j])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// swap the elements!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temp = array[j - 1];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array[j - 1] = array[j];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array[j] =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</a:t>
            </a:r>
            <a:r>
              <a:rPr b="1" i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out.println(Arrays.toString(array));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Сортиране чрез вмъкване (Insertion Sort)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259024" y="935752"/>
            <a:ext cx="2325370" cy="2226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bg-BG" sz="18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Псевдокод: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7485" lvl="0" marL="209550" marR="35941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bg-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← 1 </a:t>
            </a:r>
            <a:r>
              <a:rPr b="1" lang="bg-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bg-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length(A) - 1  j ← 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955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b="1" lang="bg-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bg-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&gt; 0 and A[j-1] &gt; A[j]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34" lvl="0" marL="406400" marR="349885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 </a:t>
            </a:r>
            <a:r>
              <a:rPr lang="bg-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A[j] and A[j-1]  j ← j - 1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7484" lvl="0" marL="12700" marR="129794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while  end for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6385012" y="1052272"/>
            <a:ext cx="2256920" cy="35315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73024" y="128035"/>
            <a:ext cx="8997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Insertion Sort (algorithm)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95636" y="972662"/>
            <a:ext cx="5989376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int[] array = { 3, 9, 8, 1, 6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(int i = 1; i &lt; array.length;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j =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(j &gt; 0 &amp;&amp; array[j - 1] &gt; array[j])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= array[j - 1];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array[j - 1] = array[j];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array[j] =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j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</a:t>
            </a:r>
            <a:r>
              <a:rPr b="1" i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out.println(Arrays.toString(array));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8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Сортиране чрез пряка селекция (Selection Sort)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259024" y="935752"/>
            <a:ext cx="3088640" cy="4142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bg-BG" sz="18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Код: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0700" lvl="0" marL="532765" marR="492125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(int j = 0; j &lt; n-1; j++) {  int iMin = j;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18794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(int i = j+1; i &lt; n; i++) {  if (a[i] &lt; a[iMin])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216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iMin = i;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187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472055" rtl="0" algn="ctr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if(iMin != j)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swap(a[j], a[iMin]);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276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6812736" y="764400"/>
            <a:ext cx="1120022" cy="41552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384724" y="2893265"/>
            <a:ext cx="2334260" cy="1473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Масиви  (II част)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3081343" y="497376"/>
            <a:ext cx="2981269" cy="1249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73024" y="128035"/>
            <a:ext cx="8997950" cy="471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8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Selection Sort (algorithm)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228600" y="828205"/>
            <a:ext cx="6446576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int[] array = { 3, 9, 2, 1, 6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(int j = 0; j &lt; array.length;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minIndex = j;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(int i = j + 1; i &lt; array.length;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(array[i] &lt; array[minIndex])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minIndex =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(minIndex != j)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= array[minIndex];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array[minIndex] = array[j];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array[j] =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</a:t>
            </a:r>
            <a:r>
              <a:rPr b="1" i="1"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out.println(Arrays.toString(array));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любознателните :)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380293" y="935752"/>
            <a:ext cx="6929755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bg-BG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Анимации + псевдокод на най-често използваните алгоритми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4985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384724" y="1837777"/>
            <a:ext cx="3898900" cy="46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Многомерни масиви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00">
            <a:no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Многомерен масив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208649" y="912903"/>
            <a:ext cx="8319134" cy="1268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Масивите, с които се занимавахме досега, представят един ред обекти от  някакъв тип. Често обаче ни се налага да представяме данните под формата  на таблици (напр., таблица с оценки за всеки студент, в която всеки ред е  даден студент, а всяка колона - оценка по даден предмет.).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6491911" y="2733444"/>
            <a:ext cx="2469294" cy="22788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594673" y="2486169"/>
            <a:ext cx="5160839" cy="24068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00">
            <a:no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Многомерен масив - декларация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208649" y="912903"/>
            <a:ext cx="8439785" cy="1556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Многомерните масиви са нищо друго, освен масив от масиви. Могат да имат n  на брой измерения, но рядко в практиката се използват повече от 2.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400">
                <a:solidFill>
                  <a:srgbClr val="7E005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bg-BG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[][] </a:t>
            </a:r>
            <a:r>
              <a:rPr lang="bg-BG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twoDimentionalArray </a:t>
            </a:r>
            <a:r>
              <a:rPr lang="bg-BG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400">
                <a:solidFill>
                  <a:srgbClr val="7E005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bg-BG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[][][] </a:t>
            </a:r>
            <a:r>
              <a:rPr lang="bg-BG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threeDimentionalArray </a:t>
            </a:r>
            <a:r>
              <a:rPr lang="bg-BG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208649" y="2644656"/>
            <a:ext cx="2512060" cy="767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just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400">
                <a:solidFill>
                  <a:srgbClr val="7E005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bg-BG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[][] </a:t>
            </a:r>
            <a:r>
              <a:rPr lang="bg-BG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intMatrix </a:t>
            </a:r>
            <a:r>
              <a:rPr lang="bg-BG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bg-BG" sz="1400">
                <a:solidFill>
                  <a:srgbClr val="7E0054"/>
                </a:solidFill>
                <a:latin typeface="Courier New"/>
                <a:ea typeface="Courier New"/>
                <a:cs typeface="Courier New"/>
                <a:sym typeface="Courier New"/>
              </a:rPr>
              <a:t>new  float</a:t>
            </a:r>
            <a:r>
              <a:rPr lang="bg-BG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[][] </a:t>
            </a:r>
            <a:r>
              <a:rPr lang="bg-BG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floatMatrix </a:t>
            </a:r>
            <a:r>
              <a:rPr lang="bg-BG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 String[][][] </a:t>
            </a:r>
            <a:r>
              <a:rPr lang="bg-BG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stringCube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2803320" y="2679007"/>
            <a:ext cx="2388235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400">
                <a:solidFill>
                  <a:srgbClr val="7E005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bg-BG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[3][4];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60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b="1" lang="bg-BG" sz="1400">
                <a:solidFill>
                  <a:srgbClr val="7E0054"/>
                </a:solidFill>
                <a:latin typeface="Courier New"/>
                <a:ea typeface="Courier New"/>
                <a:cs typeface="Courier New"/>
                <a:sym typeface="Courier New"/>
              </a:rPr>
              <a:t>new float</a:t>
            </a:r>
            <a:r>
              <a:rPr lang="bg-BG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[8][2];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22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bg-BG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bg-BG" sz="1400">
                <a:solidFill>
                  <a:srgbClr val="7E0054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bg-BG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String[5][5][5];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5706863" y="2579119"/>
            <a:ext cx="2645019" cy="2179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00">
            <a:no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Многомерен масив - инициализация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5010020" y="952953"/>
            <a:ext cx="1123315" cy="302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по	същия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6244659" y="952953"/>
            <a:ext cx="848994" cy="302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начин,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7204933" y="952953"/>
            <a:ext cx="986155" cy="302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както	и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208649" y="912903"/>
            <a:ext cx="4690110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Инициализираме	многомерните	масиви  едномерните.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2540743" y="2295976"/>
            <a:ext cx="2129155" cy="930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5778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//	row	0	values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778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//	row	1	values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208649" y="2295976"/>
            <a:ext cx="2266315" cy="1245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rgbClr val="7E005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bg-BG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[][]	matrix	=</a:t>
            </a:r>
            <a:endParaRPr/>
          </a:p>
          <a:p>
            <a:pPr indent="0" lvl="0" marL="46926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{1,	2,	3,	4},</a:t>
            </a:r>
            <a:endParaRPr/>
          </a:p>
          <a:p>
            <a:pPr indent="0" lvl="0" marL="46926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{5,	6,	7,	8},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2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00">
            <a:no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Матрица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198224" y="800928"/>
            <a:ext cx="8510270" cy="3635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Матриците са двумерни масиви, т.е. масив от едномерни масиви. Имат редове  и колони, като всеки ред е масив от елементи, а всяка колона - съвкупност от  елементи с еднакъв индекс.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int[][] matrix =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{1, 2, 6, 3},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{9, 0, 7, 1},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{2, 8, 5, 4}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5706863" y="2579119"/>
            <a:ext cx="2645019" cy="2179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3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00">
            <a:no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Достъп до елементите на многомерен масив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290823" y="819378"/>
            <a:ext cx="8142605" cy="4039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Както при едномерните масиви, можем да достъпваме елементите и на  многомерен масив. За да вземем даден елемент, трябва да посочим номер  на ред и номер на колона: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976744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matrix[i][j];  Например: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844290" rtl="0" algn="just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 element1 = matrix[0][1]; // element1 = 2  int element2 = matrix[2][2]; // element2 = 5  int element3 = matrix[1][2]; // element3 = ?  int element4 = matrix[3][0]; // element4 = 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6051162" y="2568669"/>
            <a:ext cx="2645019" cy="2179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4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00">
            <a:no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Размер на матрица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384724" y="1027680"/>
            <a:ext cx="8033384" cy="3011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За да намерим броя на редовете на една матрица, използваме метода .  length. Тъй като матрицата е просто масив от едномерни масиви, length ни  дава размера на този масив: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 rows = matrix.length; // 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540635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За да намерим броя на колоните, прилагаме length  върху някой от редовете, например: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 columns =  matrix[0].length; // 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6051162" y="2568669"/>
            <a:ext cx="2645019" cy="2179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5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00">
            <a:no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Обхождане на матрица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384724" y="1027680"/>
            <a:ext cx="8073390" cy="352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Обхождаме матриците по същия начин, както и едномерните масиви, само  че тук трябва да използваме вложени цикли (съответно за да минем през  всеки ред и всяка колона):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(int i = 0; i &lt; rows; i++){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9" lvl="0" marL="926464" marR="5006975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(int j = 0; j &lt; cols; j++){  matrix[i][j] += 1;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6051162" y="2568669"/>
            <a:ext cx="2645019" cy="2179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8AC3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0" y="30299"/>
            <a:ext cx="9047480" cy="70421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28"/>
                </a:lnTo>
                <a:lnTo>
                  <a:pt x="0" y="119928"/>
                </a:lnTo>
                <a:lnTo>
                  <a:pt x="0" y="0"/>
                </a:lnTo>
                <a:close/>
              </a:path>
            </a:pathLst>
          </a:custGeom>
          <a:solidFill>
            <a:srgbClr val="8AC3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280098" y="1044178"/>
            <a:ext cx="2549525" cy="153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6395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Преговор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Сортиране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Многомерни масиви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bg-B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Домашно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4BAE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384724" y="1834729"/>
            <a:ext cx="165608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4BAE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7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sp>
        <p:nvSpPr>
          <p:cNvPr id="272" name="Google Shape;272;p37"/>
          <p:cNvSpPr txBox="1"/>
          <p:nvPr/>
        </p:nvSpPr>
        <p:spPr>
          <a:xfrm>
            <a:off x="187799" y="933845"/>
            <a:ext cx="7565390" cy="108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24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Имате 3 критика, всеки от които е дал оценка за 4  филма. Оценките са представени чрез следната  таблица: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187799" y="3829439"/>
            <a:ext cx="8450580" cy="7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24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Представете данните по подходящ начин (използвайте  двумерен масив).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2337882" y="1776421"/>
            <a:ext cx="3362305" cy="1590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4BAE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8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sp>
        <p:nvSpPr>
          <p:cNvPr id="281" name="Google Shape;281;p38"/>
          <p:cNvSpPr txBox="1"/>
          <p:nvPr/>
        </p:nvSpPr>
        <p:spPr>
          <a:xfrm>
            <a:off x="187799" y="918605"/>
            <a:ext cx="6458585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24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Изведете на екрана данните от таблицата.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2337882" y="1776421"/>
            <a:ext cx="3362305" cy="1590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4BAE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9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187799" y="918605"/>
            <a:ext cx="6458585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int[][] reviews =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{4, 6, 2, 5},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{7, 9, 4, 8},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{6, 9, 3, 7},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rows = reviews.length;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cols = reviews[0].length;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(int i = 0; i &lt; rows;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(int j = 0; j &lt; cols;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</a:t>
            </a:r>
            <a:r>
              <a:rPr b="1" i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out.print(reviews[i][j] + "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</a:t>
            </a:r>
            <a:r>
              <a:rPr b="1" i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out.println();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4BAE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0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sp>
        <p:nvSpPr>
          <p:cNvPr id="296" name="Google Shape;296;p40"/>
          <p:cNvSpPr txBox="1"/>
          <p:nvPr/>
        </p:nvSpPr>
        <p:spPr>
          <a:xfrm>
            <a:off x="187799" y="933845"/>
            <a:ext cx="7583805" cy="7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24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Намерете каква е средната стойност на оценките,  дадени от рецензент #2.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0"/>
          <p:cNvSpPr/>
          <p:nvPr/>
        </p:nvSpPr>
        <p:spPr>
          <a:xfrm>
            <a:off x="2337882" y="1776421"/>
            <a:ext cx="3362305" cy="1590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4BAE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1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sp>
        <p:nvSpPr>
          <p:cNvPr id="304" name="Google Shape;304;p41"/>
          <p:cNvSpPr txBox="1"/>
          <p:nvPr/>
        </p:nvSpPr>
        <p:spPr>
          <a:xfrm>
            <a:off x="187799" y="933845"/>
            <a:ext cx="758380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sum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(int i = 0; i &lt; reviews[2].length;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+= reviews[2][i];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</a:t>
            </a:r>
            <a:r>
              <a:rPr b="1" i="1" lang="bg-B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out.println("Average score for reviewer 2: " + (double) sum/cols);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4BAE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2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sp>
        <p:nvSpPr>
          <p:cNvPr id="311" name="Google Shape;311;p42"/>
          <p:cNvSpPr txBox="1"/>
          <p:nvPr/>
        </p:nvSpPr>
        <p:spPr>
          <a:xfrm>
            <a:off x="187799" y="918605"/>
            <a:ext cx="5182870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24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Намерете броя на оценките над 6.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2"/>
          <p:cNvSpPr/>
          <p:nvPr/>
        </p:nvSpPr>
        <p:spPr>
          <a:xfrm>
            <a:off x="2337882" y="1776421"/>
            <a:ext cx="3362305" cy="1590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4BAE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3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187799" y="933845"/>
            <a:ext cx="8768400" cy="1115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2400" u="none" cap="none" strike="noStrike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Запишете всички оценки в едномерен масив и го  сортирайте, използвайки някоя от разгледаните  сортировки.</a:t>
            </a:r>
            <a:endParaRPr b="1" i="0" sz="2400" u="none" cap="none" strike="noStrike">
              <a:solidFill>
                <a:srgbClr val="674D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2337882" y="3111868"/>
            <a:ext cx="3362305" cy="1590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4"/>
          <p:cNvSpPr txBox="1"/>
          <p:nvPr>
            <p:ph type="title"/>
          </p:nvPr>
        </p:nvSpPr>
        <p:spPr>
          <a:xfrm>
            <a:off x="384724" y="1834729"/>
            <a:ext cx="2158365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Домашно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5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 1: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187799" y="918605"/>
            <a:ext cx="6477000" cy="1854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24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Имате 3 критика, всеки от които е дал оценка за 4  филма. Оценките са представени чрез следната  таблица: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D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24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Принтирайте средната оценка за филм #3.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5"/>
          <p:cNvSpPr/>
          <p:nvPr/>
        </p:nvSpPr>
        <p:spPr>
          <a:xfrm>
            <a:off x="2209800" y="3257550"/>
            <a:ext cx="3362305" cy="1590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E81D6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384724" y="1837777"/>
            <a:ext cx="1833245" cy="46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Преговор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6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 2: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6"/>
          <p:cNvSpPr txBox="1"/>
          <p:nvPr/>
        </p:nvSpPr>
        <p:spPr>
          <a:xfrm>
            <a:off x="228600" y="784790"/>
            <a:ext cx="86868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Една квадратна таблица от числа се нарича магически квадрат, когато е изпълнено следното условие: всички суми, получени поотделно от сбора на елементите по всеки ред, всеки стълб и всеки от двата диагонала са равни. 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Да се състави програма, която проверява дали матрицата дадена по-долу е магически квадрат.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4D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4D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16,3,2,13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5,10,11,8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9,6,7,12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rgbClr val="674DA7"/>
                </a:solidFill>
                <a:latin typeface="Arial"/>
                <a:ea typeface="Arial"/>
                <a:cs typeface="Arial"/>
                <a:sym typeface="Arial"/>
              </a:rPr>
              <a:t>4,15,14,1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7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 3: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7"/>
          <p:cNvSpPr txBox="1"/>
          <p:nvPr/>
        </p:nvSpPr>
        <p:spPr>
          <a:xfrm>
            <a:off x="73024" y="784790"/>
            <a:ext cx="8997950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Имате предварително въведени стойности от цели числа, принадлежащи на интервала [10..99]. числата са въведени в матрица с размери 6 реда и 6 колони.</a:t>
            </a:r>
            <a:b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 се състави програма, чрез която се намира сумата на всички елементи в колони с нечетни номера: 1, 3 и 5 по отделно.</a:t>
            </a:r>
            <a:b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Матрица:</a:t>
            </a:r>
            <a:b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11,12,13,14,15,16,</a:t>
            </a:r>
            <a:b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21,22,23,24,25,26,</a:t>
            </a:r>
            <a:b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31,32,33,34,35,36,</a:t>
            </a:r>
            <a:b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41,42,43,44,45,46,</a:t>
            </a:r>
            <a:b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51,52,53,54,55,56,</a:t>
            </a:r>
            <a:b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61,62,63,64,65,66</a:t>
            </a:r>
            <a:b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Изход:</a:t>
            </a:r>
            <a:b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11, 21, 31, 41, 51, 61 сума от елементите на колоната е: (сумата от числата в реда)</a:t>
            </a:r>
            <a:b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13, 23, 33, 43, 53, 63 сума от елементите на колоната е: (сумата от числата в реда)</a:t>
            </a:r>
            <a:b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15, 25, 35, 45, 55, 65 сума от елементите на колоната е: (сумата от числата в реда)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E81D6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Масив</a:t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1806696" y="1586884"/>
            <a:ext cx="5433689" cy="19697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E81D6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Декларация</a:t>
            </a:r>
            <a:endParaRPr/>
          </a:p>
        </p:txBody>
      </p:sp>
      <p:sp>
        <p:nvSpPr>
          <p:cNvPr id="83" name="Google Shape;83;p12"/>
          <p:cNvSpPr txBox="1"/>
          <p:nvPr/>
        </p:nvSpPr>
        <p:spPr>
          <a:xfrm>
            <a:off x="189574" y="841995"/>
            <a:ext cx="4315460" cy="2962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Има два начина: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•Когато знаем кои са елементите: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–int[] myArray = {1, 2, 3, 4, 5};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•Когато знаем само броя им: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–int[] myArray = new int[5];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– Операторът “new” заделя памет за масива.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E81D6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Достъп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89574" y="841995"/>
            <a:ext cx="6234430" cy="264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7670" lvl="0" marL="525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lang="bg-BG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Могат да се достъпват чрез []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70" lvl="0" marL="52578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lang="bg-BG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Индексът на първия елемент е 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70" lvl="0" marL="52578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lang="bg-BG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Индексът на последния елемент е дължината на масива - 1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523365" rtl="0" algn="l">
              <a:lnSpc>
                <a:spcPct val="253888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String[] names = {“Pesho”, “Gosho”, “Petkan”};  names[0]; // “Pesho”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names[names.length - 1]; // “Petkan”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9144000" cy="7645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E81D6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Обхождане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189574" y="734268"/>
            <a:ext cx="8196580" cy="3681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Често ни се налага да минем през всички елементи на масив и да направим  нещо с тях. Този процес се казва обхождане.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479415" rtl="0" algn="l">
              <a:lnSpc>
                <a:spcPct val="211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Възможен е чрез цикли.  int[] array = {3 ,5 ,6, 6,7,8};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865" lvl="0" marL="328930" marR="4787265" rtl="0" algn="l">
              <a:lnSpc>
                <a:spcPct val="21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(int i = 0; i &lt; array.length; i++){  array[i]=5+i;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99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384724" y="1837777"/>
            <a:ext cx="2072005" cy="46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Сортиране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