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9144000" cy="51435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635" y="84582"/>
            <a:ext cx="807272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635" y="84582"/>
            <a:ext cx="807272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245" y="1232738"/>
            <a:ext cx="8363508" cy="1878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NpqcfvH7jw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roprogramming.info/intro-java-book/read-online/glava6-cikl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1401"/>
            <a:ext cx="9144000" cy="2292350"/>
          </a:xfrm>
          <a:custGeom>
            <a:avLst/>
            <a:gdLst/>
            <a:ahLst/>
            <a:cxnLst/>
            <a:rect l="l" t="t" r="r" b="b"/>
            <a:pathLst>
              <a:path w="9144000" h="2292350">
                <a:moveTo>
                  <a:pt x="0" y="2291842"/>
                </a:moveTo>
                <a:lnTo>
                  <a:pt x="9144000" y="2291842"/>
                </a:lnTo>
                <a:lnTo>
                  <a:pt x="9144000" y="0"/>
                </a:lnTo>
                <a:lnTo>
                  <a:pt x="0" y="0"/>
                </a:lnTo>
                <a:lnTo>
                  <a:pt x="0" y="2291842"/>
                </a:lnTo>
                <a:close/>
              </a:path>
            </a:pathLst>
          </a:custGeom>
          <a:solidFill>
            <a:srgbClr val="89C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901" y="1848688"/>
            <a:ext cx="7750809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07845" algn="l"/>
                <a:tab pos="2423795" algn="l"/>
              </a:tabLst>
            </a:pPr>
            <a:r>
              <a:rPr sz="5200" spc="-10" dirty="0">
                <a:solidFill>
                  <a:srgbClr val="89C348"/>
                </a:solidFill>
                <a:latin typeface="Cambria"/>
                <a:cs typeface="Cambria"/>
              </a:rPr>
              <a:t>Уво</a:t>
            </a:r>
            <a:r>
              <a:rPr sz="5200" spc="-5" dirty="0">
                <a:solidFill>
                  <a:srgbClr val="89C348"/>
                </a:solidFill>
                <a:latin typeface="Cambria"/>
                <a:cs typeface="Cambria"/>
              </a:rPr>
              <a:t>д</a:t>
            </a:r>
            <a:r>
              <a:rPr sz="5200" dirty="0">
                <a:solidFill>
                  <a:srgbClr val="89C348"/>
                </a:solidFill>
                <a:latin typeface="Cambria"/>
                <a:cs typeface="Cambria"/>
              </a:rPr>
              <a:t>	</a:t>
            </a:r>
            <a:r>
              <a:rPr sz="5200" spc="-5" dirty="0">
                <a:solidFill>
                  <a:srgbClr val="89C348"/>
                </a:solidFill>
                <a:latin typeface="Cambria"/>
                <a:cs typeface="Cambria"/>
              </a:rPr>
              <a:t>в</a:t>
            </a:r>
            <a:r>
              <a:rPr sz="5200" dirty="0">
                <a:solidFill>
                  <a:srgbClr val="89C348"/>
                </a:solidFill>
                <a:latin typeface="Cambria"/>
                <a:cs typeface="Cambria"/>
              </a:rPr>
              <a:t>	</a:t>
            </a:r>
            <a:r>
              <a:rPr sz="5200" spc="-25" dirty="0">
                <a:solidFill>
                  <a:srgbClr val="89C348"/>
                </a:solidFill>
                <a:latin typeface="Cambria"/>
                <a:cs typeface="Cambria"/>
              </a:rPr>
              <a:t>п</a:t>
            </a:r>
            <a:r>
              <a:rPr sz="5200" spc="-10" dirty="0">
                <a:solidFill>
                  <a:srgbClr val="89C348"/>
                </a:solidFill>
                <a:latin typeface="Cambria"/>
                <a:cs typeface="Cambria"/>
              </a:rPr>
              <a:t>ро</a:t>
            </a:r>
            <a:r>
              <a:rPr sz="5200" spc="-40" dirty="0">
                <a:solidFill>
                  <a:srgbClr val="89C348"/>
                </a:solidFill>
                <a:latin typeface="Cambria"/>
                <a:cs typeface="Cambria"/>
              </a:rPr>
              <a:t>г</a:t>
            </a:r>
            <a:r>
              <a:rPr sz="5200" spc="-10" dirty="0">
                <a:solidFill>
                  <a:srgbClr val="89C348"/>
                </a:solidFill>
                <a:latin typeface="Cambria"/>
                <a:cs typeface="Cambria"/>
              </a:rPr>
              <a:t>р</a:t>
            </a:r>
            <a:r>
              <a:rPr sz="5200" spc="-25" dirty="0">
                <a:solidFill>
                  <a:srgbClr val="89C348"/>
                </a:solidFill>
                <a:latin typeface="Cambria"/>
                <a:cs typeface="Cambria"/>
              </a:rPr>
              <a:t>а</a:t>
            </a:r>
            <a:r>
              <a:rPr sz="5200" spc="-30" dirty="0">
                <a:solidFill>
                  <a:srgbClr val="89C348"/>
                </a:solidFill>
                <a:latin typeface="Cambria"/>
                <a:cs typeface="Cambria"/>
              </a:rPr>
              <a:t>м</a:t>
            </a:r>
            <a:r>
              <a:rPr sz="5200" spc="-10" dirty="0">
                <a:solidFill>
                  <a:srgbClr val="89C348"/>
                </a:solidFill>
                <a:latin typeface="Cambria"/>
                <a:cs typeface="Cambria"/>
              </a:rPr>
              <a:t>и</a:t>
            </a:r>
            <a:r>
              <a:rPr sz="5200" spc="-30" dirty="0">
                <a:solidFill>
                  <a:srgbClr val="89C348"/>
                </a:solidFill>
                <a:latin typeface="Cambria"/>
                <a:cs typeface="Cambria"/>
              </a:rPr>
              <a:t>р</a:t>
            </a:r>
            <a:r>
              <a:rPr sz="5200" spc="-10" dirty="0">
                <a:solidFill>
                  <a:srgbClr val="89C348"/>
                </a:solidFill>
                <a:latin typeface="Cambria"/>
                <a:cs typeface="Cambria"/>
              </a:rPr>
              <a:t>а</a:t>
            </a:r>
            <a:r>
              <a:rPr sz="5200" spc="-30" dirty="0">
                <a:solidFill>
                  <a:srgbClr val="89C348"/>
                </a:solidFill>
                <a:latin typeface="Cambria"/>
                <a:cs typeface="Cambria"/>
              </a:rPr>
              <a:t>н</a:t>
            </a:r>
            <a:r>
              <a:rPr sz="5200" spc="-5" dirty="0">
                <a:solidFill>
                  <a:srgbClr val="89C348"/>
                </a:solidFill>
                <a:latin typeface="Cambria"/>
                <a:cs typeface="Cambria"/>
              </a:rPr>
              <a:t>е</a:t>
            </a:r>
            <a:r>
              <a:rPr sz="5200" spc="-25" dirty="0">
                <a:solidFill>
                  <a:srgbClr val="89C348"/>
                </a:solidFill>
                <a:latin typeface="Cambria"/>
                <a:cs typeface="Cambria"/>
              </a:rPr>
              <a:t>т</a:t>
            </a:r>
            <a:r>
              <a:rPr sz="5200" spc="-5" dirty="0">
                <a:solidFill>
                  <a:srgbClr val="89C348"/>
                </a:solidFill>
                <a:latin typeface="Cambria"/>
                <a:cs typeface="Cambria"/>
              </a:rPr>
              <a:t>о</a:t>
            </a:r>
            <a:endParaRPr sz="5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245" y="2881071"/>
            <a:ext cx="187261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4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20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1527" y="496823"/>
            <a:ext cx="2980944" cy="124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076" y="4929327"/>
            <a:ext cx="86912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Лилия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Михайлова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НПО </a:t>
            </a:r>
            <a:r>
              <a:rPr sz="1400" b="1" spc="-45" dirty="0">
                <a:solidFill>
                  <a:srgbClr val="CCCCCC"/>
                </a:solidFill>
                <a:latin typeface="Arial"/>
                <a:cs typeface="Arial"/>
              </a:rPr>
              <a:t>ВРАЦА </a:t>
            </a:r>
            <a:r>
              <a:rPr sz="1400" b="1" spc="-15" dirty="0">
                <a:solidFill>
                  <a:srgbClr val="CCCCCC"/>
                </a:solidFill>
                <a:latin typeface="Arial"/>
                <a:cs typeface="Arial"/>
              </a:rPr>
              <a:t>СОФТУЕР ОБЩЕСТВО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КУРС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ПО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ОСНОВИ НА</a:t>
            </a:r>
            <a:r>
              <a:rPr sz="1400" b="1" spc="5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CCCCCC"/>
                </a:solidFill>
                <a:latin typeface="Arial"/>
                <a:cs typeface="Arial"/>
              </a:rPr>
              <a:t>ПРОГРАМИРАНЕТО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840382"/>
            <a:ext cx="7797165" cy="3682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Използва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когато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знаем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колко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точно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завъртания ще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има</a:t>
            </a:r>
            <a:r>
              <a:rPr sz="1800" spc="-15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цикъла.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for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(int i = 0; i &lt; 10; i++) {</a:t>
            </a:r>
          </a:p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   System.out.println(i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);</a:t>
            </a:r>
          </a:p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}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for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(int i =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10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; i &gt; 0; i--)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  System.out.println(i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);</a:t>
            </a:r>
          </a:p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390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i 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брояча, който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променя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всяко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завъртане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цикъла.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Трябва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spc="10" dirty="0">
                <a:solidFill>
                  <a:srgbClr val="575757"/>
                </a:solidFill>
                <a:latin typeface="Arial"/>
                <a:cs typeface="Arial"/>
              </a:rPr>
              <a:t>му 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зададем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първоначална 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стойност,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какво 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условието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при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което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цикъла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ще 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спре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също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така - </a:t>
            </a:r>
            <a:r>
              <a:rPr sz="1800" spc="10" dirty="0">
                <a:solidFill>
                  <a:srgbClr val="575757"/>
                </a:solidFill>
                <a:latin typeface="Arial"/>
                <a:cs typeface="Arial"/>
              </a:rPr>
              <a:t>как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брояча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ще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променя.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Променливите, които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инициализират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рамките на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цикъла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не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съществуват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извън</a:t>
            </a:r>
            <a:r>
              <a:rPr sz="1800" spc="-1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него.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9C2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2341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Цикъл</a:t>
            </a:r>
            <a:r>
              <a:rPr spc="-19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61" y="943483"/>
            <a:ext cx="2808605" cy="3206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Сумирайте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числата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1 </a:t>
            </a: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до</a:t>
            </a:r>
            <a:r>
              <a:rPr sz="1600" spc="10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n:</a:t>
            </a:r>
            <a:endParaRPr sz="1600" dirty="0">
              <a:latin typeface="Arial"/>
              <a:cs typeface="Arial"/>
            </a:endParaRPr>
          </a:p>
          <a:p>
            <a:pPr marL="12700" marR="1734820">
              <a:lnSpc>
                <a:spcPts val="3940"/>
              </a:lnSpc>
              <a:spcBef>
                <a:spcPts val="365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int n = 20;  int sum =</a:t>
            </a:r>
            <a:r>
              <a:rPr sz="1600" spc="-8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0;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for (int i = 1; i &lt;= n; i++)</a:t>
            </a:r>
            <a:r>
              <a:rPr sz="1600" spc="-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3812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sum += </a:t>
            </a: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i;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System.out.print(sum);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9C2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17868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Пример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61" y="943483"/>
            <a:ext cx="5758180" cy="2727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Въвеждаме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число n.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Пресметнете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n!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(чете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се ен</a:t>
            </a:r>
            <a:r>
              <a:rPr sz="1600" spc="31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факториел).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1! =</a:t>
            </a:r>
            <a:r>
              <a:rPr sz="1600" spc="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2! =</a:t>
            </a:r>
            <a:r>
              <a:rPr sz="1600" spc="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1*2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3! =</a:t>
            </a:r>
            <a:r>
              <a:rPr sz="1600" spc="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1*2*3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….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n! =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1*2*3*………..*(n-1)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*</a:t>
            </a:r>
            <a:r>
              <a:rPr sz="1600" spc="114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9C2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Задача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61" y="943483"/>
            <a:ext cx="5426710" cy="2727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int mult =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1;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int n =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100;</a:t>
            </a:r>
            <a:endParaRPr sz="1600" dirty="0">
              <a:latin typeface="Arial"/>
              <a:cs typeface="Arial"/>
            </a:endParaRPr>
          </a:p>
          <a:p>
            <a:pPr marL="12700" marR="3173730">
              <a:lnSpc>
                <a:spcPct val="200000"/>
              </a:lnSpc>
              <a:spcBef>
                <a:spcPts val="100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for (int i = 1; i &lt;= n; i++) {  mult = mult *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i;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//в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този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случай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брояча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ни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е вграден в цикъла и се казва</a:t>
            </a:r>
            <a:r>
              <a:rPr sz="1600" spc="23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i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9C2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203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Решение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9C2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635" y="85090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Задача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087" y="885825"/>
            <a:ext cx="7547609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4248785" algn="l"/>
              </a:tabLst>
            </a:pPr>
            <a:r>
              <a:rPr sz="2000" dirty="0">
                <a:latin typeface="Arial"/>
                <a:cs typeface="Arial"/>
              </a:rPr>
              <a:t>Да се </a:t>
            </a:r>
            <a:r>
              <a:rPr sz="2000" spc="-5" dirty="0">
                <a:latin typeface="Arial"/>
                <a:cs typeface="Arial"/>
              </a:rPr>
              <a:t>напише програма, която </a:t>
            </a:r>
            <a:r>
              <a:rPr sz="2000" spc="-20" dirty="0">
                <a:latin typeface="Arial"/>
                <a:cs typeface="Arial"/>
              </a:rPr>
              <a:t>въвежда </a:t>
            </a:r>
            <a:r>
              <a:rPr sz="2000" spc="-25" dirty="0">
                <a:latin typeface="Arial"/>
                <a:cs typeface="Arial"/>
              </a:rPr>
              <a:t>от </a:t>
            </a:r>
            <a:r>
              <a:rPr sz="2000" spc="-15" dirty="0">
                <a:latin typeface="Arial"/>
                <a:cs typeface="Arial"/>
              </a:rPr>
              <a:t>клавиатурата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целите  </a:t>
            </a:r>
            <a:r>
              <a:rPr sz="2000" dirty="0">
                <a:latin typeface="Arial"/>
                <a:cs typeface="Arial"/>
              </a:rPr>
              <a:t>числа </a:t>
            </a:r>
            <a:r>
              <a:rPr sz="2000" spc="5" dirty="0">
                <a:latin typeface="Arial"/>
                <a:cs typeface="Arial"/>
              </a:rPr>
              <a:t>m </a:t>
            </a:r>
            <a:r>
              <a:rPr sz="2000" dirty="0">
                <a:latin typeface="Arial"/>
                <a:cs typeface="Arial"/>
              </a:rPr>
              <a:t>и n, </a:t>
            </a:r>
            <a:r>
              <a:rPr sz="2000" spc="-5" dirty="0">
                <a:latin typeface="Arial"/>
                <a:cs typeface="Arial"/>
              </a:rPr>
              <a:t>(m&lt;n).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Програмата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да	</a:t>
            </a:r>
            <a:r>
              <a:rPr sz="2000" spc="-15" dirty="0">
                <a:latin typeface="Arial"/>
                <a:cs typeface="Arial"/>
              </a:rPr>
              <a:t>извежда </a:t>
            </a:r>
            <a:r>
              <a:rPr sz="2000" spc="-5" dirty="0">
                <a:latin typeface="Arial"/>
                <a:cs typeface="Arial"/>
              </a:rPr>
              <a:t>всички </a:t>
            </a:r>
            <a:r>
              <a:rPr sz="2000" dirty="0">
                <a:latin typeface="Arial"/>
                <a:cs typeface="Arial"/>
              </a:rPr>
              <a:t>числа в  </a:t>
            </a:r>
            <a:r>
              <a:rPr sz="2000" spc="-10" dirty="0">
                <a:latin typeface="Arial"/>
                <a:cs typeface="Arial"/>
              </a:rPr>
              <a:t>интервала </a:t>
            </a:r>
            <a:r>
              <a:rPr sz="2000" spc="-5" dirty="0">
                <a:latin typeface="Arial"/>
                <a:cs typeface="Arial"/>
              </a:rPr>
              <a:t>[m,n], които </a:t>
            </a:r>
            <a:r>
              <a:rPr sz="2000" dirty="0">
                <a:latin typeface="Arial"/>
                <a:cs typeface="Arial"/>
              </a:rPr>
              <a:t>са </a:t>
            </a:r>
            <a:r>
              <a:rPr sz="2000" spc="-10" dirty="0">
                <a:latin typeface="Arial"/>
                <a:cs typeface="Arial"/>
              </a:rPr>
              <a:t>кратни </a:t>
            </a:r>
            <a:r>
              <a:rPr sz="2000" spc="-5" dirty="0">
                <a:latin typeface="Arial"/>
                <a:cs typeface="Arial"/>
              </a:rPr>
              <a:t>на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066"/>
            <a:ext cx="2639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Вложени</a:t>
            </a:r>
            <a:r>
              <a:rPr sz="3000" spc="-150" dirty="0"/>
              <a:t> </a:t>
            </a:r>
            <a:r>
              <a:rPr sz="3000" dirty="0"/>
              <a:t>цикли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777091"/>
            <a:ext cx="7747634" cy="3831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Вложените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цикли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представляват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конструкция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няколко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цикъла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един</a:t>
            </a:r>
            <a:r>
              <a:rPr sz="1800" spc="-10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65" dirty="0">
                <a:solidFill>
                  <a:srgbClr val="575757"/>
                </a:solidFill>
                <a:latin typeface="Arial"/>
                <a:cs typeface="Arial"/>
              </a:rPr>
              <a:t>друг.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Най-вътрешния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цикъл се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изпълнява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най-много</a:t>
            </a:r>
            <a:r>
              <a:rPr sz="1800" spc="-5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пъти.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(initialization;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test;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update)</a:t>
            </a:r>
            <a:r>
              <a:rPr sz="1800" spc="-8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838835" marR="4074160" indent="-318770">
              <a:lnSpc>
                <a:spcPts val="4110"/>
              </a:lnSpc>
              <a:spcBef>
                <a:spcPts val="340"/>
              </a:spcBef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(initialization;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test;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update)</a:t>
            </a:r>
            <a:r>
              <a:rPr sz="1800" spc="-15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{ 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statements;</a:t>
            </a:r>
            <a:endParaRPr sz="18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1645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4051"/>
            <a:ext cx="3159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Вложени</a:t>
            </a:r>
            <a:r>
              <a:rPr spc="-175" dirty="0"/>
              <a:t> </a:t>
            </a:r>
            <a:r>
              <a:rPr spc="-5" dirty="0"/>
              <a:t>цикли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821207"/>
            <a:ext cx="2505710" cy="277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5080" indent="-226060">
              <a:lnSpc>
                <a:spcPct val="105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575757"/>
                </a:solidFill>
                <a:latin typeface="Arial"/>
                <a:cs typeface="Arial"/>
              </a:rPr>
              <a:t>for </a:t>
            </a:r>
            <a:r>
              <a:rPr sz="1600" b="1" spc="-5" dirty="0">
                <a:solidFill>
                  <a:srgbClr val="575757"/>
                </a:solidFill>
                <a:latin typeface="Arial"/>
                <a:cs typeface="Arial"/>
              </a:rPr>
              <a:t>(int i = 0; i &lt; 3; i++) {  </a:t>
            </a:r>
            <a:r>
              <a:rPr sz="1600" b="1" spc="-15" dirty="0">
                <a:solidFill>
                  <a:srgbClr val="575757"/>
                </a:solidFill>
                <a:latin typeface="Arial"/>
                <a:cs typeface="Arial"/>
              </a:rPr>
              <a:t>for </a:t>
            </a:r>
            <a:r>
              <a:rPr sz="1600" b="1" spc="-5" dirty="0">
                <a:solidFill>
                  <a:srgbClr val="575757"/>
                </a:solidFill>
                <a:latin typeface="Arial"/>
                <a:cs typeface="Arial"/>
              </a:rPr>
              <a:t>(int j = 0; j &lt; 5; j++)</a:t>
            </a:r>
            <a:r>
              <a:rPr sz="1600" b="1" spc="8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75757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6545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575757"/>
                </a:solidFill>
                <a:latin typeface="Arial"/>
                <a:cs typeface="Arial"/>
              </a:rPr>
              <a:t>System.out.print</a:t>
            </a:r>
            <a:r>
              <a:rPr sz="1600" b="1" spc="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575757"/>
                </a:solidFill>
                <a:latin typeface="Arial"/>
                <a:cs typeface="Arial"/>
              </a:rPr>
              <a:t>(j);</a:t>
            </a:r>
            <a:endParaRPr sz="16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110"/>
              </a:spcBef>
            </a:pPr>
            <a:r>
              <a:rPr sz="1600" b="1" spc="-5" dirty="0">
                <a:solidFill>
                  <a:srgbClr val="575757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575757"/>
                </a:solidFill>
                <a:latin typeface="Arial"/>
                <a:cs typeface="Arial"/>
              </a:rPr>
              <a:t>System.out.println();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75757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25" dirty="0">
                <a:solidFill>
                  <a:srgbClr val="575757"/>
                </a:solidFill>
                <a:latin typeface="Arial"/>
                <a:cs typeface="Arial"/>
              </a:rPr>
              <a:t>//резултат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75757"/>
                </a:solidFill>
                <a:latin typeface="Arial"/>
                <a:cs typeface="Arial"/>
              </a:rPr>
              <a:t>//01234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75757"/>
                </a:solidFill>
                <a:latin typeface="Arial"/>
                <a:cs typeface="Arial"/>
              </a:rPr>
              <a:t>//01234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75757"/>
                </a:solidFill>
                <a:latin typeface="Arial"/>
                <a:cs typeface="Arial"/>
              </a:rPr>
              <a:t>//01234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4051"/>
            <a:ext cx="1616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Пример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61" y="881913"/>
            <a:ext cx="7302500" cy="307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По дадено число n да </a:t>
            </a:r>
            <a:r>
              <a:rPr sz="1600" spc="-30" dirty="0">
                <a:solidFill>
                  <a:srgbClr val="575757"/>
                </a:solidFill>
                <a:latin typeface="Arial"/>
                <a:cs typeface="Arial"/>
              </a:rPr>
              <a:t>отпечатаме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конзолата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триъгълник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с n на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брой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реда, 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изглеждащ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по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следния</a:t>
            </a:r>
            <a:r>
              <a:rPr sz="1600" spc="2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начин: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1 2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1 2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. .</a:t>
            </a:r>
            <a:r>
              <a:rPr sz="1600" spc="1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1 2 3 . . .</a:t>
            </a:r>
            <a:r>
              <a:rPr sz="1600" spc="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17868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Пример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61" y="943483"/>
            <a:ext cx="3788410" cy="3694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Scanner input = </a:t>
            </a:r>
            <a:r>
              <a:rPr sz="1600" b="1" spc="-5" dirty="0">
                <a:solidFill>
                  <a:srgbClr val="575757"/>
                </a:solidFill>
                <a:latin typeface="Arial"/>
                <a:cs typeface="Arial"/>
              </a:rPr>
              <a:t>new</a:t>
            </a:r>
            <a:r>
              <a:rPr sz="1600" b="1" spc="1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Scanner(System.</a:t>
            </a:r>
            <a:r>
              <a:rPr sz="1600" i="1" spc="-10" dirty="0">
                <a:solidFill>
                  <a:srgbClr val="575757"/>
                </a:solidFill>
                <a:latin typeface="Arial"/>
                <a:cs typeface="Arial"/>
              </a:rPr>
              <a:t>in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);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75757"/>
                </a:solidFill>
                <a:latin typeface="Arial"/>
                <a:cs typeface="Arial"/>
              </a:rPr>
              <a:t>int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n =</a:t>
            </a:r>
            <a:r>
              <a:rPr sz="1600" spc="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input.nextInt();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575757"/>
                </a:solidFill>
                <a:latin typeface="Arial"/>
                <a:cs typeface="Arial"/>
              </a:rPr>
              <a:t>for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solidFill>
                  <a:srgbClr val="575757"/>
                </a:solidFill>
                <a:latin typeface="Arial"/>
                <a:cs typeface="Arial"/>
              </a:rPr>
              <a:t>int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row = 1; row &lt;= n; row++)</a:t>
            </a:r>
            <a:r>
              <a:rPr sz="1600" spc="1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295"/>
              </a:spcBef>
            </a:pPr>
            <a:r>
              <a:rPr sz="1600" b="1" spc="-15" dirty="0">
                <a:solidFill>
                  <a:srgbClr val="575757"/>
                </a:solidFill>
                <a:latin typeface="Arial"/>
                <a:cs typeface="Arial"/>
              </a:rPr>
              <a:t>for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solidFill>
                  <a:srgbClr val="575757"/>
                </a:solidFill>
                <a:latin typeface="Arial"/>
                <a:cs typeface="Arial"/>
              </a:rPr>
              <a:t>int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col = 1; col &lt;=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row;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col++)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R="495300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System.</a:t>
            </a:r>
            <a:r>
              <a:rPr sz="1600" i="1" spc="-5" dirty="0">
                <a:solidFill>
                  <a:srgbClr val="575757"/>
                </a:solidFill>
                <a:latin typeface="Arial"/>
                <a:cs typeface="Arial"/>
              </a:rPr>
              <a:t>out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.print(col + "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");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System.</a:t>
            </a:r>
            <a:r>
              <a:rPr sz="1600" i="1" spc="-5" dirty="0">
                <a:solidFill>
                  <a:srgbClr val="575757"/>
                </a:solidFill>
                <a:latin typeface="Arial"/>
                <a:cs typeface="Arial"/>
              </a:rPr>
              <a:t>out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.println();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203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Решение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1401"/>
            <a:ext cx="9144000" cy="2292350"/>
          </a:xfrm>
          <a:custGeom>
            <a:avLst/>
            <a:gdLst/>
            <a:ahLst/>
            <a:cxnLst/>
            <a:rect l="l" t="t" r="r" b="b"/>
            <a:pathLst>
              <a:path w="9144000" h="2292350">
                <a:moveTo>
                  <a:pt x="0" y="2291842"/>
                </a:moveTo>
                <a:lnTo>
                  <a:pt x="9144000" y="2291842"/>
                </a:lnTo>
                <a:lnTo>
                  <a:pt x="9144000" y="0"/>
                </a:lnTo>
                <a:lnTo>
                  <a:pt x="0" y="0"/>
                </a:lnTo>
                <a:lnTo>
                  <a:pt x="0" y="2291842"/>
                </a:lnTo>
                <a:close/>
              </a:path>
            </a:pathLst>
          </a:custGeom>
          <a:solidFill>
            <a:srgbClr val="89C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2881071"/>
            <a:ext cx="22612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5" dirty="0">
                <a:latin typeface="Arial"/>
                <a:cs typeface="Arial"/>
              </a:rPr>
              <a:t>Цикли  </a:t>
            </a:r>
            <a:r>
              <a:rPr sz="4800" spc="-5" dirty="0">
                <a:latin typeface="Arial"/>
                <a:cs typeface="Arial"/>
              </a:rPr>
              <a:t>(II</a:t>
            </a:r>
            <a:r>
              <a:rPr sz="4800" spc="-15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част)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1527" y="496823"/>
            <a:ext cx="2980944" cy="124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01596"/>
            <a:ext cx="8129270" cy="11512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Напишете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програма,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която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изкарва на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конзолата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всички</a:t>
            </a:r>
            <a:r>
              <a:rPr sz="1600" spc="2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щастливи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spcBef>
                <a:spcPts val="75"/>
              </a:spcBef>
            </a:pP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четирицифрени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числа.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Щастливи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числа са,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когато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сборът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първите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две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цифри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на 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дадено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четирицифрено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число (ABCD) е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равен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сбора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последните две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(A+B ==  C+D).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Задача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4942"/>
            <a:ext cx="5009515" cy="346900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int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= 1;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&lt;= 9; a++)</a:t>
            </a:r>
            <a:r>
              <a:rPr sz="1800" spc="-16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int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b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= 0;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b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&lt;= 9; b++)</a:t>
            </a:r>
            <a:r>
              <a:rPr sz="1800" spc="-1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300"/>
              </a:spcBef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int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c = 0; c &lt;=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9;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c++)</a:t>
            </a:r>
            <a:r>
              <a:rPr sz="1800" spc="-1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74065">
              <a:lnSpc>
                <a:spcPct val="100000"/>
              </a:lnSpc>
              <a:spcBef>
                <a:spcPts val="300"/>
              </a:spcBef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int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d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= 0;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d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&lt;= 9; d++)</a:t>
            </a:r>
            <a:r>
              <a:rPr sz="1800" spc="-13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028700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if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((a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+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b)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== (c +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d))</a:t>
            </a:r>
            <a:r>
              <a:rPr sz="1800" spc="-9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820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System.</a:t>
            </a:r>
            <a:r>
              <a:rPr sz="1800" i="1" spc="-5" dirty="0">
                <a:solidFill>
                  <a:srgbClr val="575757"/>
                </a:solidFill>
                <a:latin typeface="Arial"/>
                <a:cs typeface="Arial"/>
              </a:rPr>
              <a:t>out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.println(“”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+ a + b + c +</a:t>
            </a:r>
            <a:r>
              <a:rPr sz="1800" spc="-19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d);</a:t>
            </a:r>
            <a:endParaRPr sz="1800">
              <a:latin typeface="Arial"/>
              <a:cs typeface="Arial"/>
            </a:endParaRPr>
          </a:p>
          <a:p>
            <a:pPr marL="1028700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77406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203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Решение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A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066"/>
            <a:ext cx="1202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З</a:t>
            </a:r>
            <a:r>
              <a:rPr sz="3000" spc="-20" dirty="0"/>
              <a:t>а</a:t>
            </a:r>
            <a:r>
              <a:rPr sz="3000" spc="-5" dirty="0"/>
              <a:t>дачи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65098"/>
            <a:ext cx="743712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999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1.	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Напишете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програма,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която приема дадено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число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n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конзолата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отпечатва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всички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числа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0 до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n, които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делят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5 или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3</a:t>
            </a:r>
            <a:r>
              <a:rPr sz="1800" spc="-2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без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остатък.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4A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Задача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4942"/>
            <a:ext cx="826325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2.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Напишете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програма,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която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отпечатва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конзолата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всички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четни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числа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0 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до</a:t>
            </a:r>
            <a:r>
              <a:rPr sz="1800" spc="-3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1000.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4A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Задача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4942"/>
            <a:ext cx="8354695" cy="285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3. Напишете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програма,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която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приема дадено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число n 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отпечатва</a:t>
            </a:r>
            <a:r>
              <a:rPr sz="1800" spc="-16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триъгълник, 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като в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примера</a:t>
            </a:r>
            <a:r>
              <a:rPr sz="1800" spc="-6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по-долу: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n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3: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//резултат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**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***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4A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65098"/>
            <a:ext cx="7864475" cy="382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4.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Модифицирайте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задача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3,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като след като 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въведете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дадено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число,  </a:t>
            </a:r>
            <a:r>
              <a:rPr sz="1800" spc="-35" dirty="0">
                <a:solidFill>
                  <a:srgbClr val="575757"/>
                </a:solidFill>
                <a:latin typeface="Arial"/>
                <a:cs typeface="Arial"/>
              </a:rPr>
              <a:t>резултатът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който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трябва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се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показва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бъде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триъгълник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изглеждащ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по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следния</a:t>
            </a:r>
            <a:r>
              <a:rPr sz="1800" spc="-6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начин: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n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solidFill>
                  <a:srgbClr val="575757"/>
                </a:solidFill>
                <a:latin typeface="Arial"/>
                <a:cs typeface="Arial"/>
              </a:rPr>
              <a:t>//резултат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*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**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***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**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*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4A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066"/>
            <a:ext cx="1638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/>
              <a:t>Д</a:t>
            </a:r>
            <a:r>
              <a:rPr sz="3000" spc="-20" dirty="0"/>
              <a:t>ома</a:t>
            </a:r>
            <a:r>
              <a:rPr sz="3000" spc="-10" dirty="0"/>
              <a:t>ш</a:t>
            </a:r>
            <a:r>
              <a:rPr sz="3000" spc="-20" dirty="0"/>
              <a:t>н</a:t>
            </a:r>
            <a:r>
              <a:rPr sz="3000" dirty="0"/>
              <a:t>о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32738"/>
            <a:ext cx="691832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1.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Напишете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програма която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отпечатва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триъгълник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със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страна</a:t>
            </a:r>
            <a:r>
              <a:rPr sz="1800" spc="-13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Пример: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245" y="2271522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n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800" spc="-18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11" y="2752825"/>
            <a:ext cx="459740" cy="9626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R="81280" algn="ctr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*</a:t>
            </a:r>
            <a:endParaRPr sz="1800" dirty="0">
              <a:latin typeface="Arial"/>
              <a:cs typeface="Arial"/>
            </a:endParaRPr>
          </a:p>
          <a:p>
            <a:pPr marR="34925" algn="ctr">
              <a:lnSpc>
                <a:spcPct val="100000"/>
              </a:lnSpc>
              <a:spcBef>
                <a:spcPts val="300"/>
              </a:spcBef>
            </a:pP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***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*****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2129" y="2305888"/>
            <a:ext cx="4114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n =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2764" y="2732659"/>
            <a:ext cx="65659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113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  <a:p>
            <a:pPr marR="107950" algn="ctr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***</a:t>
            </a:r>
            <a:endParaRPr sz="1400">
              <a:latin typeface="Arial"/>
              <a:cs typeface="Arial"/>
            </a:endParaRPr>
          </a:p>
          <a:p>
            <a:pPr marR="68580" algn="ctr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*****</a:t>
            </a:r>
            <a:endParaRPr sz="1400">
              <a:latin typeface="Arial"/>
              <a:cs typeface="Arial"/>
            </a:endParaRPr>
          </a:p>
          <a:p>
            <a:pPr marR="28575" algn="ctr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*******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*********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4942"/>
            <a:ext cx="800417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2.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Напишете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програма,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която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чете от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конзолата положително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цяло число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N  (N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&lt;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20)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отпечатва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матрица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 числа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като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фигурата</a:t>
            </a:r>
            <a:r>
              <a:rPr sz="1800" spc="-6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по-долу: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Задача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3183" y="2165604"/>
            <a:ext cx="4716780" cy="2308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45" y="1221740"/>
            <a:ext cx="1750695" cy="254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●"/>
              <a:tabLst>
                <a:tab pos="241300" algn="l"/>
              </a:tabLst>
            </a:pP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Преговор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425450" indent="-412750">
              <a:lnSpc>
                <a:spcPct val="100000"/>
              </a:lnSpc>
              <a:buSzPct val="128571"/>
              <a:buChar char="•"/>
              <a:tabLst>
                <a:tab pos="425450" algn="l"/>
                <a:tab pos="426084" algn="l"/>
              </a:tabLst>
            </a:pPr>
            <a:r>
              <a:rPr sz="1400" spc="-5" dirty="0">
                <a:solidFill>
                  <a:srgbClr val="575757"/>
                </a:solidFill>
                <a:latin typeface="Arial"/>
                <a:cs typeface="Arial"/>
              </a:rPr>
              <a:t>while</a:t>
            </a:r>
            <a:endParaRPr sz="140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1705"/>
              </a:spcBef>
              <a:buChar char="•"/>
              <a:tabLst>
                <a:tab pos="398145" algn="l"/>
                <a:tab pos="398780" algn="l"/>
              </a:tabLst>
            </a:pPr>
            <a:r>
              <a:rPr sz="1400" spc="-5" dirty="0">
                <a:solidFill>
                  <a:srgbClr val="575757"/>
                </a:solidFill>
                <a:latin typeface="Arial"/>
                <a:cs typeface="Arial"/>
              </a:rPr>
              <a:t>do-while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Цикъл</a:t>
            </a:r>
            <a:r>
              <a:rPr sz="1600" spc="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for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60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Вложени</a:t>
            </a:r>
            <a:r>
              <a:rPr sz="1600" spc="-6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цикли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92405" indent="-179705">
              <a:lnSpc>
                <a:spcPct val="100000"/>
              </a:lnSpc>
              <a:buChar char="●"/>
              <a:tabLst>
                <a:tab pos="193040" algn="l"/>
              </a:tabLst>
            </a:pP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Домашно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89C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2980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Съдържание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644" y="911203"/>
            <a:ext cx="814959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3.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Напишете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програма,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която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чете от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конзолата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положително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цяло число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n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отпечатва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ромб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като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фигурата</a:t>
            </a:r>
            <a:r>
              <a:rPr sz="1800" spc="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по-долу: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</a:t>
            </a:r>
          </a:p>
        </p:txBody>
      </p:sp>
      <p:sp>
        <p:nvSpPr>
          <p:cNvPr id="5" name="object 5"/>
          <p:cNvSpPr/>
          <p:nvPr/>
        </p:nvSpPr>
        <p:spPr>
          <a:xfrm>
            <a:off x="2053711" y="3080073"/>
            <a:ext cx="336191" cy="712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42117" y="2659105"/>
            <a:ext cx="450659" cy="1361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1640" y="2616625"/>
            <a:ext cx="632764" cy="1720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32738"/>
            <a:ext cx="8121650" cy="187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Гледайте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това</a:t>
            </a:r>
            <a:r>
              <a:rPr sz="1800" spc="-5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видео: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u="heavy" spc="-10" dirty="0">
                <a:solidFill>
                  <a:srgbClr val="0095A7"/>
                </a:solidFill>
                <a:uFill>
                  <a:solidFill>
                    <a:srgbClr val="0095A7"/>
                  </a:solidFill>
                </a:uFill>
                <a:latin typeface="Arial"/>
                <a:cs typeface="Arial"/>
                <a:hlinkClick r:id="rId2"/>
              </a:rPr>
              <a:t>https://www.youtube.com/watch?v=eNpqcfvH7jw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Ако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искате 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пропуснете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частта за foreach, за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момента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тя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не ни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интересува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75757"/>
              </a:buClr>
              <a:buFont typeface="Arial"/>
              <a:buChar char="-"/>
            </a:pP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Урока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за C#, но на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Java е</a:t>
            </a:r>
            <a:r>
              <a:rPr sz="1800" spc="-5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същото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32738"/>
            <a:ext cx="7364730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Прочетете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6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глава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книгата:</a:t>
            </a:r>
            <a:r>
              <a:rPr sz="1800" spc="-5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„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Цикли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u="heavy" spc="-10" dirty="0">
                <a:solidFill>
                  <a:srgbClr val="0095A7"/>
                </a:solidFill>
                <a:uFill>
                  <a:solidFill>
                    <a:srgbClr val="0095A7"/>
                  </a:solidFill>
                </a:uFill>
                <a:latin typeface="Arial"/>
                <a:cs typeface="Arial"/>
                <a:hlinkClick r:id="rId2"/>
              </a:rPr>
              <a:t>http://www.introprogramming.info/intro-java-book/read-online/glava6-cikli/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066"/>
            <a:ext cx="1750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ПРЕГОВОР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29746"/>
            <a:ext cx="7626350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Позволяват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изпълнението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код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много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пъти,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докато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някакво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условие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вярно.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4051"/>
            <a:ext cx="1300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Цикли</a:t>
            </a:r>
          </a:p>
        </p:txBody>
      </p:sp>
      <p:sp>
        <p:nvSpPr>
          <p:cNvPr id="5" name="object 5"/>
          <p:cNvSpPr/>
          <p:nvPr/>
        </p:nvSpPr>
        <p:spPr>
          <a:xfrm>
            <a:off x="3142488" y="1938527"/>
            <a:ext cx="2857500" cy="2734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65098"/>
            <a:ext cx="7666355" cy="257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Изпълнява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докато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условието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скобите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вярно.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Трябва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така да се  измисли цикъла, че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условието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стане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грешно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по някое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време,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защото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иначе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програмата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ще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</a:t>
            </a:r>
            <a:r>
              <a:rPr sz="1800" spc="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безкрайна.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while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(условие)</a:t>
            </a:r>
            <a:r>
              <a:rPr sz="1800" spc="8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//код, който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</a:t>
            </a:r>
            <a:r>
              <a:rPr sz="1800" spc="-7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повтаря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1003"/>
            <a:ext cx="2429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Цикъл</a:t>
            </a:r>
            <a:r>
              <a:rPr spc="-210" dirty="0"/>
              <a:t> </a:t>
            </a:r>
            <a:r>
              <a:rPr spc="-5" dirty="0"/>
              <a:t>while</a:t>
            </a:r>
          </a:p>
        </p:txBody>
      </p:sp>
      <p:sp>
        <p:nvSpPr>
          <p:cNvPr id="5" name="object 5"/>
          <p:cNvSpPr/>
          <p:nvPr/>
        </p:nvSpPr>
        <p:spPr>
          <a:xfrm>
            <a:off x="5483972" y="2005693"/>
            <a:ext cx="3515234" cy="3049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7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7982" y="1069594"/>
            <a:ext cx="7186930" cy="359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Конструкцията </a:t>
            </a:r>
            <a:r>
              <a:rPr sz="1800" spc="-20" dirty="0">
                <a:latin typeface="Arial"/>
                <a:cs typeface="Arial"/>
              </a:rPr>
              <a:t>do-while </a:t>
            </a:r>
            <a:r>
              <a:rPr sz="1800" dirty="0">
                <a:latin typeface="Arial"/>
                <a:cs typeface="Arial"/>
              </a:rPr>
              <a:t>е </a:t>
            </a:r>
            <a:r>
              <a:rPr sz="1800" spc="-5" dirty="0">
                <a:latin typeface="Arial"/>
                <a:cs typeface="Arial"/>
              </a:rPr>
              <a:t>аналогична </a:t>
            </a:r>
            <a:r>
              <a:rPr sz="1800" dirty="0">
                <a:latin typeface="Arial"/>
                <a:cs typeface="Arial"/>
              </a:rPr>
              <a:t>на </a:t>
            </a:r>
            <a:r>
              <a:rPr sz="1800" spc="-20" dirty="0">
                <a:latin typeface="Arial"/>
                <a:cs typeface="Arial"/>
              </a:rPr>
              <a:t>while, </a:t>
            </a:r>
            <a:r>
              <a:rPr sz="1800" dirty="0">
                <a:latin typeface="Arial"/>
                <a:cs typeface="Arial"/>
              </a:rPr>
              <a:t>като </a:t>
            </a:r>
            <a:r>
              <a:rPr sz="1800" spc="-10" dirty="0">
                <a:latin typeface="Arial"/>
                <a:cs typeface="Arial"/>
              </a:rPr>
              <a:t>разликата </a:t>
            </a:r>
            <a:r>
              <a:rPr sz="1800" spc="-5" dirty="0">
                <a:latin typeface="Arial"/>
                <a:cs typeface="Arial"/>
              </a:rPr>
              <a:t>е, че  </a:t>
            </a:r>
            <a:r>
              <a:rPr sz="1800" spc="-15" dirty="0">
                <a:latin typeface="Arial"/>
                <a:cs typeface="Arial"/>
              </a:rPr>
              <a:t>условието </a:t>
            </a:r>
            <a:r>
              <a:rPr sz="1800" spc="5" dirty="0">
                <a:latin typeface="Arial"/>
                <a:cs typeface="Arial"/>
              </a:rPr>
              <a:t>се </a:t>
            </a:r>
            <a:r>
              <a:rPr sz="1800" spc="-10" dirty="0">
                <a:latin typeface="Arial"/>
                <a:cs typeface="Arial"/>
              </a:rPr>
              <a:t>оценява след изпълнението </a:t>
            </a:r>
            <a:r>
              <a:rPr sz="1800" dirty="0">
                <a:latin typeface="Arial"/>
                <a:cs typeface="Arial"/>
              </a:rPr>
              <a:t>на </a:t>
            </a:r>
            <a:r>
              <a:rPr sz="1800" spc="-20" dirty="0">
                <a:latin typeface="Arial"/>
                <a:cs typeface="Arial"/>
              </a:rPr>
              <a:t>операциите </a:t>
            </a:r>
            <a:r>
              <a:rPr sz="1800" dirty="0">
                <a:latin typeface="Arial"/>
                <a:cs typeface="Arial"/>
              </a:rPr>
              <a:t>в </a:t>
            </a:r>
            <a:r>
              <a:rPr sz="1800" spc="-5" dirty="0">
                <a:latin typeface="Arial"/>
                <a:cs typeface="Arial"/>
              </a:rPr>
              <a:t>цикъла  (гарантираме най-малко едно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изпълнение):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975985">
              <a:lnSpc>
                <a:spcPct val="1953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do </a:t>
            </a:r>
            <a:r>
              <a:rPr sz="1800" dirty="0">
                <a:latin typeface="Arial"/>
                <a:cs typeface="Arial"/>
              </a:rPr>
              <a:t>{  state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;  state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Arial"/>
                <a:cs typeface="Arial"/>
              </a:rPr>
              <a:t>while </a:t>
            </a:r>
            <a:r>
              <a:rPr sz="1800" spc="-5" dirty="0">
                <a:latin typeface="Arial"/>
                <a:cs typeface="Arial"/>
              </a:rPr>
              <a:t>(Boolean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expression);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65608"/>
            <a:ext cx="3074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Цикъл</a:t>
            </a:r>
            <a:r>
              <a:rPr spc="-70" dirty="0"/>
              <a:t> </a:t>
            </a:r>
            <a:r>
              <a:rPr spc="-5" dirty="0"/>
              <a:t>do-while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32738"/>
            <a:ext cx="3328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Сумирайте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числата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1 до</a:t>
            </a:r>
            <a:r>
              <a:rPr sz="1800" spc="-6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635" y="72339"/>
            <a:ext cx="949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За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ача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9C2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066"/>
            <a:ext cx="1679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Цикъл</a:t>
            </a:r>
            <a:r>
              <a:rPr sz="3000" spc="-185" dirty="0"/>
              <a:t> </a:t>
            </a:r>
            <a:r>
              <a:rPr sz="3000" dirty="0"/>
              <a:t>For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5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902</Words>
  <Application>Microsoft Office PowerPoint</Application>
  <PresentationFormat>On-screen Show (16:9)</PresentationFormat>
  <Paragraphs>203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</vt:lpstr>
      <vt:lpstr>Times New Roman</vt:lpstr>
      <vt:lpstr>Office Theme</vt:lpstr>
      <vt:lpstr>Увод в програмирането</vt:lpstr>
      <vt:lpstr>Цикли  (II част)</vt:lpstr>
      <vt:lpstr>Съдържание</vt:lpstr>
      <vt:lpstr>ПРЕГОВОР</vt:lpstr>
      <vt:lpstr>Цикли</vt:lpstr>
      <vt:lpstr>Цикъл while</vt:lpstr>
      <vt:lpstr>Цикъл do-while</vt:lpstr>
      <vt:lpstr>PowerPoint Presentation</vt:lpstr>
      <vt:lpstr>Цикъл For</vt:lpstr>
      <vt:lpstr>Цикъл For</vt:lpstr>
      <vt:lpstr>Пример</vt:lpstr>
      <vt:lpstr>Задача</vt:lpstr>
      <vt:lpstr>Решение</vt:lpstr>
      <vt:lpstr>PowerPoint Presentation</vt:lpstr>
      <vt:lpstr>Вложени цикли</vt:lpstr>
      <vt:lpstr>Вложени цикли</vt:lpstr>
      <vt:lpstr>Пример</vt:lpstr>
      <vt:lpstr>Пример</vt:lpstr>
      <vt:lpstr>Решение</vt:lpstr>
      <vt:lpstr>Задача</vt:lpstr>
      <vt:lpstr>Решение</vt:lpstr>
      <vt:lpstr>Задачи</vt:lpstr>
      <vt:lpstr>PowerPoint Presentation</vt:lpstr>
      <vt:lpstr>PowerPoint Presentation</vt:lpstr>
      <vt:lpstr>Задача</vt:lpstr>
      <vt:lpstr>Задача</vt:lpstr>
      <vt:lpstr>Домашно</vt:lpstr>
      <vt:lpstr>Задача</vt:lpstr>
      <vt:lpstr>PowerPoint Presentation</vt:lpstr>
      <vt:lpstr>Задача</vt:lpstr>
      <vt:lpstr>Задача</vt:lpstr>
      <vt:lpstr>Задача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Увод в програмирането</dc:title>
  <dc:creator>Lilly</dc:creator>
  <cp:lastModifiedBy>Lilly</cp:lastModifiedBy>
  <cp:revision>5</cp:revision>
  <dcterms:created xsi:type="dcterms:W3CDTF">2018-12-08T05:04:01Z</dcterms:created>
  <dcterms:modified xsi:type="dcterms:W3CDTF">2018-12-08T12:47:25Z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2018-12-08T00:00:00Z</vt:filetime>
  </property>
</Properties>
</file>