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635" y="85090"/>
            <a:ext cx="807272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635" y="84582"/>
            <a:ext cx="807272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245" y="1165098"/>
            <a:ext cx="8363508" cy="160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llyMihaylova/LoginGui" TargetMode="External"/><Relationship Id="rId2" Type="http://schemas.openxmlformats.org/officeDocument/2006/relationships/hyperlink" Target="https://www.youtube.com/watch?v=5vSyylPPEk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1401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0" y="2291842"/>
                </a:moveTo>
                <a:lnTo>
                  <a:pt x="9144000" y="2291842"/>
                </a:lnTo>
                <a:lnTo>
                  <a:pt x="9144000" y="0"/>
                </a:lnTo>
                <a:lnTo>
                  <a:pt x="0" y="0"/>
                </a:lnTo>
                <a:lnTo>
                  <a:pt x="0" y="2291842"/>
                </a:lnTo>
                <a:close/>
              </a:path>
            </a:pathLst>
          </a:custGeom>
          <a:solidFill>
            <a:srgbClr val="89C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848688"/>
            <a:ext cx="156781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У</a:t>
            </a:r>
            <a:r>
              <a:rPr sz="5200" spc="-35" dirty="0">
                <a:solidFill>
                  <a:srgbClr val="89C348"/>
                </a:solidFill>
                <a:latin typeface="Cambria"/>
                <a:cs typeface="Cambria"/>
              </a:rPr>
              <a:t>в</a:t>
            </a: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од</a:t>
            </a:r>
            <a:endParaRPr sz="5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245" y="2880436"/>
            <a:ext cx="77609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обектно</a:t>
            </a:r>
            <a:r>
              <a:rPr sz="4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20" dirty="0">
                <a:solidFill>
                  <a:srgbClr val="FFFFFF"/>
                </a:solidFill>
                <a:latin typeface="Arial"/>
                <a:cs typeface="Arial"/>
              </a:rPr>
              <a:t>ориентираното  </a:t>
            </a:r>
            <a:r>
              <a:rPr sz="4800" b="1" spc="-15" dirty="0">
                <a:solidFill>
                  <a:srgbClr val="FFFFFF"/>
                </a:solidFill>
                <a:latin typeface="Arial"/>
                <a:cs typeface="Arial"/>
              </a:rPr>
              <a:t>програмиране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1527" y="496823"/>
            <a:ext cx="2980944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276" y="4929632"/>
            <a:ext cx="8684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Лилия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Михайлова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НПО </a:t>
            </a:r>
            <a:r>
              <a:rPr sz="1400" b="1" spc="-45" dirty="0">
                <a:solidFill>
                  <a:srgbClr val="CCCCCC"/>
                </a:solidFill>
                <a:latin typeface="Arial"/>
                <a:cs typeface="Arial"/>
              </a:rPr>
              <a:t>ВРАЦА </a:t>
            </a:r>
            <a:r>
              <a:rPr sz="1400" b="1" spc="-15" dirty="0">
                <a:solidFill>
                  <a:srgbClr val="CCCCCC"/>
                </a:solidFill>
                <a:latin typeface="Arial"/>
                <a:cs typeface="Arial"/>
              </a:rPr>
              <a:t>СОФТУЕР ОБЩЕСТВО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КУРС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ПО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ОСНОВИ НА</a:t>
            </a:r>
            <a:r>
              <a:rPr sz="1400" b="1" spc="-1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CCCCCC"/>
                </a:solidFill>
                <a:latin typeface="Arial"/>
                <a:cs typeface="Arial"/>
              </a:rPr>
              <a:t>ПРОГРАМИРАНЕТО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19022"/>
            <a:ext cx="82943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575757"/>
                </a:solidFill>
                <a:latin typeface="Arial"/>
                <a:cs typeface="Arial"/>
              </a:rPr>
              <a:t>Този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термин се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използва,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когато съществуват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два 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метода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едно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също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име  в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един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клас.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Компилатора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при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създаване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вашата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програма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избира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кой да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използва спрямо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вида 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броя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на</a:t>
            </a:r>
            <a:r>
              <a:rPr sz="1800" spc="-13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параметрите.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635" y="85090"/>
            <a:ext cx="269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Overloading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447"/>
            <a:ext cx="788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Клас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32738"/>
            <a:ext cx="80689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Класът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шаблон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който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създаваме</a:t>
            </a:r>
            <a:r>
              <a:rPr sz="1800" spc="-10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обект</a:t>
            </a:r>
            <a:endParaRPr sz="1800">
              <a:latin typeface="Arial"/>
              <a:cs typeface="Arial"/>
            </a:endParaRPr>
          </a:p>
          <a:p>
            <a:pPr marL="299085" marR="5080" indent="-286385">
              <a:lnSpc>
                <a:spcPct val="114999"/>
              </a:lnSpc>
              <a:spcBef>
                <a:spcPts val="139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Обекта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конкретен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елемент от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даден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клас.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Нарича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още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инстанция на 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класа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1102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Клас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3D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447"/>
            <a:ext cx="37687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Какво има в </a:t>
            </a:r>
            <a:r>
              <a:rPr sz="3000" spc="-5" dirty="0"/>
              <a:t>един</a:t>
            </a:r>
            <a:r>
              <a:rPr sz="3000" spc="-215" dirty="0"/>
              <a:t> </a:t>
            </a:r>
            <a:r>
              <a:rPr sz="3000" spc="-5" dirty="0"/>
              <a:t>клас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19022"/>
            <a:ext cx="2642870" cy="3643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Полета: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6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String</a:t>
            </a:r>
            <a:r>
              <a:rPr sz="1800" spc="-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name;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605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int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age;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Методи:</a:t>
            </a:r>
            <a:endParaRPr sz="1800">
              <a:latin typeface="Arial"/>
              <a:cs typeface="Arial"/>
            </a:endParaRPr>
          </a:p>
          <a:p>
            <a:pPr marL="152400" indent="-139700">
              <a:lnSpc>
                <a:spcPct val="100000"/>
              </a:lnSpc>
              <a:spcBef>
                <a:spcPts val="1595"/>
              </a:spcBef>
              <a:buChar char="-"/>
              <a:tabLst>
                <a:tab pos="153035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void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study(){…}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61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void</a:t>
            </a:r>
            <a:r>
              <a:rPr sz="1800" spc="-8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doHomework(){…}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Конструктор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59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Други</a:t>
            </a:r>
            <a:r>
              <a:rPr sz="1800" spc="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неща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3D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4609"/>
            <a:ext cx="4514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Какво </a:t>
            </a:r>
            <a:r>
              <a:rPr dirty="0"/>
              <a:t>има в </a:t>
            </a:r>
            <a:r>
              <a:rPr spc="-5" dirty="0"/>
              <a:t>един</a:t>
            </a:r>
            <a:r>
              <a:rPr spc="-254" dirty="0"/>
              <a:t> </a:t>
            </a:r>
            <a:r>
              <a:rPr dirty="0"/>
              <a:t>клас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5297"/>
            <a:ext cx="8207375" cy="20148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  <a:buChar char="●"/>
              <a:tabLst>
                <a:tab pos="213995" algn="l"/>
              </a:tabLst>
            </a:pP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Конструктора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който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извиква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автоматично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при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създаването</a:t>
            </a:r>
            <a:r>
              <a:rPr sz="1800" spc="-3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на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обект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класа 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само</a:t>
            </a:r>
            <a:r>
              <a:rPr sz="1800" spc="-1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тогава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3900"/>
              </a:lnSpc>
              <a:spcBef>
                <a:spcPts val="1680"/>
              </a:spcBef>
              <a:buChar char="●"/>
              <a:tabLst>
                <a:tab pos="213995" algn="l"/>
              </a:tabLst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Използва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се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зададат първоначални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стойности на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полетата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за</a:t>
            </a:r>
            <a:r>
              <a:rPr sz="1800" spc="-23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да 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направят първоначални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настройки на</a:t>
            </a:r>
            <a:r>
              <a:rPr sz="1800" spc="-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класа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75757"/>
              </a:buClr>
              <a:buFont typeface="Arial"/>
              <a:buChar char="●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Char char="●"/>
              <a:tabLst>
                <a:tab pos="213995" algn="l"/>
              </a:tabLst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Един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клас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има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много</a:t>
            </a:r>
            <a:r>
              <a:rPr sz="1800" spc="-114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конструктори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3D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1534"/>
            <a:ext cx="250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Конструктор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94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447"/>
            <a:ext cx="2557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Нива </a:t>
            </a:r>
            <a:r>
              <a:rPr sz="3000" spc="-5" dirty="0"/>
              <a:t>на</a:t>
            </a:r>
            <a:r>
              <a:rPr sz="3000" spc="-220" dirty="0"/>
              <a:t> </a:t>
            </a:r>
            <a:r>
              <a:rPr sz="3000" spc="-5" dirty="0"/>
              <a:t>достъп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0094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3063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Нива </a:t>
            </a:r>
            <a:r>
              <a:rPr spc="-5" dirty="0"/>
              <a:t>на</a:t>
            </a:r>
            <a:r>
              <a:rPr spc="-204" dirty="0"/>
              <a:t> </a:t>
            </a:r>
            <a:r>
              <a:rPr spc="-10" dirty="0"/>
              <a:t>достъп</a:t>
            </a:r>
          </a:p>
        </p:txBody>
      </p:sp>
      <p:sp>
        <p:nvSpPr>
          <p:cNvPr id="4" name="object 4"/>
          <p:cNvSpPr/>
          <p:nvPr/>
        </p:nvSpPr>
        <p:spPr>
          <a:xfrm>
            <a:off x="1836420" y="1876044"/>
            <a:ext cx="5471159" cy="2415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1F9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447"/>
            <a:ext cx="2314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Polymorphism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036836"/>
            <a:ext cx="7898130" cy="13785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one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name,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many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forms</a:t>
            </a:r>
            <a:endParaRPr sz="1800" dirty="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505"/>
              </a:spcBef>
              <a:buSzPct val="94444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 имаш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много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методи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едно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също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име, но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еко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различно</a:t>
            </a:r>
            <a:r>
              <a:rPr sz="1800" spc="-14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поведение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ts val="2700"/>
              </a:lnSpc>
              <a:spcBef>
                <a:spcPts val="110"/>
              </a:spcBef>
              <a:buSzPct val="94444"/>
              <a:buChar char="•"/>
              <a:tabLst>
                <a:tab pos="93980" algn="l"/>
                <a:tab pos="1019810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Постига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чрез </a:t>
            </a:r>
            <a:r>
              <a:rPr sz="1800" spc="-5" dirty="0" smtClean="0">
                <a:solidFill>
                  <a:srgbClr val="575757"/>
                </a:solidFill>
                <a:latin typeface="Arial"/>
                <a:cs typeface="Arial"/>
              </a:rPr>
              <a:t>overriding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, наричан run-time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polymorphism,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overloading,  наричан	compile-time</a:t>
            </a:r>
            <a:r>
              <a:rPr sz="1800" spc="-4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polymorphism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1F9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2779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Polymorphism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1401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0" y="2291842"/>
                </a:moveTo>
                <a:lnTo>
                  <a:pt x="9144000" y="2291842"/>
                </a:lnTo>
                <a:lnTo>
                  <a:pt x="9144000" y="0"/>
                </a:lnTo>
                <a:lnTo>
                  <a:pt x="0" y="0"/>
                </a:lnTo>
                <a:lnTo>
                  <a:pt x="0" y="2291842"/>
                </a:lnTo>
                <a:close/>
              </a:path>
            </a:pathLst>
          </a:custGeom>
          <a:solidFill>
            <a:srgbClr val="89C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2880436"/>
            <a:ext cx="57594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ООП –</a:t>
            </a:r>
            <a:r>
              <a:rPr sz="4800" spc="-130" dirty="0">
                <a:latin typeface="Arial"/>
                <a:cs typeface="Arial"/>
              </a:rPr>
              <a:t> </a:t>
            </a:r>
            <a:r>
              <a:rPr sz="4800" spc="-20" dirty="0">
                <a:latin typeface="Arial"/>
                <a:cs typeface="Arial"/>
              </a:rPr>
              <a:t>Упражнения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1527" y="496823"/>
            <a:ext cx="2980944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A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447"/>
            <a:ext cx="2195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Наслед</a:t>
            </a:r>
            <a:r>
              <a:rPr sz="3000" spc="5" dirty="0"/>
              <a:t>я</a:t>
            </a:r>
            <a:r>
              <a:rPr sz="3000" dirty="0"/>
              <a:t>ване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65098"/>
            <a:ext cx="816102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Една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най-силните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черти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наследството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възможността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extend-ване 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компоненти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без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знае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нищо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начина,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по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който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имплеметирани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 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базовия</a:t>
            </a:r>
            <a:r>
              <a:rPr sz="1800" spc="-6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клас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75757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93345" indent="-80645" algn="just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Обектите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могат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бъдат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свързани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помежду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си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чрез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връзка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типа</a:t>
            </a:r>
            <a:r>
              <a:rPr sz="1800" spc="-19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“има”,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„използва“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„е“ . Именно „е“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връзката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начина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наследяване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</a:t>
            </a:r>
            <a:r>
              <a:rPr sz="1800" spc="-26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един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обект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65" dirty="0">
                <a:solidFill>
                  <a:srgbClr val="575757"/>
                </a:solidFill>
                <a:latin typeface="Arial"/>
                <a:cs typeface="Arial"/>
              </a:rPr>
              <a:t>друг.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(Когато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можем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кажем, че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един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обек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типа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друг</a:t>
            </a:r>
            <a:r>
              <a:rPr sz="1800" spc="6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обект)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4A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262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Наследяване</a:t>
            </a:r>
          </a:p>
        </p:txBody>
      </p:sp>
      <p:sp>
        <p:nvSpPr>
          <p:cNvPr id="5" name="object 5"/>
          <p:cNvSpPr/>
          <p:nvPr/>
        </p:nvSpPr>
        <p:spPr>
          <a:xfrm>
            <a:off x="5600090" y="3467709"/>
            <a:ext cx="3150412" cy="1482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3D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447"/>
            <a:ext cx="2058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Интерфейси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19022"/>
            <a:ext cx="7515859" cy="1248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Дефинират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списък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операции,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методи,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без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дефинират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самите</a:t>
            </a:r>
            <a:r>
              <a:rPr sz="1800" spc="-2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тях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Нещо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като обещание,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че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един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клас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ще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има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дадени</a:t>
            </a:r>
            <a:r>
              <a:rPr sz="1800" spc="-1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методи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Дефинират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абстрактни типове</a:t>
            </a:r>
            <a:r>
              <a:rPr sz="1800" spc="-1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данни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245" y="2653410"/>
            <a:ext cx="3412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class Dog implements IBarkable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745" y="3130118"/>
            <a:ext cx="1890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void bark()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745" y="3608958"/>
            <a:ext cx="141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sysout(“bau”);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245" y="4086555"/>
            <a:ext cx="300355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3D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635" y="54609"/>
            <a:ext cx="2468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И</a:t>
            </a:r>
            <a:r>
              <a:rPr dirty="0"/>
              <a:t>нтерфей</a:t>
            </a:r>
            <a:r>
              <a:rPr spc="5" dirty="0"/>
              <a:t>с</a:t>
            </a:r>
            <a:r>
              <a:rPr dirty="0"/>
              <a:t>и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95873" y="2735707"/>
            <a:ext cx="1995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interface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IBarkable{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5873" y="3284601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void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bark();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95873" y="3833571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635" y="2215388"/>
            <a:ext cx="1169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Calibri"/>
                <a:cs typeface="Calibri"/>
              </a:rPr>
              <a:t>Задачи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5297"/>
            <a:ext cx="8027670" cy="257031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Дефинирайте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клас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Human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със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свойства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"собствено име"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"фамилно</a:t>
            </a:r>
            <a:r>
              <a:rPr sz="1800" spc="-1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име".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Дефинирайте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клас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Student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,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наследяващ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Human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, който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има</a:t>
            </a:r>
            <a:r>
              <a:rPr sz="1800" spc="-22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свойство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"оценка".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Дефинирайте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клас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Worker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, наследяващ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Human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със</a:t>
            </a:r>
            <a:r>
              <a:rPr sz="1800" spc="-20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свойства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"надница"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"изработени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часове". Имплементирайте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метод</a:t>
            </a:r>
            <a:r>
              <a:rPr sz="1800" spc="-2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"изчисли</a:t>
            </a:r>
            <a:endParaRPr sz="1800" dirty="0">
              <a:latin typeface="Arial"/>
              <a:cs typeface="Arial"/>
            </a:endParaRPr>
          </a:p>
          <a:p>
            <a:pPr marL="12700" marR="6350">
              <a:lnSpc>
                <a:spcPct val="110100"/>
              </a:lnSpc>
              <a:spcBef>
                <a:spcPts val="3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надница за 1 час", който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смята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колко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получава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работникът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за 1 час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работа, 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базата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надницата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изработените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часове.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Напишете съответните 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конструктори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за достъп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до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полетата</a:t>
            </a:r>
            <a:r>
              <a:rPr sz="1800" spc="-17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(свойства).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8630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</a:t>
            </a:r>
            <a:r>
              <a:rPr spc="-175" dirty="0"/>
              <a:t> </a:t>
            </a:r>
            <a:r>
              <a:rPr spc="-5" dirty="0"/>
              <a:t>1: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1" y="796797"/>
            <a:ext cx="8199755" cy="369537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Имаме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превозни средства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автомобили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мотори,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които</a:t>
            </a:r>
            <a:r>
              <a:rPr sz="1800" spc="-15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имат: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година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</a:t>
            </a:r>
            <a:r>
              <a:rPr sz="1800" spc="-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производство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95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марка и</a:t>
            </a:r>
            <a:r>
              <a:rPr sz="1800" spc="-5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модел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05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изминати</a:t>
            </a:r>
            <a:r>
              <a:rPr sz="1800" spc="-8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километри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05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движи</a:t>
            </a:r>
            <a:r>
              <a:rPr sz="1800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се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напише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програма,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която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09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извежда превозни средства 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разл.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тип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(автомобил,</a:t>
            </a:r>
            <a:r>
              <a:rPr sz="1800" spc="-15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мотор)</a:t>
            </a:r>
            <a:endParaRPr sz="18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5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извежда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списък с марка,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модел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изминати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километри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всички</a:t>
            </a:r>
            <a:r>
              <a:rPr sz="1800" spc="-29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превозни  средства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99085">
              <a:lnSpc>
                <a:spcPts val="215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8630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</a:t>
            </a:r>
            <a:r>
              <a:rPr spc="-175" dirty="0"/>
              <a:t> </a:t>
            </a:r>
            <a:r>
              <a:rPr spc="-5" dirty="0"/>
              <a:t>2: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447"/>
            <a:ext cx="1638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/>
              <a:t>Д</a:t>
            </a:r>
            <a:r>
              <a:rPr sz="3000" spc="-20" dirty="0"/>
              <a:t>ома</a:t>
            </a:r>
            <a:r>
              <a:rPr sz="3000" spc="-10" dirty="0"/>
              <a:t>ш</a:t>
            </a:r>
            <a:r>
              <a:rPr sz="3000" spc="-20" dirty="0"/>
              <a:t>н</a:t>
            </a:r>
            <a:r>
              <a:rPr sz="3000" dirty="0"/>
              <a:t>о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5297"/>
            <a:ext cx="7948930" cy="6502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Направете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форма за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вход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потребител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със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Swing.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Нека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формата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</a:t>
            </a:r>
            <a:r>
              <a:rPr sz="1800" spc="3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има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следния</a:t>
            </a:r>
            <a:r>
              <a:rPr sz="1800" spc="-6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вид: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2910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 1</a:t>
            </a:r>
            <a:r>
              <a:rPr spc="-170" dirty="0"/>
              <a:t> </a:t>
            </a:r>
            <a:r>
              <a:rPr spc="-5" dirty="0"/>
              <a:t>(1/2):</a:t>
            </a:r>
          </a:p>
        </p:txBody>
      </p:sp>
      <p:sp>
        <p:nvSpPr>
          <p:cNvPr id="5" name="object 5"/>
          <p:cNvSpPr/>
          <p:nvPr/>
        </p:nvSpPr>
        <p:spPr>
          <a:xfrm>
            <a:off x="3421379" y="2234183"/>
            <a:ext cx="2301240" cy="1699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1" y="792861"/>
            <a:ext cx="7806690" cy="329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При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натискане на </a:t>
            </a:r>
            <a:r>
              <a:rPr sz="1600" spc="-30" dirty="0">
                <a:solidFill>
                  <a:srgbClr val="575757"/>
                </a:solidFill>
                <a:latin typeface="Arial"/>
                <a:cs typeface="Arial"/>
              </a:rPr>
              <a:t>бутона</a:t>
            </a:r>
            <a:r>
              <a:rPr sz="1600" spc="7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“Вход”:</a:t>
            </a:r>
            <a:endParaRPr sz="1600">
              <a:latin typeface="Arial"/>
              <a:cs typeface="Arial"/>
            </a:endParaRPr>
          </a:p>
          <a:p>
            <a:pPr marL="299085" marR="28575" indent="-286385">
              <a:lnSpc>
                <a:spcPct val="115199"/>
              </a:lnSpc>
              <a:spcBef>
                <a:spcPts val="140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Ако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въведените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име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парола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са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равни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съответно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“admin” и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„1234“,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да изписва  в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текстовото поле </a:t>
            </a:r>
            <a:r>
              <a:rPr sz="1600" spc="-30" dirty="0">
                <a:solidFill>
                  <a:srgbClr val="575757"/>
                </a:solidFill>
                <a:latin typeface="Arial"/>
                <a:cs typeface="Arial"/>
              </a:rPr>
              <a:t>„Вход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успешен“.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75757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Ако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са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различни,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да изписва </a:t>
            </a:r>
            <a:r>
              <a:rPr sz="1600" spc="-30" dirty="0">
                <a:solidFill>
                  <a:srgbClr val="575757"/>
                </a:solidFill>
                <a:latin typeface="Arial"/>
                <a:cs typeface="Arial"/>
              </a:rPr>
              <a:t>„Вход</a:t>
            </a:r>
            <a:r>
              <a:rPr sz="1600" spc="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неуспешен“.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(По-важно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е да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направите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работи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както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е указано,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отколкото елементите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да</a:t>
            </a:r>
            <a:r>
              <a:rPr sz="1600" spc="-6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са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подредени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както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на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картинката.)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Пример:</a:t>
            </a:r>
            <a:r>
              <a:rPr sz="1800" spc="-3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u="heavy" spc="-15" dirty="0">
                <a:solidFill>
                  <a:srgbClr val="0095A7"/>
                </a:solidFill>
                <a:uFill>
                  <a:solidFill>
                    <a:srgbClr val="0095A7"/>
                  </a:solidFill>
                </a:uFill>
                <a:latin typeface="Calibri"/>
                <a:cs typeface="Calibri"/>
                <a:hlinkClick r:id="rId2"/>
              </a:rPr>
              <a:t>https://www.youtube.com/watch?v=5vSyylPPEko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3378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Пример:	</a:t>
            </a:r>
            <a:r>
              <a:rPr sz="1800" u="heavy" spc="-10" dirty="0">
                <a:solidFill>
                  <a:srgbClr val="0095A7"/>
                </a:solidFill>
                <a:uFill>
                  <a:solidFill>
                    <a:srgbClr val="0095A7"/>
                  </a:solidFill>
                </a:uFill>
                <a:latin typeface="Calibri"/>
                <a:cs typeface="Calibri"/>
                <a:hlinkClick r:id="rId3"/>
              </a:rPr>
              <a:t>https://github.com/LillyMihaylova/LoginGui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2910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 1</a:t>
            </a:r>
            <a:r>
              <a:rPr spc="-170" dirty="0"/>
              <a:t> </a:t>
            </a:r>
            <a:r>
              <a:rPr spc="-5" dirty="0"/>
              <a:t>(2/2):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45" y="1232738"/>
            <a:ext cx="125031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Преговор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75757"/>
              </a:buClr>
              <a:buFont typeface="Arial"/>
              <a:buChar char="●"/>
            </a:pPr>
            <a:endParaRPr sz="1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Задачи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89C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2980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Съдържание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5297"/>
            <a:ext cx="7991475" cy="30511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Напишете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класове, които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представят работа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библиотека.</a:t>
            </a:r>
            <a:r>
              <a:rPr sz="1800" spc="-114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Библиотеката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има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име, адрес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работно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време (текстови</a:t>
            </a:r>
            <a:r>
              <a:rPr sz="1800" spc="-1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полета).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Библиотеката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има и списък с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издания,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които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могат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бъдат</a:t>
            </a:r>
            <a:r>
              <a:rPr sz="1800" spc="-13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наемани.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Изданията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бъдат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книги или</a:t>
            </a:r>
            <a:r>
              <a:rPr sz="1800" spc="-15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вестници.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Книгите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имат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име,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автор, година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</a:t>
            </a:r>
            <a:r>
              <a:rPr sz="1800" spc="-1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издаване.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Вестниците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имат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име и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дата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издаване.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За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книга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или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вестник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може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</a:t>
            </a:r>
            <a:r>
              <a:rPr sz="1800" spc="-26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се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отбелязва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дали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са</a:t>
            </a:r>
            <a:r>
              <a:rPr sz="1800" spc="-8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свободни.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2910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 2</a:t>
            </a:r>
            <a:r>
              <a:rPr spc="-170" dirty="0"/>
              <a:t> </a:t>
            </a:r>
            <a:r>
              <a:rPr spc="-5" dirty="0"/>
              <a:t>(1/4):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65098"/>
            <a:ext cx="7412355" cy="131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Изданията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(класът,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който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описва изданията)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имат 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метод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book(), който 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отбелязва изданието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като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заето </a:t>
            </a:r>
            <a:r>
              <a:rPr sz="1800" spc="-40" dirty="0">
                <a:solidFill>
                  <a:srgbClr val="575757"/>
                </a:solidFill>
                <a:latin typeface="Arial"/>
                <a:cs typeface="Arial"/>
              </a:rPr>
              <a:t>(т.е.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свободно)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return(), който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го  отбелязва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като свободно.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getDetails() връща информация</a:t>
            </a:r>
            <a:r>
              <a:rPr sz="1800" spc="-1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за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изданието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(име и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автор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за книгите;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име и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дата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за</a:t>
            </a:r>
            <a:r>
              <a:rPr sz="1800" spc="-2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вестниците).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2910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 4</a:t>
            </a:r>
            <a:r>
              <a:rPr spc="-170" dirty="0"/>
              <a:t> </a:t>
            </a:r>
            <a:r>
              <a:rPr spc="-5" dirty="0"/>
              <a:t>(2/4):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33042"/>
            <a:ext cx="8262620" cy="23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Напишете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класове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за: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библиотека,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издания, книга, вестник.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Нека</a:t>
            </a:r>
            <a:r>
              <a:rPr sz="1800" spc="-204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тези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класове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имат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връзки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помежду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си,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атрибути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методи,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както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описано</a:t>
            </a:r>
            <a:r>
              <a:rPr sz="1800" spc="-2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30"/>
              </a:spcBef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условието.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14999"/>
              </a:lnSpc>
              <a:spcBef>
                <a:spcPts val="1605"/>
              </a:spcBef>
              <a:buAutoNum type="alphaLcParenR" startAt="2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Напишете 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метод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класа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Библиотека,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който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приема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като параметър 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обект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издание.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35" dirty="0">
                <a:solidFill>
                  <a:srgbClr val="575757"/>
                </a:solidFill>
                <a:latin typeface="Arial"/>
                <a:cs typeface="Arial"/>
              </a:rPr>
              <a:t>обхожда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списъка с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издания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библиотеката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ако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описанието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подаденото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издание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съвпада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 някое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списъка, да 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отбелязва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това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списъка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като</a:t>
            </a:r>
            <a:r>
              <a:rPr sz="1800" spc="-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заето.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2910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 4</a:t>
            </a:r>
            <a:r>
              <a:rPr spc="-170" dirty="0"/>
              <a:t> </a:t>
            </a:r>
            <a:r>
              <a:rPr spc="-5" dirty="0"/>
              <a:t>(3/4):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65098"/>
            <a:ext cx="8197850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c)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Направете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клас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TestLibrary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main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метод,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който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създайте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няколко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книги и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вестници.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Създайте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една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библиотека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ѝ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добавете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създадените издания. 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Изведете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конзолата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списък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описанията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всички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издания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създадената библиотека.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Ако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сте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направили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подточка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b),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тествайте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метода  от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нея.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291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Задача 4</a:t>
            </a:r>
            <a:r>
              <a:rPr spc="-155" dirty="0"/>
              <a:t> </a:t>
            </a:r>
            <a:r>
              <a:rPr spc="-5" dirty="0"/>
              <a:t>(4/4):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447"/>
            <a:ext cx="2290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Какво е</a:t>
            </a:r>
            <a:r>
              <a:rPr sz="3000" spc="-215" dirty="0"/>
              <a:t> </a:t>
            </a:r>
            <a:r>
              <a:rPr sz="3000" spc="-5" dirty="0"/>
              <a:t>ООП?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9134"/>
            <a:ext cx="7577455" cy="2472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94444"/>
              <a:buChar char="●"/>
              <a:tabLst>
                <a:tab pos="151765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Основна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единица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обектно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ориентираното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програмиране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</a:t>
            </a:r>
            <a:r>
              <a:rPr sz="1800" spc="-14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класа.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75757"/>
              </a:buClr>
              <a:buFont typeface="Arial"/>
              <a:buChar char="●"/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94444"/>
              <a:buChar char="●"/>
              <a:tabLst>
                <a:tab pos="151765" algn="l"/>
              </a:tabLst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ООП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започва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идентифицирането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класовете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преминава</a:t>
            </a:r>
            <a:r>
              <a:rPr sz="1800" spc="-12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имплементиране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методите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</a:t>
            </a:r>
            <a:r>
              <a:rPr sz="1800" spc="-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тях.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94444"/>
              <a:buChar char="●"/>
              <a:tabLst>
                <a:tab pos="151765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Класът дефинира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променливите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методите,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които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обектите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ще</a:t>
            </a:r>
            <a:r>
              <a:rPr sz="1800" spc="-20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75757"/>
                </a:solidFill>
                <a:latin typeface="Arial"/>
                <a:cs typeface="Arial"/>
              </a:rPr>
              <a:t>имат.</a:t>
            </a:r>
            <a:endParaRPr sz="1800">
              <a:latin typeface="Arial"/>
              <a:cs typeface="Arial"/>
            </a:endParaRPr>
          </a:p>
          <a:p>
            <a:pPr marL="12700" marR="64135">
              <a:lnSpc>
                <a:spcPct val="115100"/>
              </a:lnSpc>
              <a:spcBef>
                <a:spcPts val="1390"/>
              </a:spcBef>
              <a:buSzPct val="94444"/>
              <a:buChar char="●"/>
              <a:tabLst>
                <a:tab pos="151765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Обект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представител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клас.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Всеки обект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даден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клас,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който</a:t>
            </a:r>
            <a:r>
              <a:rPr sz="1800" spc="-2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75757"/>
                </a:solidFill>
                <a:latin typeface="Arial"/>
                <a:cs typeface="Arial"/>
              </a:rPr>
              <a:t>му 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дефинира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свойствата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</a:t>
            </a:r>
            <a:r>
              <a:rPr sz="1800" spc="-114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възможностите.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4609"/>
            <a:ext cx="2263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Какво </a:t>
            </a:r>
            <a:r>
              <a:rPr dirty="0"/>
              <a:t>е</a:t>
            </a:r>
            <a:r>
              <a:rPr spc="-200" dirty="0"/>
              <a:t> </a:t>
            </a:r>
            <a:r>
              <a:rPr dirty="0"/>
              <a:t>то?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32738"/>
            <a:ext cx="3980179" cy="187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Добро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структуриране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на</a:t>
            </a:r>
            <a:r>
              <a:rPr sz="1800" spc="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кода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75757"/>
              </a:buClr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Намалява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сложността на</a:t>
            </a:r>
            <a:r>
              <a:rPr sz="1800" spc="-7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кода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75757"/>
              </a:buClr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Позволява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преизползване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на</a:t>
            </a:r>
            <a:r>
              <a:rPr sz="1800" spc="-1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кода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75757"/>
              </a:buClr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се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постигне</a:t>
            </a:r>
            <a:r>
              <a:rPr sz="1800" spc="-14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абстрактност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1561"/>
            <a:ext cx="4274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Защо </a:t>
            </a:r>
            <a:r>
              <a:rPr spc="-10" dirty="0"/>
              <a:t>го</a:t>
            </a:r>
            <a:r>
              <a:rPr spc="-160" dirty="0"/>
              <a:t> </a:t>
            </a:r>
            <a:r>
              <a:rPr spc="-5" dirty="0"/>
              <a:t>използваме?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447"/>
            <a:ext cx="3203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Основни</a:t>
            </a:r>
            <a:r>
              <a:rPr sz="3000" spc="-195" dirty="0"/>
              <a:t> </a:t>
            </a:r>
            <a:r>
              <a:rPr sz="3000" spc="-5" dirty="0"/>
              <a:t>принципи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32738"/>
            <a:ext cx="7854315" cy="309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Капсулация: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знае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КАКВО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може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 прави компонента,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не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как</a:t>
            </a:r>
            <a:endParaRPr sz="1800">
              <a:latin typeface="Arial"/>
              <a:cs typeface="Arial"/>
            </a:endParaRPr>
          </a:p>
          <a:p>
            <a:pPr marL="299085" marR="288290" indent="-286385">
              <a:lnSpc>
                <a:spcPct val="114999"/>
              </a:lnSpc>
              <a:spcBef>
                <a:spcPts val="139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Наследяване: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един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обект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със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същите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свойства като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друг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го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наследи</a:t>
            </a:r>
            <a:endParaRPr sz="1800">
              <a:latin typeface="Arial"/>
              <a:cs typeface="Arial"/>
            </a:endParaRPr>
          </a:p>
          <a:p>
            <a:pPr marL="299085" marR="5080" indent="-286385">
              <a:lnSpc>
                <a:spcPct val="114999"/>
              </a:lnSpc>
              <a:spcBef>
                <a:spcPts val="1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Полиморфизъм: позволява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унифицирано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извършване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действия над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различни</a:t>
            </a:r>
            <a:r>
              <a:rPr sz="1800" spc="-6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обекти</a:t>
            </a:r>
            <a:endParaRPr sz="1800">
              <a:latin typeface="Arial"/>
              <a:cs typeface="Arial"/>
            </a:endParaRPr>
          </a:p>
          <a:p>
            <a:pPr marL="299085" marR="421005" indent="-286385">
              <a:lnSpc>
                <a:spcPct val="114999"/>
              </a:lnSpc>
              <a:spcBef>
                <a:spcPts val="159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Абстракция: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Създаването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класове, обекти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типове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по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техните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интерфейси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функционалност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вместо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по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имплементационните</a:t>
            </a:r>
            <a:r>
              <a:rPr sz="1800" spc="-18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им 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детайли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4362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Основни</a:t>
            </a:r>
            <a:r>
              <a:rPr spc="-16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принципи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19022"/>
            <a:ext cx="8197850" cy="275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Когато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един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клас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наследява</a:t>
            </a:r>
            <a:r>
              <a:rPr sz="1800" spc="-10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друг:</a:t>
            </a:r>
            <a:endParaRPr sz="1800">
              <a:latin typeface="Arial"/>
              <a:cs typeface="Arial"/>
            </a:endParaRPr>
          </a:p>
          <a:p>
            <a:pPr marL="12700" marR="22860">
              <a:lnSpc>
                <a:spcPct val="100000"/>
              </a:lnSpc>
              <a:spcBef>
                <a:spcPts val="16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Наследника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промени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поведението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някои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методите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</a:t>
            </a:r>
            <a:r>
              <a:rPr sz="1800" spc="-204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базовия 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клас. </a:t>
            </a:r>
            <a:r>
              <a:rPr sz="1800" spc="-45" dirty="0">
                <a:solidFill>
                  <a:srgbClr val="575757"/>
                </a:solidFill>
                <a:latin typeface="Arial"/>
                <a:cs typeface="Arial"/>
              </a:rPr>
              <a:t>Той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ги</a:t>
            </a:r>
            <a:r>
              <a:rPr sz="1800" spc="-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предефинира.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1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@Override не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задължително,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така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сте сигурни,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че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предефинирате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нещо,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компилатора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ще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ви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предупреди,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ако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така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можете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предефинирате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final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или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static</a:t>
            </a:r>
            <a:r>
              <a:rPr sz="1800" spc="-114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метод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Не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можете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предефинирате</a:t>
            </a:r>
            <a:r>
              <a:rPr sz="1800" spc="-9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конструктор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233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Overriding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1039</Words>
  <Application>Microsoft Office PowerPoint</Application>
  <PresentationFormat>On-screen Show (16:9)</PresentationFormat>
  <Paragraphs>139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</vt:lpstr>
      <vt:lpstr>Times New Roman</vt:lpstr>
      <vt:lpstr>Office Theme</vt:lpstr>
      <vt:lpstr>Увод</vt:lpstr>
      <vt:lpstr>ООП – Упражнения</vt:lpstr>
      <vt:lpstr>Съдържание</vt:lpstr>
      <vt:lpstr>Какво е ООП?</vt:lpstr>
      <vt:lpstr>Какво е то?</vt:lpstr>
      <vt:lpstr>Защо го използваме?</vt:lpstr>
      <vt:lpstr>Основни принципи</vt:lpstr>
      <vt:lpstr>Основни принципи</vt:lpstr>
      <vt:lpstr>Overriding</vt:lpstr>
      <vt:lpstr>PowerPoint Presentation</vt:lpstr>
      <vt:lpstr>Клас</vt:lpstr>
      <vt:lpstr>Клас</vt:lpstr>
      <vt:lpstr>Какво има в един клас</vt:lpstr>
      <vt:lpstr>Какво има в един клас</vt:lpstr>
      <vt:lpstr>Конструктор</vt:lpstr>
      <vt:lpstr>Нива на достъп</vt:lpstr>
      <vt:lpstr>Нива на достъп</vt:lpstr>
      <vt:lpstr>Polymorphism</vt:lpstr>
      <vt:lpstr>Polymorphism</vt:lpstr>
      <vt:lpstr>Наследяване</vt:lpstr>
      <vt:lpstr>Наследяване</vt:lpstr>
      <vt:lpstr>Интерфейси</vt:lpstr>
      <vt:lpstr>Интерфейси</vt:lpstr>
      <vt:lpstr>Задачи</vt:lpstr>
      <vt:lpstr>Задача 1:</vt:lpstr>
      <vt:lpstr>Задача 2:</vt:lpstr>
      <vt:lpstr>Домашно</vt:lpstr>
      <vt:lpstr>Задача 1 (1/2):</vt:lpstr>
      <vt:lpstr>Задача 1 (2/2):</vt:lpstr>
      <vt:lpstr>Задача 2 (1/4):</vt:lpstr>
      <vt:lpstr>Задача 4 (2/4):</vt:lpstr>
      <vt:lpstr>Задача 4 (3/4):</vt:lpstr>
      <vt:lpstr>Задача 4 (4/4):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 в програмирането</dc:title>
  <dc:creator>Lilly</dc:creator>
  <cp:lastModifiedBy>Lilly</cp:lastModifiedBy>
  <cp:revision>2</cp:revision>
  <dcterms:created xsi:type="dcterms:W3CDTF">2019-02-23T07:56:45Z</dcterms:created>
  <dcterms:modified xsi:type="dcterms:W3CDTF">2019-02-23T07:58:07Z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2019-02-23T00:00:00Z</vt:filetime>
  </property>
</Properties>
</file>