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5143500" type="screen16x9"/>
  <p:notesSz cx="9144000" cy="51435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634" y="10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2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08"/>
                </a:moveTo>
                <a:lnTo>
                  <a:pt x="9144000" y="764908"/>
                </a:lnTo>
                <a:lnTo>
                  <a:pt x="9144000" y="0"/>
                </a:lnTo>
                <a:lnTo>
                  <a:pt x="0" y="0"/>
                </a:lnTo>
                <a:lnTo>
                  <a:pt x="0" y="764908"/>
                </a:lnTo>
                <a:close/>
              </a:path>
            </a:pathLst>
          </a:custGeom>
          <a:solidFill>
            <a:srgbClr val="6AA8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2643" y="72593"/>
            <a:ext cx="8998712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B458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E91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2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08"/>
                </a:moveTo>
                <a:lnTo>
                  <a:pt x="9144000" y="764908"/>
                </a:lnTo>
                <a:lnTo>
                  <a:pt x="9144000" y="0"/>
                </a:lnTo>
                <a:lnTo>
                  <a:pt x="0" y="0"/>
                </a:lnTo>
                <a:lnTo>
                  <a:pt x="0" y="764908"/>
                </a:lnTo>
                <a:close/>
              </a:path>
            </a:pathLst>
          </a:custGeom>
          <a:solidFill>
            <a:srgbClr val="E91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643" y="72593"/>
            <a:ext cx="8998712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55014" y="2506421"/>
            <a:ext cx="6633971" cy="1129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1B458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1397"/>
            <a:ext cx="9144000" cy="2291715"/>
          </a:xfrm>
          <a:custGeom>
            <a:avLst/>
            <a:gdLst/>
            <a:ahLst/>
            <a:cxnLst/>
            <a:rect l="l" t="t" r="r" b="b"/>
            <a:pathLst>
              <a:path w="9144000" h="2291715">
                <a:moveTo>
                  <a:pt x="0" y="2291715"/>
                </a:moveTo>
                <a:lnTo>
                  <a:pt x="9144000" y="2291715"/>
                </a:lnTo>
                <a:lnTo>
                  <a:pt x="9144000" y="0"/>
                </a:lnTo>
                <a:lnTo>
                  <a:pt x="0" y="0"/>
                </a:lnTo>
                <a:lnTo>
                  <a:pt x="0" y="2291715"/>
                </a:lnTo>
                <a:close/>
              </a:path>
            </a:pathLst>
          </a:custGeom>
          <a:solidFill>
            <a:srgbClr val="8AC3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149" y="1970608"/>
            <a:ext cx="6329045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30350" algn="l"/>
                <a:tab pos="2054860" algn="l"/>
              </a:tabLst>
            </a:pPr>
            <a:r>
              <a:rPr sz="4500" dirty="0">
                <a:solidFill>
                  <a:srgbClr val="8AC349"/>
                </a:solidFill>
                <a:latin typeface="Times New Roman"/>
                <a:cs typeface="Times New Roman"/>
              </a:rPr>
              <a:t>Увод	в	</a:t>
            </a:r>
            <a:r>
              <a:rPr sz="4500" spc="-10" dirty="0">
                <a:solidFill>
                  <a:srgbClr val="8AC349"/>
                </a:solidFill>
                <a:latin typeface="Times New Roman"/>
                <a:cs typeface="Times New Roman"/>
              </a:rPr>
              <a:t>програмирането</a:t>
            </a:r>
            <a:endParaRPr sz="4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149" y="2867025"/>
            <a:ext cx="18764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с</a:t>
            </a:r>
            <a:r>
              <a:rPr sz="48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b="1" spc="-10" dirty="0">
                <a:solidFill>
                  <a:srgbClr val="FFFFFF"/>
                </a:solidFill>
                <a:latin typeface="Arial"/>
                <a:cs typeface="Arial"/>
              </a:rPr>
              <a:t>Java</a:t>
            </a:r>
            <a:endParaRPr sz="4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81527" y="496823"/>
            <a:ext cx="2980944" cy="1249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7027" y="4921402"/>
            <a:ext cx="89160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CCCCCC"/>
                </a:solidFill>
                <a:latin typeface="Arial"/>
                <a:cs typeface="Arial"/>
              </a:rPr>
              <a:t>ЛИЛИЯ </a:t>
            </a:r>
            <a:r>
              <a:rPr sz="1400" b="1" spc="-10" dirty="0">
                <a:solidFill>
                  <a:srgbClr val="CCCCCC"/>
                </a:solidFill>
                <a:latin typeface="Arial"/>
                <a:cs typeface="Arial"/>
              </a:rPr>
              <a:t>МИХАЙЛОВА </a:t>
            </a:r>
            <a:r>
              <a:rPr sz="1400" b="1" dirty="0">
                <a:solidFill>
                  <a:srgbClr val="CCCCCC"/>
                </a:solidFill>
                <a:latin typeface="Arial"/>
                <a:cs typeface="Arial"/>
              </a:rPr>
              <a:t>- </a:t>
            </a:r>
            <a:r>
              <a:rPr sz="1400" b="1" spc="-5" dirty="0">
                <a:solidFill>
                  <a:srgbClr val="CCCCCC"/>
                </a:solidFill>
                <a:latin typeface="Arial"/>
                <a:cs typeface="Arial"/>
              </a:rPr>
              <a:t>НПО </a:t>
            </a:r>
            <a:r>
              <a:rPr sz="1400" b="1" spc="-35" dirty="0">
                <a:solidFill>
                  <a:srgbClr val="CCCCCC"/>
                </a:solidFill>
                <a:latin typeface="Arial"/>
                <a:cs typeface="Arial"/>
              </a:rPr>
              <a:t>ВРАЦА </a:t>
            </a:r>
            <a:r>
              <a:rPr sz="1400" b="1" spc="-15" dirty="0">
                <a:solidFill>
                  <a:srgbClr val="CCCCCC"/>
                </a:solidFill>
                <a:latin typeface="Arial"/>
                <a:cs typeface="Arial"/>
              </a:rPr>
              <a:t>СОФТУЕР ОБЩЕСТВО </a:t>
            </a:r>
            <a:r>
              <a:rPr sz="1400" b="1" dirty="0">
                <a:solidFill>
                  <a:srgbClr val="CCCCCC"/>
                </a:solidFill>
                <a:latin typeface="Arial"/>
                <a:cs typeface="Arial"/>
              </a:rPr>
              <a:t>- </a:t>
            </a:r>
            <a:r>
              <a:rPr sz="1400" b="1" spc="-5" dirty="0">
                <a:solidFill>
                  <a:srgbClr val="CCCCCC"/>
                </a:solidFill>
                <a:latin typeface="Arial"/>
                <a:cs typeface="Arial"/>
              </a:rPr>
              <a:t>КУРС </a:t>
            </a:r>
            <a:r>
              <a:rPr sz="1400" b="1" dirty="0">
                <a:solidFill>
                  <a:srgbClr val="CCCCCC"/>
                </a:solidFill>
                <a:latin typeface="Arial"/>
                <a:cs typeface="Arial"/>
              </a:rPr>
              <a:t>ПО </a:t>
            </a:r>
            <a:r>
              <a:rPr sz="1400" b="1" spc="-5" dirty="0">
                <a:solidFill>
                  <a:srgbClr val="CCCCCC"/>
                </a:solidFill>
                <a:latin typeface="Arial"/>
                <a:cs typeface="Arial"/>
              </a:rPr>
              <a:t>ОСНОВИ НА</a:t>
            </a:r>
            <a:r>
              <a:rPr sz="1400" b="1" spc="-155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400" b="1" spc="-30" dirty="0">
                <a:solidFill>
                  <a:srgbClr val="CCCCCC"/>
                </a:solidFill>
                <a:latin typeface="Arial"/>
                <a:cs typeface="Arial"/>
              </a:rPr>
              <a:t>ПРОГРАМИРАНЕТО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643" y="72593"/>
            <a:ext cx="60985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Какво правим </a:t>
            </a:r>
            <a:r>
              <a:rPr dirty="0"/>
              <a:t>с</a:t>
            </a:r>
            <a:r>
              <a:rPr spc="-180" dirty="0"/>
              <a:t> </a:t>
            </a:r>
            <a:r>
              <a:rPr spc="-5" dirty="0"/>
              <a:t>методите?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9603" y="947420"/>
            <a:ext cx="742823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730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730" algn="l"/>
                <a:tab pos="380365" algn="l"/>
              </a:tabLst>
            </a:pPr>
            <a:r>
              <a:rPr sz="1800" spc="-5" dirty="0">
                <a:latin typeface="Arial"/>
                <a:cs typeface="Arial"/>
              </a:rPr>
              <a:t>деклариране 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sz="1800" spc="-10" dirty="0">
                <a:latin typeface="Arial"/>
                <a:cs typeface="Arial"/>
              </a:rPr>
              <a:t>създаване </a:t>
            </a:r>
            <a:r>
              <a:rPr sz="1800" dirty="0">
                <a:latin typeface="Arial"/>
                <a:cs typeface="Arial"/>
              </a:rPr>
              <a:t>на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метода</a:t>
            </a:r>
            <a:endParaRPr sz="1800">
              <a:latin typeface="Arial"/>
              <a:cs typeface="Arial"/>
            </a:endParaRPr>
          </a:p>
          <a:p>
            <a:pPr marL="379730" indent="-367030">
              <a:lnSpc>
                <a:spcPct val="100000"/>
              </a:lnSpc>
              <a:buChar char="●"/>
              <a:tabLst>
                <a:tab pos="379730" algn="l"/>
                <a:tab pos="380365" algn="l"/>
              </a:tabLst>
            </a:pPr>
            <a:r>
              <a:rPr sz="1800" spc="-10" dirty="0">
                <a:latin typeface="Arial"/>
                <a:cs typeface="Arial"/>
              </a:rPr>
              <a:t>имплементация </a:t>
            </a:r>
            <a:r>
              <a:rPr sz="1800" dirty="0">
                <a:latin typeface="Arial"/>
                <a:cs typeface="Arial"/>
              </a:rPr>
              <a:t>- какво </a:t>
            </a:r>
            <a:r>
              <a:rPr sz="1800" spc="-5" dirty="0">
                <a:latin typeface="Arial"/>
                <a:cs typeface="Arial"/>
              </a:rPr>
              <a:t>прави </a:t>
            </a:r>
            <a:r>
              <a:rPr sz="1800" spc="-25" dirty="0">
                <a:latin typeface="Arial"/>
                <a:cs typeface="Arial"/>
              </a:rPr>
              <a:t>методът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ни?</a:t>
            </a:r>
            <a:endParaRPr sz="1800">
              <a:latin typeface="Arial"/>
              <a:cs typeface="Arial"/>
            </a:endParaRPr>
          </a:p>
          <a:p>
            <a:pPr marL="379730" indent="-367030">
              <a:lnSpc>
                <a:spcPct val="100000"/>
              </a:lnSpc>
              <a:buChar char="●"/>
              <a:tabLst>
                <a:tab pos="379730" algn="l"/>
                <a:tab pos="380365" algn="l"/>
              </a:tabLst>
            </a:pPr>
            <a:r>
              <a:rPr sz="1800" spc="-10" dirty="0">
                <a:latin typeface="Arial"/>
                <a:cs typeface="Arial"/>
              </a:rPr>
              <a:t>извикване 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sz="1800" spc="-10" dirty="0">
                <a:latin typeface="Arial"/>
                <a:cs typeface="Arial"/>
              </a:rPr>
              <a:t>използване </a:t>
            </a:r>
            <a:r>
              <a:rPr sz="1800" spc="-5" dirty="0">
                <a:latin typeface="Arial"/>
                <a:cs typeface="Arial"/>
              </a:rPr>
              <a:t>на </a:t>
            </a:r>
            <a:r>
              <a:rPr sz="1800" spc="-25" dirty="0">
                <a:latin typeface="Arial"/>
                <a:cs typeface="Arial"/>
              </a:rPr>
              <a:t>метода </a:t>
            </a:r>
            <a:r>
              <a:rPr sz="1800" spc="-5" dirty="0">
                <a:latin typeface="Arial"/>
                <a:cs typeface="Arial"/>
              </a:rPr>
              <a:t>за </a:t>
            </a:r>
            <a:r>
              <a:rPr sz="1800" spc="-10" dirty="0">
                <a:latin typeface="Arial"/>
                <a:cs typeface="Arial"/>
              </a:rPr>
              <a:t>решаване </a:t>
            </a:r>
            <a:r>
              <a:rPr sz="1800" spc="-5" dirty="0">
                <a:latin typeface="Arial"/>
                <a:cs typeface="Arial"/>
              </a:rPr>
              <a:t>на даден</a:t>
            </a:r>
            <a:r>
              <a:rPr sz="1800" spc="-19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проблем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149" y="1814525"/>
            <a:ext cx="250571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Декларира</a:t>
            </a:r>
            <a:r>
              <a:rPr sz="3000" spc="-20" dirty="0"/>
              <a:t>н</a:t>
            </a:r>
            <a:r>
              <a:rPr sz="3000" dirty="0"/>
              <a:t>е</a:t>
            </a: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643" y="72593"/>
            <a:ext cx="30010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Деклар</a:t>
            </a:r>
            <a:r>
              <a:rPr spc="-20" dirty="0"/>
              <a:t>и</a:t>
            </a:r>
            <a:r>
              <a:rPr dirty="0"/>
              <a:t>р</a:t>
            </a:r>
            <a:r>
              <a:rPr spc="-15" dirty="0"/>
              <a:t>а</a:t>
            </a:r>
            <a:r>
              <a:rPr dirty="0"/>
              <a:t>не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9077" y="930402"/>
            <a:ext cx="7871459" cy="36569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75"/>
              </a:spcBef>
            </a:pPr>
            <a:r>
              <a:rPr sz="1800" dirty="0">
                <a:latin typeface="Arial"/>
                <a:cs typeface="Arial"/>
              </a:rPr>
              <a:t>За да </a:t>
            </a:r>
            <a:r>
              <a:rPr sz="1800" spc="-10" dirty="0">
                <a:latin typeface="Arial"/>
                <a:cs typeface="Arial"/>
              </a:rPr>
              <a:t>използваме </a:t>
            </a:r>
            <a:r>
              <a:rPr sz="1800" spc="-15" dirty="0">
                <a:latin typeface="Arial"/>
                <a:cs typeface="Arial"/>
              </a:rPr>
              <a:t>един </a:t>
            </a:r>
            <a:r>
              <a:rPr sz="1800" spc="-25" dirty="0">
                <a:latin typeface="Arial"/>
                <a:cs typeface="Arial"/>
              </a:rPr>
              <a:t>метод, </a:t>
            </a:r>
            <a:r>
              <a:rPr sz="1800" spc="-10" dirty="0">
                <a:latin typeface="Arial"/>
                <a:cs typeface="Arial"/>
              </a:rPr>
              <a:t>трябва първо </a:t>
            </a:r>
            <a:r>
              <a:rPr sz="1800" dirty="0">
                <a:latin typeface="Arial"/>
                <a:cs typeface="Arial"/>
              </a:rPr>
              <a:t>да </a:t>
            </a:r>
            <a:r>
              <a:rPr sz="1800" spc="-20" dirty="0">
                <a:latin typeface="Arial"/>
                <a:cs typeface="Arial"/>
              </a:rPr>
              <a:t>го </a:t>
            </a:r>
            <a:r>
              <a:rPr sz="1800" spc="-10" dirty="0">
                <a:latin typeface="Arial"/>
                <a:cs typeface="Arial"/>
              </a:rPr>
              <a:t>създадем. </a:t>
            </a:r>
            <a:r>
              <a:rPr sz="1800" spc="-20" dirty="0">
                <a:latin typeface="Arial"/>
                <a:cs typeface="Arial"/>
              </a:rPr>
              <a:t>Методите</a:t>
            </a:r>
            <a:r>
              <a:rPr sz="1800" spc="-2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се  </a:t>
            </a:r>
            <a:r>
              <a:rPr sz="1800" spc="-15" dirty="0">
                <a:latin typeface="Arial"/>
                <a:cs typeface="Arial"/>
              </a:rPr>
              <a:t>създават </a:t>
            </a:r>
            <a:r>
              <a:rPr sz="1800" b="1" spc="-5" dirty="0">
                <a:latin typeface="Arial"/>
                <a:cs typeface="Arial"/>
              </a:rPr>
              <a:t>само </a:t>
            </a:r>
            <a:r>
              <a:rPr sz="1800" b="1" dirty="0">
                <a:latin typeface="Arial"/>
                <a:cs typeface="Arial"/>
              </a:rPr>
              <a:t>в </a:t>
            </a:r>
            <a:r>
              <a:rPr sz="1800" b="1" spc="-5" dirty="0">
                <a:latin typeface="Arial"/>
                <a:cs typeface="Arial"/>
              </a:rPr>
              <a:t>рамките </a:t>
            </a:r>
            <a:r>
              <a:rPr sz="1800" b="1" dirty="0">
                <a:latin typeface="Arial"/>
                <a:cs typeface="Arial"/>
              </a:rPr>
              <a:t>на </a:t>
            </a:r>
            <a:r>
              <a:rPr sz="1800" b="1" spc="-5" dirty="0">
                <a:latin typeface="Arial"/>
                <a:cs typeface="Arial"/>
              </a:rPr>
              <a:t>някакъв </a:t>
            </a:r>
            <a:r>
              <a:rPr sz="1800" b="1" dirty="0">
                <a:latin typeface="Arial"/>
                <a:cs typeface="Arial"/>
              </a:rPr>
              <a:t>клас </a:t>
            </a:r>
            <a:r>
              <a:rPr sz="1800" dirty="0">
                <a:latin typeface="Arial"/>
                <a:cs typeface="Arial"/>
              </a:rPr>
              <a:t>и </a:t>
            </a:r>
            <a:r>
              <a:rPr sz="1800" spc="-15" dirty="0">
                <a:latin typeface="Arial"/>
                <a:cs typeface="Arial"/>
              </a:rPr>
              <a:t>извън други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методи.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274E12"/>
                </a:solidFill>
                <a:latin typeface="Arial"/>
                <a:cs typeface="Arial"/>
              </a:rPr>
              <a:t>class Example</a:t>
            </a:r>
            <a:r>
              <a:rPr sz="1800" spc="-30" dirty="0">
                <a:solidFill>
                  <a:srgbClr val="274E1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74E12"/>
                </a:solidFill>
                <a:latin typeface="Arial"/>
                <a:cs typeface="Arial"/>
              </a:rPr>
              <a:t>{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927100" marR="4022725" indent="-457834">
              <a:lnSpc>
                <a:spcPct val="101099"/>
              </a:lnSpc>
            </a:pPr>
            <a:r>
              <a:rPr sz="1800" spc="-5" dirty="0">
                <a:solidFill>
                  <a:srgbClr val="274E12"/>
                </a:solidFill>
                <a:latin typeface="Arial"/>
                <a:cs typeface="Arial"/>
              </a:rPr>
              <a:t>public </a:t>
            </a:r>
            <a:r>
              <a:rPr sz="1800" dirty="0">
                <a:solidFill>
                  <a:srgbClr val="274E12"/>
                </a:solidFill>
                <a:latin typeface="Arial"/>
                <a:cs typeface="Arial"/>
              </a:rPr>
              <a:t>static </a:t>
            </a:r>
            <a:r>
              <a:rPr sz="1800" spc="-5" dirty="0">
                <a:solidFill>
                  <a:srgbClr val="274E12"/>
                </a:solidFill>
                <a:latin typeface="Arial"/>
                <a:cs typeface="Arial"/>
              </a:rPr>
              <a:t>void sum(int </a:t>
            </a:r>
            <a:r>
              <a:rPr sz="1800" dirty="0">
                <a:solidFill>
                  <a:srgbClr val="274E12"/>
                </a:solidFill>
                <a:latin typeface="Arial"/>
                <a:cs typeface="Arial"/>
              </a:rPr>
              <a:t>a, </a:t>
            </a:r>
            <a:r>
              <a:rPr sz="1800" spc="-5" dirty="0">
                <a:solidFill>
                  <a:srgbClr val="274E12"/>
                </a:solidFill>
                <a:latin typeface="Arial"/>
                <a:cs typeface="Arial"/>
              </a:rPr>
              <a:t>int</a:t>
            </a:r>
            <a:r>
              <a:rPr sz="1800" spc="-165" dirty="0">
                <a:solidFill>
                  <a:srgbClr val="274E1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4E12"/>
                </a:solidFill>
                <a:latin typeface="Arial"/>
                <a:cs typeface="Arial"/>
              </a:rPr>
              <a:t>b){  System.out.println(a </a:t>
            </a:r>
            <a:r>
              <a:rPr sz="1800" dirty="0">
                <a:solidFill>
                  <a:srgbClr val="274E12"/>
                </a:solidFill>
                <a:latin typeface="Arial"/>
                <a:cs typeface="Arial"/>
              </a:rPr>
              <a:t>+</a:t>
            </a:r>
            <a:r>
              <a:rPr sz="1800" spc="-100" dirty="0">
                <a:solidFill>
                  <a:srgbClr val="274E1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74E12"/>
                </a:solidFill>
                <a:latin typeface="Arial"/>
                <a:cs typeface="Arial"/>
              </a:rPr>
              <a:t>b);</a:t>
            </a:r>
            <a:endParaRPr sz="18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35"/>
              </a:spcBef>
            </a:pPr>
            <a:r>
              <a:rPr sz="1800" dirty="0">
                <a:solidFill>
                  <a:srgbClr val="274E12"/>
                </a:solidFill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solidFill>
                  <a:srgbClr val="274E12"/>
                </a:solidFill>
                <a:latin typeface="Arial"/>
                <a:cs typeface="Arial"/>
              </a:rPr>
              <a:t>public </a:t>
            </a:r>
            <a:r>
              <a:rPr sz="1800" dirty="0">
                <a:solidFill>
                  <a:srgbClr val="274E12"/>
                </a:solidFill>
                <a:latin typeface="Arial"/>
                <a:cs typeface="Arial"/>
              </a:rPr>
              <a:t>static </a:t>
            </a:r>
            <a:r>
              <a:rPr sz="1800" spc="-5" dirty="0">
                <a:solidFill>
                  <a:srgbClr val="274E12"/>
                </a:solidFill>
                <a:latin typeface="Arial"/>
                <a:cs typeface="Arial"/>
              </a:rPr>
              <a:t>void main(String[]</a:t>
            </a:r>
            <a:r>
              <a:rPr sz="1800" spc="-75" dirty="0">
                <a:solidFill>
                  <a:srgbClr val="274E1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4E12"/>
                </a:solidFill>
                <a:latin typeface="Arial"/>
                <a:cs typeface="Arial"/>
              </a:rPr>
              <a:t>args){</a:t>
            </a:r>
            <a:endParaRPr sz="18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solidFill>
                  <a:srgbClr val="274E12"/>
                </a:solidFill>
                <a:latin typeface="Arial"/>
                <a:cs typeface="Arial"/>
              </a:rPr>
              <a:t>...</a:t>
            </a:r>
            <a:endParaRPr sz="18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solidFill>
                  <a:srgbClr val="274E12"/>
                </a:solidFill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274E12"/>
                </a:solidFill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643" y="72593"/>
            <a:ext cx="30010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Деклар</a:t>
            </a:r>
            <a:r>
              <a:rPr spc="-20" dirty="0"/>
              <a:t>и</a:t>
            </a:r>
            <a:r>
              <a:rPr dirty="0"/>
              <a:t>р</a:t>
            </a:r>
            <a:r>
              <a:rPr spc="-15" dirty="0"/>
              <a:t>а</a:t>
            </a:r>
            <a:r>
              <a:rPr dirty="0"/>
              <a:t>не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9077" y="822452"/>
            <a:ext cx="8319770" cy="41643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Декларацията </a:t>
            </a:r>
            <a:r>
              <a:rPr sz="1800" spc="-5" dirty="0">
                <a:latin typeface="Arial"/>
                <a:cs typeface="Arial"/>
              </a:rPr>
              <a:t>на </a:t>
            </a:r>
            <a:r>
              <a:rPr sz="1800" spc="-30" dirty="0">
                <a:latin typeface="Arial"/>
                <a:cs typeface="Arial"/>
              </a:rPr>
              <a:t>метод </a:t>
            </a:r>
            <a:r>
              <a:rPr sz="1800" dirty="0">
                <a:latin typeface="Arial"/>
                <a:cs typeface="Arial"/>
              </a:rPr>
              <a:t>се </a:t>
            </a:r>
            <a:r>
              <a:rPr sz="1800" spc="-5" dirty="0">
                <a:latin typeface="Arial"/>
                <a:cs typeface="Arial"/>
              </a:rPr>
              <a:t>състои </a:t>
            </a:r>
            <a:r>
              <a:rPr sz="1800" dirty="0">
                <a:latin typeface="Arial"/>
                <a:cs typeface="Arial"/>
              </a:rPr>
              <a:t>в </a:t>
            </a:r>
            <a:r>
              <a:rPr sz="1800" spc="-10" dirty="0">
                <a:latin typeface="Arial"/>
                <a:cs typeface="Arial"/>
              </a:rPr>
              <a:t>следните </a:t>
            </a:r>
            <a:r>
              <a:rPr sz="1800" dirty="0">
                <a:latin typeface="Arial"/>
                <a:cs typeface="Arial"/>
              </a:rPr>
              <a:t>три </a:t>
            </a:r>
            <a:r>
              <a:rPr sz="1800" spc="-15" dirty="0">
                <a:latin typeface="Arial"/>
                <a:cs typeface="Arial"/>
              </a:rPr>
              <a:t>задължителни</a:t>
            </a:r>
            <a:r>
              <a:rPr sz="1800" spc="-17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неща: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1800" dirty="0">
                <a:solidFill>
                  <a:srgbClr val="CC0000"/>
                </a:solidFill>
                <a:latin typeface="Arial"/>
                <a:cs typeface="Arial"/>
              </a:rPr>
              <a:t>&lt;тип&gt; </a:t>
            </a:r>
            <a:r>
              <a:rPr sz="1800" dirty="0">
                <a:solidFill>
                  <a:srgbClr val="1B4586"/>
                </a:solidFill>
                <a:latin typeface="Arial"/>
                <a:cs typeface="Arial"/>
              </a:rPr>
              <a:t>&lt;име&gt;</a:t>
            </a:r>
            <a:r>
              <a:rPr sz="1800" spc="-105" dirty="0">
                <a:solidFill>
                  <a:srgbClr val="1B4586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274E12"/>
                </a:solidFill>
                <a:latin typeface="Arial"/>
                <a:cs typeface="Arial"/>
              </a:rPr>
              <a:t>(</a:t>
            </a:r>
            <a:r>
              <a:rPr sz="1800" spc="-15" dirty="0">
                <a:solidFill>
                  <a:srgbClr val="A64D78"/>
                </a:solidFill>
                <a:latin typeface="Arial"/>
                <a:cs typeface="Arial"/>
              </a:rPr>
              <a:t>&lt;параметър1&gt;,&lt;параметър2&gt;…&lt;параметърN&gt;</a:t>
            </a:r>
            <a:r>
              <a:rPr sz="1800" spc="-15" dirty="0">
                <a:solidFill>
                  <a:srgbClr val="274E12"/>
                </a:solidFill>
                <a:latin typeface="Arial"/>
                <a:cs typeface="Arial"/>
              </a:rPr>
              <a:t>)</a:t>
            </a:r>
            <a:r>
              <a:rPr sz="1800" spc="-15" dirty="0"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Arial"/>
                <a:cs typeface="Arial"/>
              </a:rPr>
              <a:t>където: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50">
              <a:latin typeface="Times New Roman"/>
              <a:cs typeface="Times New Roman"/>
            </a:endParaRPr>
          </a:p>
          <a:p>
            <a:pPr marL="469900" marR="215900" indent="-365760">
              <a:lnSpc>
                <a:spcPct val="101200"/>
              </a:lnSpc>
              <a:buClr>
                <a:srgbClr val="000000"/>
              </a:buClr>
              <a:buChar char="●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274E12"/>
                </a:solidFill>
                <a:latin typeface="Arial"/>
                <a:cs typeface="Arial"/>
              </a:rPr>
              <a:t>&lt;тип&gt; </a:t>
            </a:r>
            <a:r>
              <a:rPr sz="1800" dirty="0">
                <a:latin typeface="Arial"/>
                <a:cs typeface="Arial"/>
              </a:rPr>
              <a:t>е типът </a:t>
            </a:r>
            <a:r>
              <a:rPr sz="1800" spc="-5" dirty="0">
                <a:latin typeface="Arial"/>
                <a:cs typeface="Arial"/>
              </a:rPr>
              <a:t>на </a:t>
            </a:r>
            <a:r>
              <a:rPr sz="1800" spc="-15" dirty="0">
                <a:latin typeface="Arial"/>
                <a:cs typeface="Arial"/>
              </a:rPr>
              <a:t>променливата, </a:t>
            </a:r>
            <a:r>
              <a:rPr sz="1800" spc="-5" dirty="0">
                <a:latin typeface="Arial"/>
                <a:cs typeface="Arial"/>
              </a:rPr>
              <a:t>която ни връща </a:t>
            </a:r>
            <a:r>
              <a:rPr sz="1800" spc="-10" dirty="0">
                <a:latin typeface="Arial"/>
                <a:cs typeface="Arial"/>
              </a:rPr>
              <a:t>като </a:t>
            </a:r>
            <a:r>
              <a:rPr sz="1800" spc="-30" dirty="0">
                <a:latin typeface="Arial"/>
                <a:cs typeface="Arial"/>
              </a:rPr>
              <a:t>резултат </a:t>
            </a:r>
            <a:r>
              <a:rPr sz="1800" spc="-50" dirty="0">
                <a:latin typeface="Arial"/>
                <a:cs typeface="Arial"/>
              </a:rPr>
              <a:t>методът,  </a:t>
            </a:r>
            <a:r>
              <a:rPr sz="1800" spc="-10" dirty="0">
                <a:latin typeface="Arial"/>
                <a:cs typeface="Arial"/>
              </a:rPr>
              <a:t>независимо </a:t>
            </a:r>
            <a:r>
              <a:rPr sz="1800" spc="-5" dirty="0">
                <a:latin typeface="Arial"/>
                <a:cs typeface="Arial"/>
              </a:rPr>
              <a:t>дали примитивен (int, </a:t>
            </a:r>
            <a:r>
              <a:rPr sz="1800" spc="-10" dirty="0">
                <a:latin typeface="Arial"/>
                <a:cs typeface="Arial"/>
              </a:rPr>
              <a:t>long, double, </a:t>
            </a:r>
            <a:r>
              <a:rPr sz="1800" spc="-5" dirty="0">
                <a:latin typeface="Arial"/>
                <a:cs typeface="Arial"/>
              </a:rPr>
              <a:t>etc.) </a:t>
            </a:r>
            <a:r>
              <a:rPr sz="1800" dirty="0">
                <a:latin typeface="Arial"/>
                <a:cs typeface="Arial"/>
              </a:rPr>
              <a:t>или </a:t>
            </a:r>
            <a:r>
              <a:rPr sz="1800" spc="-10" dirty="0">
                <a:latin typeface="Arial"/>
                <a:cs typeface="Arial"/>
              </a:rPr>
              <a:t>референтен  </a:t>
            </a:r>
            <a:r>
              <a:rPr sz="1800" spc="-5" dirty="0">
                <a:latin typeface="Arial"/>
                <a:cs typeface="Arial"/>
              </a:rPr>
              <a:t>(масиви, </a:t>
            </a:r>
            <a:r>
              <a:rPr sz="1800" spc="-10" dirty="0">
                <a:latin typeface="Arial"/>
                <a:cs typeface="Arial"/>
              </a:rPr>
              <a:t>стрингове </a:t>
            </a:r>
            <a:r>
              <a:rPr sz="1800" dirty="0">
                <a:latin typeface="Arial"/>
                <a:cs typeface="Arial"/>
              </a:rPr>
              <a:t>и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др.)</a:t>
            </a:r>
            <a:endParaRPr sz="1800">
              <a:latin typeface="Arial"/>
              <a:cs typeface="Arial"/>
            </a:endParaRPr>
          </a:p>
          <a:p>
            <a:pPr marL="469900" indent="-365760">
              <a:lnSpc>
                <a:spcPts val="2100"/>
              </a:lnSpc>
              <a:spcBef>
                <a:spcPts val="130"/>
              </a:spcBef>
              <a:buClr>
                <a:srgbClr val="000000"/>
              </a:buClr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274E12"/>
                </a:solidFill>
                <a:latin typeface="Arial"/>
                <a:cs typeface="Arial"/>
              </a:rPr>
              <a:t>&lt;име&gt; </a:t>
            </a:r>
            <a:r>
              <a:rPr sz="1800" dirty="0">
                <a:latin typeface="Arial"/>
                <a:cs typeface="Arial"/>
              </a:rPr>
              <a:t>е </a:t>
            </a:r>
            <a:r>
              <a:rPr sz="1800" spc="-20" dirty="0">
                <a:latin typeface="Arial"/>
                <a:cs typeface="Arial"/>
              </a:rPr>
              <a:t>името </a:t>
            </a:r>
            <a:r>
              <a:rPr sz="1800" spc="-5" dirty="0">
                <a:latin typeface="Arial"/>
                <a:cs typeface="Arial"/>
              </a:rPr>
              <a:t>на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метода</a:t>
            </a:r>
            <a:endParaRPr sz="1800">
              <a:latin typeface="Arial"/>
              <a:cs typeface="Arial"/>
            </a:endParaRPr>
          </a:p>
          <a:p>
            <a:pPr marL="469900" indent="-365760">
              <a:lnSpc>
                <a:spcPts val="2100"/>
              </a:lnSpc>
              <a:buClr>
                <a:srgbClr val="000000"/>
              </a:buClr>
              <a:buChar char="●"/>
              <a:tabLst>
                <a:tab pos="469265" algn="l"/>
                <a:tab pos="469900" algn="l"/>
              </a:tabLst>
            </a:pPr>
            <a:r>
              <a:rPr sz="1800" spc="-10" dirty="0">
                <a:solidFill>
                  <a:srgbClr val="274E12"/>
                </a:solidFill>
                <a:latin typeface="Arial"/>
                <a:cs typeface="Arial"/>
              </a:rPr>
              <a:t>&lt;параметър1&gt;...&lt;параметърN&gt; </a:t>
            </a:r>
            <a:r>
              <a:rPr sz="1800" dirty="0">
                <a:latin typeface="Arial"/>
                <a:cs typeface="Arial"/>
              </a:rPr>
              <a:t>са </a:t>
            </a:r>
            <a:r>
              <a:rPr sz="1800" spc="-10" dirty="0">
                <a:latin typeface="Arial"/>
                <a:cs typeface="Arial"/>
              </a:rPr>
              <a:t>променливите, </a:t>
            </a:r>
            <a:r>
              <a:rPr sz="1800" spc="-20" dirty="0">
                <a:latin typeface="Arial"/>
                <a:cs typeface="Arial"/>
              </a:rPr>
              <a:t>върху </a:t>
            </a:r>
            <a:r>
              <a:rPr sz="1800" spc="-5" dirty="0">
                <a:latin typeface="Arial"/>
                <a:cs typeface="Arial"/>
              </a:rPr>
              <a:t>които </a:t>
            </a:r>
            <a:r>
              <a:rPr sz="1800" spc="-10" dirty="0">
                <a:latin typeface="Arial"/>
                <a:cs typeface="Arial"/>
              </a:rPr>
              <a:t>трябва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да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0"/>
              </a:spcBef>
            </a:pPr>
            <a:r>
              <a:rPr sz="1800" spc="-10" dirty="0">
                <a:latin typeface="Arial"/>
                <a:cs typeface="Arial"/>
              </a:rPr>
              <a:t>извършим </a:t>
            </a:r>
            <a:r>
              <a:rPr sz="1800" spc="-15" dirty="0">
                <a:latin typeface="Arial"/>
                <a:cs typeface="Arial"/>
              </a:rPr>
              <a:t>определени </a:t>
            </a:r>
            <a:r>
              <a:rPr sz="1800" spc="-10" dirty="0">
                <a:latin typeface="Arial"/>
                <a:cs typeface="Arial"/>
              </a:rPr>
              <a:t>действия, </a:t>
            </a:r>
            <a:r>
              <a:rPr sz="1800" spc="-5" dirty="0">
                <a:latin typeface="Arial"/>
                <a:cs typeface="Arial"/>
              </a:rPr>
              <a:t>за </a:t>
            </a:r>
            <a:r>
              <a:rPr sz="1800" dirty="0">
                <a:latin typeface="Arial"/>
                <a:cs typeface="Arial"/>
              </a:rPr>
              <a:t>да </a:t>
            </a:r>
            <a:r>
              <a:rPr sz="1800" spc="-5" dirty="0">
                <a:latin typeface="Arial"/>
                <a:cs typeface="Arial"/>
              </a:rPr>
              <a:t>решим</a:t>
            </a:r>
            <a:r>
              <a:rPr sz="1800" spc="-19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задачата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Засега </a:t>
            </a:r>
            <a:r>
              <a:rPr sz="1800" dirty="0">
                <a:latin typeface="Arial"/>
                <a:cs typeface="Arial"/>
              </a:rPr>
              <a:t>в </a:t>
            </a:r>
            <a:r>
              <a:rPr sz="1800" spc="-10" dirty="0">
                <a:latin typeface="Arial"/>
                <a:cs typeface="Arial"/>
              </a:rPr>
              <a:t>декларацията </a:t>
            </a:r>
            <a:r>
              <a:rPr sz="1800" spc="-5" dirty="0">
                <a:latin typeface="Arial"/>
                <a:cs typeface="Arial"/>
              </a:rPr>
              <a:t>на </a:t>
            </a:r>
            <a:r>
              <a:rPr sz="1800" spc="-25" dirty="0">
                <a:latin typeface="Arial"/>
                <a:cs typeface="Arial"/>
              </a:rPr>
              <a:t>метода </a:t>
            </a:r>
            <a:r>
              <a:rPr sz="1800" spc="-15" dirty="0">
                <a:latin typeface="Arial"/>
                <a:cs typeface="Arial"/>
              </a:rPr>
              <a:t>ще </a:t>
            </a:r>
            <a:r>
              <a:rPr sz="1800" spc="-10" dirty="0">
                <a:latin typeface="Arial"/>
                <a:cs typeface="Arial"/>
              </a:rPr>
              <a:t>слагаме </a:t>
            </a:r>
            <a:r>
              <a:rPr sz="1800" dirty="0">
                <a:latin typeface="Arial"/>
                <a:cs typeface="Arial"/>
              </a:rPr>
              <a:t>и </a:t>
            </a:r>
            <a:r>
              <a:rPr sz="1800" spc="-5" dirty="0">
                <a:solidFill>
                  <a:srgbClr val="37761C"/>
                </a:solidFill>
                <a:latin typeface="Arial"/>
                <a:cs typeface="Arial"/>
              </a:rPr>
              <a:t>public </a:t>
            </a:r>
            <a:r>
              <a:rPr sz="1800" dirty="0">
                <a:solidFill>
                  <a:srgbClr val="37761C"/>
                </a:solidFill>
                <a:latin typeface="Arial"/>
                <a:cs typeface="Arial"/>
              </a:rPr>
              <a:t>static</a:t>
            </a:r>
            <a:r>
              <a:rPr sz="1800" dirty="0">
                <a:latin typeface="Arial"/>
                <a:cs typeface="Arial"/>
              </a:rPr>
              <a:t>, </a:t>
            </a:r>
            <a:r>
              <a:rPr sz="1800" spc="-10" dirty="0">
                <a:latin typeface="Arial"/>
                <a:cs typeface="Arial"/>
              </a:rPr>
              <a:t>като по-натам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ще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Arial"/>
                <a:cs typeface="Arial"/>
              </a:rPr>
              <a:t>видим какво </a:t>
            </a:r>
            <a:r>
              <a:rPr sz="1800" spc="-10" dirty="0">
                <a:latin typeface="Arial"/>
                <a:cs typeface="Arial"/>
              </a:rPr>
              <a:t>правят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те.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643" y="72593"/>
            <a:ext cx="17862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При</a:t>
            </a:r>
            <a:r>
              <a:rPr spc="-10" dirty="0"/>
              <a:t>м</a:t>
            </a:r>
            <a:r>
              <a:rPr spc="-5" dirty="0"/>
              <a:t>ер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9077" y="947420"/>
            <a:ext cx="5330190" cy="3089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class Example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public </a:t>
            </a:r>
            <a:r>
              <a:rPr sz="1800" dirty="0">
                <a:latin typeface="Arial"/>
                <a:cs typeface="Arial"/>
              </a:rPr>
              <a:t>static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int </a:t>
            </a:r>
            <a:r>
              <a:rPr sz="1800" spc="-5" dirty="0">
                <a:solidFill>
                  <a:srgbClr val="1B4586"/>
                </a:solidFill>
                <a:latin typeface="Arial"/>
                <a:cs typeface="Arial"/>
              </a:rPr>
              <a:t>sum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sz="1800" spc="-5" dirty="0">
                <a:solidFill>
                  <a:srgbClr val="A64D78"/>
                </a:solidFill>
                <a:latin typeface="Arial"/>
                <a:cs typeface="Arial"/>
              </a:rPr>
              <a:t>int </a:t>
            </a:r>
            <a:r>
              <a:rPr sz="1800" dirty="0">
                <a:solidFill>
                  <a:srgbClr val="A64D78"/>
                </a:solidFill>
                <a:latin typeface="Arial"/>
                <a:cs typeface="Arial"/>
              </a:rPr>
              <a:t>a, </a:t>
            </a:r>
            <a:r>
              <a:rPr sz="1800" spc="-5" dirty="0">
                <a:solidFill>
                  <a:srgbClr val="A64D78"/>
                </a:solidFill>
                <a:latin typeface="Arial"/>
                <a:cs typeface="Arial"/>
              </a:rPr>
              <a:t>int</a:t>
            </a:r>
            <a:r>
              <a:rPr sz="1800" spc="-105" dirty="0">
                <a:solidFill>
                  <a:srgbClr val="A64D7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64D78"/>
                </a:solidFill>
                <a:latin typeface="Arial"/>
                <a:cs typeface="Arial"/>
              </a:rPr>
              <a:t>b</a:t>
            </a:r>
            <a:r>
              <a:rPr sz="1800" spc="-5" dirty="0">
                <a:latin typeface="Arial"/>
                <a:cs typeface="Arial"/>
              </a:rPr>
              <a:t>){</a:t>
            </a:r>
            <a:endParaRPr sz="18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...</a:t>
            </a:r>
          </a:p>
          <a:p>
            <a:pPr marL="4699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public </a:t>
            </a:r>
            <a:r>
              <a:rPr sz="1800" dirty="0">
                <a:latin typeface="Arial"/>
                <a:cs typeface="Arial"/>
              </a:rPr>
              <a:t>static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double </a:t>
            </a:r>
            <a:r>
              <a:rPr sz="1800" spc="-5" dirty="0">
                <a:solidFill>
                  <a:srgbClr val="1B4586"/>
                </a:solidFill>
                <a:latin typeface="Arial"/>
                <a:cs typeface="Arial"/>
              </a:rPr>
              <a:t>product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sz="1800" spc="-5" dirty="0">
                <a:solidFill>
                  <a:srgbClr val="731B46"/>
                </a:solidFill>
                <a:latin typeface="Arial"/>
                <a:cs typeface="Arial"/>
              </a:rPr>
              <a:t>double </a:t>
            </a:r>
            <a:r>
              <a:rPr sz="1800" dirty="0">
                <a:solidFill>
                  <a:srgbClr val="731B46"/>
                </a:solidFill>
                <a:latin typeface="Arial"/>
                <a:cs typeface="Arial"/>
              </a:rPr>
              <a:t>a, </a:t>
            </a:r>
            <a:r>
              <a:rPr sz="1800" spc="-5" dirty="0">
                <a:solidFill>
                  <a:srgbClr val="731B46"/>
                </a:solidFill>
                <a:latin typeface="Arial"/>
                <a:cs typeface="Arial"/>
              </a:rPr>
              <a:t>double</a:t>
            </a:r>
            <a:r>
              <a:rPr sz="1800" spc="-195" dirty="0">
                <a:solidFill>
                  <a:srgbClr val="731B4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731B46"/>
                </a:solidFill>
                <a:latin typeface="Arial"/>
                <a:cs typeface="Arial"/>
              </a:rPr>
              <a:t>b</a:t>
            </a:r>
            <a:r>
              <a:rPr sz="1800" spc="-5" dirty="0">
                <a:latin typeface="Arial"/>
                <a:cs typeface="Arial"/>
              </a:rPr>
              <a:t>){</a:t>
            </a:r>
            <a:endParaRPr sz="18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...</a:t>
            </a:r>
          </a:p>
          <a:p>
            <a:pPr marL="4699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643" y="72593"/>
            <a:ext cx="53098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Пример </a:t>
            </a:r>
            <a:r>
              <a:rPr dirty="0"/>
              <a:t>- нещо</a:t>
            </a:r>
            <a:r>
              <a:rPr spc="-155" dirty="0"/>
              <a:t> </a:t>
            </a:r>
            <a:r>
              <a:rPr spc="-5" dirty="0"/>
              <a:t>познато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9077" y="947420"/>
            <a:ext cx="8695055" cy="390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class Example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Times New Roman"/>
              <a:cs typeface="Times New Roman"/>
            </a:endParaRPr>
          </a:p>
          <a:p>
            <a:pPr marL="927100" marR="4406900" indent="-457834">
              <a:lnSpc>
                <a:spcPct val="101099"/>
              </a:lnSpc>
            </a:pPr>
            <a:r>
              <a:rPr sz="1800" spc="-5" dirty="0">
                <a:latin typeface="Arial"/>
                <a:cs typeface="Arial"/>
              </a:rPr>
              <a:t>public </a:t>
            </a:r>
            <a:r>
              <a:rPr sz="1800" dirty="0">
                <a:latin typeface="Arial"/>
                <a:cs typeface="Arial"/>
              </a:rPr>
              <a:t>static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void </a:t>
            </a:r>
            <a:r>
              <a:rPr sz="1800" spc="-10" dirty="0">
                <a:solidFill>
                  <a:srgbClr val="1B4586"/>
                </a:solidFill>
                <a:latin typeface="Arial"/>
                <a:cs typeface="Arial"/>
              </a:rPr>
              <a:t>sayHello</a:t>
            </a:r>
            <a:r>
              <a:rPr sz="1800" spc="-10" dirty="0">
                <a:latin typeface="Arial"/>
                <a:cs typeface="Arial"/>
              </a:rPr>
              <a:t>(){  System.out.println(“Hello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world!”);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35"/>
              </a:spcBef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public </a:t>
            </a:r>
            <a:r>
              <a:rPr sz="1800" dirty="0">
                <a:latin typeface="Arial"/>
                <a:cs typeface="Arial"/>
              </a:rPr>
              <a:t>static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void </a:t>
            </a:r>
            <a:r>
              <a:rPr sz="1800" spc="-5" dirty="0">
                <a:solidFill>
                  <a:srgbClr val="1B4586"/>
                </a:solidFill>
                <a:latin typeface="Arial"/>
                <a:cs typeface="Arial"/>
              </a:rPr>
              <a:t>main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sz="1800" spc="-5" dirty="0">
                <a:solidFill>
                  <a:srgbClr val="A64D78"/>
                </a:solidFill>
                <a:latin typeface="Arial"/>
                <a:cs typeface="Arial"/>
              </a:rPr>
              <a:t>String[]</a:t>
            </a:r>
            <a:r>
              <a:rPr sz="1800" spc="-65" dirty="0">
                <a:solidFill>
                  <a:srgbClr val="A64D7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64D78"/>
                </a:solidFill>
                <a:latin typeface="Arial"/>
                <a:cs typeface="Arial"/>
              </a:rPr>
              <a:t>args</a:t>
            </a:r>
            <a:r>
              <a:rPr sz="1800" spc="-5" dirty="0">
                <a:latin typeface="Arial"/>
                <a:cs typeface="Arial"/>
              </a:rPr>
              <a:t>){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...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1099"/>
              </a:lnSpc>
              <a:spcBef>
                <a:spcPts val="5"/>
              </a:spcBef>
            </a:pPr>
            <a:r>
              <a:rPr sz="1800" i="1" spc="-15" dirty="0">
                <a:solidFill>
                  <a:srgbClr val="37761C"/>
                </a:solidFill>
                <a:latin typeface="Arial"/>
                <a:cs typeface="Arial"/>
              </a:rPr>
              <a:t>Когато методът </a:t>
            </a:r>
            <a:r>
              <a:rPr sz="1800" i="1" dirty="0">
                <a:solidFill>
                  <a:srgbClr val="37761C"/>
                </a:solidFill>
                <a:latin typeface="Arial"/>
                <a:cs typeface="Arial"/>
              </a:rPr>
              <a:t>не връща </a:t>
            </a:r>
            <a:r>
              <a:rPr sz="1800" i="1" spc="-15" dirty="0">
                <a:solidFill>
                  <a:srgbClr val="37761C"/>
                </a:solidFill>
                <a:latin typeface="Arial"/>
                <a:cs typeface="Arial"/>
              </a:rPr>
              <a:t>стойност, </a:t>
            </a:r>
            <a:r>
              <a:rPr sz="1800" i="1" spc="-10" dirty="0">
                <a:solidFill>
                  <a:srgbClr val="37761C"/>
                </a:solidFill>
                <a:latin typeface="Arial"/>
                <a:cs typeface="Arial"/>
              </a:rPr>
              <a:t>пишем 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void</a:t>
            </a:r>
            <a:r>
              <a:rPr sz="1800" i="1" spc="-5" dirty="0">
                <a:solidFill>
                  <a:srgbClr val="37761C"/>
                </a:solidFill>
                <a:latin typeface="Arial"/>
                <a:cs typeface="Arial"/>
              </a:rPr>
              <a:t>. public </a:t>
            </a:r>
            <a:r>
              <a:rPr sz="1800" i="1" dirty="0">
                <a:solidFill>
                  <a:srgbClr val="37761C"/>
                </a:solidFill>
                <a:latin typeface="Arial"/>
                <a:cs typeface="Arial"/>
              </a:rPr>
              <a:t>и static </a:t>
            </a:r>
            <a:r>
              <a:rPr sz="1800" i="1" spc="-5" dirty="0">
                <a:solidFill>
                  <a:srgbClr val="37761C"/>
                </a:solidFill>
                <a:latin typeface="Arial"/>
                <a:cs typeface="Arial"/>
              </a:rPr>
              <a:t>ги </a:t>
            </a:r>
            <a:r>
              <a:rPr sz="1800" i="1" spc="-10" dirty="0">
                <a:solidFill>
                  <a:srgbClr val="37761C"/>
                </a:solidFill>
                <a:latin typeface="Arial"/>
                <a:cs typeface="Arial"/>
              </a:rPr>
              <a:t>игнорираме  </a:t>
            </a:r>
            <a:r>
              <a:rPr sz="1800" i="1" spc="-15" dirty="0">
                <a:solidFill>
                  <a:srgbClr val="37761C"/>
                </a:solidFill>
                <a:latin typeface="Arial"/>
                <a:cs typeface="Arial"/>
              </a:rPr>
              <a:t>засега.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643" y="197611"/>
            <a:ext cx="65379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Имена на </a:t>
            </a:r>
            <a:r>
              <a:rPr sz="2400" spc="-5" dirty="0"/>
              <a:t>методи </a:t>
            </a:r>
            <a:r>
              <a:rPr sz="2400" dirty="0"/>
              <a:t>- </a:t>
            </a:r>
            <a:r>
              <a:rPr sz="2400" spc="-10" dirty="0"/>
              <a:t>конвенции,</a:t>
            </a:r>
            <a:r>
              <a:rPr sz="2400" spc="-215" dirty="0"/>
              <a:t> </a:t>
            </a:r>
            <a:r>
              <a:rPr sz="2400" spc="-10" dirty="0"/>
              <a:t>конвенции...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89077" y="930402"/>
            <a:ext cx="7983220" cy="282130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just">
              <a:lnSpc>
                <a:spcPct val="101099"/>
              </a:lnSpc>
              <a:spcBef>
                <a:spcPts val="75"/>
              </a:spcBef>
            </a:pPr>
            <a:r>
              <a:rPr sz="1800" spc="-10" dirty="0">
                <a:latin typeface="Arial"/>
                <a:cs typeface="Arial"/>
              </a:rPr>
              <a:t>Имената </a:t>
            </a:r>
            <a:r>
              <a:rPr sz="1800" spc="-5" dirty="0">
                <a:latin typeface="Arial"/>
                <a:cs typeface="Arial"/>
              </a:rPr>
              <a:t>на </a:t>
            </a:r>
            <a:r>
              <a:rPr sz="1800" spc="-20" dirty="0">
                <a:latin typeface="Arial"/>
                <a:cs typeface="Arial"/>
              </a:rPr>
              <a:t>методите </a:t>
            </a:r>
            <a:r>
              <a:rPr sz="1800" spc="-10" dirty="0">
                <a:latin typeface="Arial"/>
                <a:cs typeface="Arial"/>
              </a:rPr>
              <a:t>трябва </a:t>
            </a:r>
            <a:r>
              <a:rPr sz="1800" dirty="0">
                <a:latin typeface="Arial"/>
                <a:cs typeface="Arial"/>
              </a:rPr>
              <a:t>да </a:t>
            </a:r>
            <a:r>
              <a:rPr sz="1800" spc="-20" dirty="0">
                <a:latin typeface="Arial"/>
                <a:cs typeface="Arial"/>
              </a:rPr>
              <a:t>започват </a:t>
            </a:r>
            <a:r>
              <a:rPr sz="1800" dirty="0">
                <a:latin typeface="Arial"/>
                <a:cs typeface="Arial"/>
              </a:rPr>
              <a:t>с </a:t>
            </a:r>
            <a:r>
              <a:rPr sz="1800" spc="5" dirty="0">
                <a:latin typeface="Arial"/>
                <a:cs typeface="Arial"/>
              </a:rPr>
              <a:t>малка </a:t>
            </a:r>
            <a:r>
              <a:rPr sz="1800" spc="-20" dirty="0">
                <a:latin typeface="Arial"/>
                <a:cs typeface="Arial"/>
              </a:rPr>
              <a:t>буква </a:t>
            </a:r>
            <a:r>
              <a:rPr sz="1800" dirty="0">
                <a:latin typeface="Arial"/>
                <a:cs typeface="Arial"/>
              </a:rPr>
              <a:t>и да </a:t>
            </a:r>
            <a:r>
              <a:rPr sz="1800" spc="-20" dirty="0">
                <a:latin typeface="Arial"/>
                <a:cs typeface="Arial"/>
              </a:rPr>
              <a:t>бъдат </a:t>
            </a:r>
            <a:r>
              <a:rPr sz="1800" dirty="0">
                <a:latin typeface="Arial"/>
                <a:cs typeface="Arial"/>
              </a:rPr>
              <a:t>с</a:t>
            </a:r>
            <a:r>
              <a:rPr sz="1800" spc="-23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т.нар.  </a:t>
            </a:r>
            <a:r>
              <a:rPr sz="1800" spc="-5" dirty="0">
                <a:latin typeface="Arial"/>
                <a:cs typeface="Arial"/>
              </a:rPr>
              <a:t>CamelCase конвенция </a:t>
            </a:r>
            <a:r>
              <a:rPr sz="1800" dirty="0">
                <a:latin typeface="Arial"/>
                <a:cs typeface="Arial"/>
              </a:rPr>
              <a:t>- всяка </a:t>
            </a:r>
            <a:r>
              <a:rPr sz="1800" spc="-15" dirty="0">
                <a:latin typeface="Arial"/>
                <a:cs typeface="Arial"/>
              </a:rPr>
              <a:t>следваща дума </a:t>
            </a:r>
            <a:r>
              <a:rPr sz="1800" dirty="0">
                <a:latin typeface="Arial"/>
                <a:cs typeface="Arial"/>
              </a:rPr>
              <a:t>в </a:t>
            </a:r>
            <a:r>
              <a:rPr sz="1800" spc="-20" dirty="0">
                <a:latin typeface="Arial"/>
                <a:cs typeface="Arial"/>
              </a:rPr>
              <a:t>името </a:t>
            </a:r>
            <a:r>
              <a:rPr sz="1800" spc="-5" dirty="0">
                <a:latin typeface="Arial"/>
                <a:cs typeface="Arial"/>
              </a:rPr>
              <a:t>на </a:t>
            </a:r>
            <a:r>
              <a:rPr sz="1800" spc="-25" dirty="0">
                <a:latin typeface="Arial"/>
                <a:cs typeface="Arial"/>
              </a:rPr>
              <a:t>метода </a:t>
            </a:r>
            <a:r>
              <a:rPr sz="1800" spc="-15" dirty="0">
                <a:latin typeface="Arial"/>
                <a:cs typeface="Arial"/>
              </a:rPr>
              <a:t>започва </a:t>
            </a:r>
            <a:r>
              <a:rPr sz="1800" dirty="0">
                <a:latin typeface="Arial"/>
                <a:cs typeface="Arial"/>
              </a:rPr>
              <a:t>с  </a:t>
            </a:r>
            <a:r>
              <a:rPr sz="1800" spc="-10" dirty="0">
                <a:latin typeface="Arial"/>
                <a:cs typeface="Arial"/>
              </a:rPr>
              <a:t>главна </a:t>
            </a:r>
            <a:r>
              <a:rPr sz="1800" spc="-20" dirty="0">
                <a:latin typeface="Arial"/>
                <a:cs typeface="Arial"/>
              </a:rPr>
              <a:t>буква </a:t>
            </a:r>
            <a:r>
              <a:rPr sz="1800" dirty="0">
                <a:latin typeface="Arial"/>
                <a:cs typeface="Arial"/>
              </a:rPr>
              <a:t>и </a:t>
            </a:r>
            <a:r>
              <a:rPr sz="1800" spc="-5" dirty="0">
                <a:latin typeface="Arial"/>
                <a:cs typeface="Arial"/>
              </a:rPr>
              <a:t>добре да </a:t>
            </a:r>
            <a:r>
              <a:rPr sz="1800" spc="-15" dirty="0">
                <a:latin typeface="Arial"/>
                <a:cs typeface="Arial"/>
              </a:rPr>
              <a:t>описват </a:t>
            </a:r>
            <a:r>
              <a:rPr sz="1800" dirty="0">
                <a:latin typeface="Arial"/>
                <a:cs typeface="Arial"/>
              </a:rPr>
              <a:t>какво </a:t>
            </a:r>
            <a:r>
              <a:rPr sz="1800" spc="-5" dirty="0">
                <a:latin typeface="Arial"/>
                <a:cs typeface="Arial"/>
              </a:rPr>
              <a:t>прави </a:t>
            </a:r>
            <a:r>
              <a:rPr sz="1800" spc="-25" dirty="0">
                <a:latin typeface="Arial"/>
                <a:cs typeface="Arial"/>
              </a:rPr>
              <a:t>методът</a:t>
            </a:r>
            <a:r>
              <a:rPr sz="1800" spc="-229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ни.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274E12"/>
                </a:solidFill>
                <a:latin typeface="Arial"/>
                <a:cs typeface="Arial"/>
              </a:rPr>
              <a:t>class Example</a:t>
            </a:r>
            <a:r>
              <a:rPr sz="1800" spc="-30" dirty="0">
                <a:solidFill>
                  <a:srgbClr val="274E1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74E12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Times New Roman"/>
              <a:cs typeface="Times New Roman"/>
            </a:endParaRPr>
          </a:p>
          <a:p>
            <a:pPr marL="927100" marR="1574165" indent="-457834">
              <a:lnSpc>
                <a:spcPct val="101200"/>
              </a:lnSpc>
            </a:pPr>
            <a:r>
              <a:rPr sz="1800" spc="-5" dirty="0">
                <a:latin typeface="Arial"/>
                <a:cs typeface="Arial"/>
              </a:rPr>
              <a:t>public </a:t>
            </a:r>
            <a:r>
              <a:rPr sz="1800" dirty="0">
                <a:latin typeface="Arial"/>
                <a:cs typeface="Arial"/>
              </a:rPr>
              <a:t>static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void </a:t>
            </a:r>
            <a:r>
              <a:rPr sz="1800" spc="-10" dirty="0">
                <a:solidFill>
                  <a:srgbClr val="1B4586"/>
                </a:solidFill>
                <a:latin typeface="Arial"/>
                <a:cs typeface="Arial"/>
              </a:rPr>
              <a:t>thisIsTheMostFuckingAwesomeMethod</a:t>
            </a:r>
            <a:r>
              <a:rPr sz="1800" spc="-10" dirty="0">
                <a:latin typeface="Arial"/>
                <a:cs typeface="Arial"/>
              </a:rPr>
              <a:t>(){  System.out.println(“CamelCase,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baby”);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30"/>
              </a:spcBef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1800" dirty="0">
                <a:solidFill>
                  <a:srgbClr val="274E12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149" y="1814525"/>
            <a:ext cx="209994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Пар</a:t>
            </a:r>
            <a:r>
              <a:rPr sz="3000" spc="5" dirty="0"/>
              <a:t>а</a:t>
            </a:r>
            <a:r>
              <a:rPr sz="3000" dirty="0"/>
              <a:t>ме</a:t>
            </a:r>
            <a:r>
              <a:rPr sz="3000" spc="-55" dirty="0"/>
              <a:t>т</a:t>
            </a:r>
            <a:r>
              <a:rPr sz="3000" dirty="0"/>
              <a:t>ри</a:t>
            </a:r>
            <a:endParaRPr sz="3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643" y="72593"/>
            <a:ext cx="25196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Параметри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9077" y="857758"/>
            <a:ext cx="8343265" cy="42164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75"/>
              </a:spcBef>
            </a:pPr>
            <a:r>
              <a:rPr sz="1800" spc="-15" dirty="0">
                <a:latin typeface="Arial"/>
                <a:cs typeface="Arial"/>
              </a:rPr>
              <a:t>Параметрите </a:t>
            </a:r>
            <a:r>
              <a:rPr sz="1800" dirty="0">
                <a:latin typeface="Arial"/>
                <a:cs typeface="Arial"/>
              </a:rPr>
              <a:t>са </a:t>
            </a:r>
            <a:r>
              <a:rPr sz="1800" spc="-10" dirty="0">
                <a:latin typeface="Arial"/>
                <a:cs typeface="Arial"/>
              </a:rPr>
              <a:t>променливите, </a:t>
            </a:r>
            <a:r>
              <a:rPr sz="1800" spc="-25" dirty="0">
                <a:latin typeface="Arial"/>
                <a:cs typeface="Arial"/>
              </a:rPr>
              <a:t>върху </a:t>
            </a:r>
            <a:r>
              <a:rPr sz="1800" spc="-5" dirty="0">
                <a:latin typeface="Arial"/>
                <a:cs typeface="Arial"/>
              </a:rPr>
              <a:t>които </a:t>
            </a:r>
            <a:r>
              <a:rPr sz="1800" spc="-15" dirty="0">
                <a:latin typeface="Arial"/>
                <a:cs typeface="Arial"/>
              </a:rPr>
              <a:t>ще извършваме </a:t>
            </a:r>
            <a:r>
              <a:rPr sz="1800" spc="-5" dirty="0">
                <a:latin typeface="Arial"/>
                <a:cs typeface="Arial"/>
              </a:rPr>
              <a:t>действия, за </a:t>
            </a:r>
            <a:r>
              <a:rPr sz="1800" dirty="0">
                <a:latin typeface="Arial"/>
                <a:cs typeface="Arial"/>
              </a:rPr>
              <a:t>да  постигнем </a:t>
            </a:r>
            <a:r>
              <a:rPr sz="1800" spc="-5" dirty="0">
                <a:latin typeface="Arial"/>
                <a:cs typeface="Arial"/>
              </a:rPr>
              <a:t>даден </a:t>
            </a:r>
            <a:r>
              <a:rPr sz="1800" spc="-50" dirty="0">
                <a:latin typeface="Arial"/>
                <a:cs typeface="Arial"/>
              </a:rPr>
              <a:t>резултат. </a:t>
            </a:r>
            <a:r>
              <a:rPr sz="1800" spc="-25" dirty="0">
                <a:latin typeface="Arial"/>
                <a:cs typeface="Arial"/>
              </a:rPr>
              <a:t>Типовете </a:t>
            </a:r>
            <a:r>
              <a:rPr sz="1800" dirty="0">
                <a:latin typeface="Arial"/>
                <a:cs typeface="Arial"/>
              </a:rPr>
              <a:t>и </a:t>
            </a:r>
            <a:r>
              <a:rPr sz="1800" spc="-15" dirty="0">
                <a:latin typeface="Arial"/>
                <a:cs typeface="Arial"/>
              </a:rPr>
              <a:t>имената </a:t>
            </a:r>
            <a:r>
              <a:rPr sz="1800" spc="-5" dirty="0">
                <a:latin typeface="Arial"/>
                <a:cs typeface="Arial"/>
              </a:rPr>
              <a:t>на </a:t>
            </a:r>
            <a:r>
              <a:rPr sz="1800" spc="-10" dirty="0">
                <a:latin typeface="Arial"/>
                <a:cs typeface="Arial"/>
              </a:rPr>
              <a:t>променливите </a:t>
            </a:r>
            <a:r>
              <a:rPr sz="1800" dirty="0">
                <a:latin typeface="Arial"/>
                <a:cs typeface="Arial"/>
              </a:rPr>
              <a:t>се </a:t>
            </a:r>
            <a:r>
              <a:rPr sz="1800" spc="-10" dirty="0">
                <a:latin typeface="Arial"/>
                <a:cs typeface="Arial"/>
              </a:rPr>
              <a:t>записват  между </a:t>
            </a:r>
            <a:r>
              <a:rPr sz="1800" spc="-5" dirty="0">
                <a:latin typeface="Arial"/>
                <a:cs typeface="Arial"/>
              </a:rPr>
              <a:t>кръгли </a:t>
            </a:r>
            <a:r>
              <a:rPr sz="1800" dirty="0">
                <a:latin typeface="Arial"/>
                <a:cs typeface="Arial"/>
              </a:rPr>
              <a:t>скоби </a:t>
            </a:r>
            <a:r>
              <a:rPr sz="1800" spc="-10" dirty="0">
                <a:latin typeface="Arial"/>
                <a:cs typeface="Arial"/>
              </a:rPr>
              <a:t>след </a:t>
            </a:r>
            <a:r>
              <a:rPr sz="1800" spc="-20" dirty="0">
                <a:latin typeface="Arial"/>
                <a:cs typeface="Arial"/>
              </a:rPr>
              <a:t>името </a:t>
            </a:r>
            <a:r>
              <a:rPr sz="1800" spc="-5" dirty="0">
                <a:latin typeface="Arial"/>
                <a:cs typeface="Arial"/>
              </a:rPr>
              <a:t>на </a:t>
            </a:r>
            <a:r>
              <a:rPr sz="1800" spc="-20" dirty="0">
                <a:latin typeface="Arial"/>
                <a:cs typeface="Arial"/>
              </a:rPr>
              <a:t>метода, </a:t>
            </a:r>
            <a:r>
              <a:rPr sz="1800" spc="5" dirty="0">
                <a:latin typeface="Arial"/>
                <a:cs typeface="Arial"/>
              </a:rPr>
              <a:t>както </a:t>
            </a:r>
            <a:r>
              <a:rPr sz="1800" spc="-5" dirty="0">
                <a:latin typeface="Arial"/>
                <a:cs typeface="Arial"/>
              </a:rPr>
              <a:t>видяхме </a:t>
            </a:r>
            <a:r>
              <a:rPr sz="1800" dirty="0">
                <a:latin typeface="Arial"/>
                <a:cs typeface="Arial"/>
              </a:rPr>
              <a:t>в </a:t>
            </a:r>
            <a:r>
              <a:rPr sz="1800" spc="-10" dirty="0">
                <a:latin typeface="Arial"/>
                <a:cs typeface="Arial"/>
              </a:rPr>
              <a:t>примерите.</a:t>
            </a:r>
            <a:r>
              <a:rPr sz="1800" spc="-2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Някои  </a:t>
            </a:r>
            <a:r>
              <a:rPr sz="1800" spc="-25" dirty="0">
                <a:latin typeface="Arial"/>
                <a:cs typeface="Arial"/>
              </a:rPr>
              <a:t>методи </a:t>
            </a:r>
            <a:r>
              <a:rPr sz="1800" spc="-15" dirty="0">
                <a:latin typeface="Arial"/>
                <a:cs typeface="Arial"/>
              </a:rPr>
              <a:t>нямат параметри 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sz="1800" spc="-20" dirty="0">
                <a:latin typeface="Arial"/>
                <a:cs typeface="Arial"/>
              </a:rPr>
              <a:t>тогава </a:t>
            </a:r>
            <a:r>
              <a:rPr sz="1800" spc="-5" dirty="0">
                <a:latin typeface="Arial"/>
                <a:cs typeface="Arial"/>
              </a:rPr>
              <a:t>пишем </a:t>
            </a:r>
            <a:r>
              <a:rPr sz="1800" spc="-10" dirty="0">
                <a:latin typeface="Arial"/>
                <a:cs typeface="Arial"/>
              </a:rPr>
              <a:t>просто </a:t>
            </a:r>
            <a:r>
              <a:rPr sz="1800" spc="-15" dirty="0">
                <a:latin typeface="Arial"/>
                <a:cs typeface="Arial"/>
              </a:rPr>
              <a:t>отваряща </a:t>
            </a:r>
            <a:r>
              <a:rPr sz="1800" dirty="0">
                <a:latin typeface="Arial"/>
                <a:cs typeface="Arial"/>
              </a:rPr>
              <a:t>и </a:t>
            </a:r>
            <a:r>
              <a:rPr sz="1800" spc="-15" dirty="0">
                <a:latin typeface="Arial"/>
                <a:cs typeface="Arial"/>
              </a:rPr>
              <a:t>затваряща</a:t>
            </a:r>
            <a:r>
              <a:rPr sz="1800" spc="-1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скоба.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2700">
              <a:lnSpc>
                <a:spcPts val="2105"/>
              </a:lnSpc>
            </a:pPr>
            <a:r>
              <a:rPr sz="1800" spc="-5" dirty="0">
                <a:solidFill>
                  <a:srgbClr val="274E12"/>
                </a:solidFill>
                <a:latin typeface="Arial"/>
                <a:cs typeface="Arial"/>
              </a:rPr>
              <a:t>class Example</a:t>
            </a:r>
            <a:r>
              <a:rPr sz="1800" spc="-30" dirty="0">
                <a:solidFill>
                  <a:srgbClr val="274E1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74E12"/>
                </a:solidFill>
                <a:latin typeface="Arial"/>
                <a:cs typeface="Arial"/>
              </a:rPr>
              <a:t>{</a:t>
            </a:r>
            <a:endParaRPr sz="1800" dirty="0">
              <a:latin typeface="Arial"/>
              <a:cs typeface="Arial"/>
            </a:endParaRPr>
          </a:p>
          <a:p>
            <a:pPr marL="927100" marR="4588510" indent="-457834">
              <a:lnSpc>
                <a:spcPts val="2170"/>
              </a:lnSpc>
              <a:spcBef>
                <a:spcPts val="15"/>
              </a:spcBef>
            </a:pPr>
            <a:r>
              <a:rPr sz="1800" spc="-5" dirty="0">
                <a:latin typeface="Arial"/>
                <a:cs typeface="Arial"/>
              </a:rPr>
              <a:t>public </a:t>
            </a:r>
            <a:r>
              <a:rPr sz="1800" dirty="0">
                <a:latin typeface="Arial"/>
                <a:cs typeface="Arial"/>
              </a:rPr>
              <a:t>static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void </a:t>
            </a:r>
            <a:r>
              <a:rPr sz="1800" spc="-5" dirty="0">
                <a:solidFill>
                  <a:srgbClr val="1B4586"/>
                </a:solidFill>
                <a:latin typeface="Arial"/>
                <a:cs typeface="Arial"/>
              </a:rPr>
              <a:t>giveMePI</a:t>
            </a:r>
            <a:r>
              <a:rPr sz="1800" spc="-5" dirty="0">
                <a:latin typeface="Arial"/>
                <a:cs typeface="Arial"/>
              </a:rPr>
              <a:t>(){ 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stem.o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.</a:t>
            </a:r>
            <a:r>
              <a:rPr sz="1800" spc="-5" dirty="0">
                <a:latin typeface="Arial"/>
                <a:cs typeface="Arial"/>
              </a:rPr>
              <a:t>pr</a:t>
            </a:r>
            <a:r>
              <a:rPr sz="1800" spc="-25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ntl</a:t>
            </a:r>
            <a:r>
              <a:rPr sz="1800" spc="-15" dirty="0">
                <a:latin typeface="Arial"/>
                <a:cs typeface="Arial"/>
              </a:rPr>
              <a:t>n(</a:t>
            </a:r>
            <a:r>
              <a:rPr sz="1800" dirty="0">
                <a:latin typeface="Arial"/>
                <a:cs typeface="Arial"/>
              </a:rPr>
              <a:t>Ma</a:t>
            </a:r>
            <a:r>
              <a:rPr sz="1800" spc="-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5" dirty="0">
                <a:latin typeface="Arial"/>
                <a:cs typeface="Arial"/>
              </a:rPr>
              <a:t>.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)</a:t>
            </a:r>
            <a:r>
              <a:rPr sz="1800" dirty="0">
                <a:latin typeface="Arial"/>
                <a:cs typeface="Arial"/>
              </a:rPr>
              <a:t>;</a:t>
            </a:r>
          </a:p>
          <a:p>
            <a:pPr marL="469900">
              <a:lnSpc>
                <a:spcPct val="100000"/>
              </a:lnSpc>
              <a:spcBef>
                <a:spcPts val="70"/>
              </a:spcBef>
            </a:pPr>
            <a:r>
              <a:rPr sz="1800" dirty="0">
                <a:latin typeface="Arial"/>
                <a:cs typeface="Arial"/>
              </a:rPr>
              <a:t>}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public </a:t>
            </a:r>
            <a:r>
              <a:rPr sz="1800" spc="-5" dirty="0">
                <a:latin typeface="Arial"/>
                <a:cs typeface="Arial"/>
              </a:rPr>
              <a:t>static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void </a:t>
            </a:r>
            <a:r>
              <a:rPr sz="1800" spc="-5" dirty="0">
                <a:solidFill>
                  <a:srgbClr val="1B4586"/>
                </a:solidFill>
                <a:latin typeface="Arial"/>
                <a:cs typeface="Arial"/>
              </a:rPr>
              <a:t>sum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sz="1800" spc="-5" dirty="0">
                <a:solidFill>
                  <a:srgbClr val="A64D78"/>
                </a:solidFill>
                <a:latin typeface="Arial"/>
                <a:cs typeface="Arial"/>
              </a:rPr>
              <a:t>int a, int</a:t>
            </a:r>
            <a:r>
              <a:rPr sz="1800" spc="-50" dirty="0">
                <a:solidFill>
                  <a:srgbClr val="A64D7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64D78"/>
                </a:solidFill>
                <a:latin typeface="Arial"/>
                <a:cs typeface="Arial"/>
              </a:rPr>
              <a:t>b</a:t>
            </a:r>
            <a:r>
              <a:rPr sz="1800" spc="-5" dirty="0">
                <a:latin typeface="Arial"/>
                <a:cs typeface="Arial"/>
              </a:rPr>
              <a:t>){</a:t>
            </a:r>
            <a:endParaRPr sz="1800" dirty="0">
              <a:latin typeface="Arial"/>
              <a:cs typeface="Arial"/>
            </a:endParaRPr>
          </a:p>
          <a:p>
            <a:pPr marR="3938904" algn="ctr">
              <a:lnSpc>
                <a:spcPct val="100000"/>
              </a:lnSpc>
              <a:spcBef>
                <a:spcPts val="25"/>
              </a:spcBef>
            </a:pPr>
            <a:r>
              <a:rPr sz="1800" spc="-5" dirty="0">
                <a:latin typeface="Arial"/>
                <a:cs typeface="Arial"/>
              </a:rPr>
              <a:t>System.out.println(a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b);</a:t>
            </a:r>
          </a:p>
          <a:p>
            <a:pPr marL="469900">
              <a:lnSpc>
                <a:spcPct val="100000"/>
              </a:lnSpc>
              <a:spcBef>
                <a:spcPts val="135"/>
              </a:spcBef>
            </a:pPr>
            <a:r>
              <a:rPr sz="1800" dirty="0">
                <a:latin typeface="Arial"/>
                <a:cs typeface="Arial"/>
              </a:rPr>
              <a:t>}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274E12"/>
                </a:solidFill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643" y="72593"/>
            <a:ext cx="25196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Параметри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9077" y="857758"/>
            <a:ext cx="8255634" cy="393572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75"/>
              </a:spcBef>
            </a:pPr>
            <a:r>
              <a:rPr sz="1800" spc="-15" dirty="0">
                <a:latin typeface="Arial"/>
                <a:cs typeface="Arial"/>
              </a:rPr>
              <a:t>Параметрите </a:t>
            </a:r>
            <a:r>
              <a:rPr sz="1800" spc="-20" dirty="0">
                <a:latin typeface="Arial"/>
                <a:cs typeface="Arial"/>
              </a:rPr>
              <a:t>могат </a:t>
            </a:r>
            <a:r>
              <a:rPr sz="1800" dirty="0">
                <a:latin typeface="Arial"/>
                <a:cs typeface="Arial"/>
              </a:rPr>
              <a:t>да </a:t>
            </a:r>
            <a:r>
              <a:rPr sz="1800" spc="-20" dirty="0">
                <a:latin typeface="Arial"/>
                <a:cs typeface="Arial"/>
              </a:rPr>
              <a:t>бъдат </a:t>
            </a:r>
            <a:r>
              <a:rPr sz="1800" spc="-5" dirty="0">
                <a:latin typeface="Arial"/>
                <a:cs typeface="Arial"/>
              </a:rPr>
              <a:t>променливи </a:t>
            </a:r>
            <a:r>
              <a:rPr sz="1800" spc="-25" dirty="0">
                <a:latin typeface="Arial"/>
                <a:cs typeface="Arial"/>
              </a:rPr>
              <a:t>от </a:t>
            </a:r>
            <a:r>
              <a:rPr sz="1800" spc="-5" dirty="0">
                <a:latin typeface="Arial"/>
                <a:cs typeface="Arial"/>
              </a:rPr>
              <a:t>всякакъв </a:t>
            </a:r>
            <a:r>
              <a:rPr sz="1800" dirty="0">
                <a:latin typeface="Arial"/>
                <a:cs typeface="Arial"/>
              </a:rPr>
              <a:t>тип - </a:t>
            </a:r>
            <a:r>
              <a:rPr sz="1800" spc="5" dirty="0">
                <a:latin typeface="Arial"/>
                <a:cs typeface="Arial"/>
              </a:rPr>
              <a:t>както</a:t>
            </a:r>
            <a:r>
              <a:rPr sz="1800" spc="-20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примитивни  типове </a:t>
            </a:r>
            <a:r>
              <a:rPr sz="1800" spc="-10" dirty="0">
                <a:latin typeface="Arial"/>
                <a:cs typeface="Arial"/>
              </a:rPr>
              <a:t>(като </a:t>
            </a:r>
            <a:r>
              <a:rPr sz="1800" spc="-5" dirty="0">
                <a:latin typeface="Arial"/>
                <a:cs typeface="Arial"/>
              </a:rPr>
              <a:t>int, </a:t>
            </a:r>
            <a:r>
              <a:rPr sz="1800" spc="-10" dirty="0">
                <a:latin typeface="Arial"/>
                <a:cs typeface="Arial"/>
              </a:rPr>
              <a:t>double, </a:t>
            </a:r>
            <a:r>
              <a:rPr sz="1800" spc="-5" dirty="0">
                <a:latin typeface="Arial"/>
                <a:cs typeface="Arial"/>
              </a:rPr>
              <a:t>float, </a:t>
            </a:r>
            <a:r>
              <a:rPr sz="1800" spc="-10" dirty="0">
                <a:latin typeface="Arial"/>
                <a:cs typeface="Arial"/>
              </a:rPr>
              <a:t>long, </a:t>
            </a:r>
            <a:r>
              <a:rPr sz="1800" spc="-5" dirty="0">
                <a:latin typeface="Arial"/>
                <a:cs typeface="Arial"/>
              </a:rPr>
              <a:t>etc.), </a:t>
            </a:r>
            <a:r>
              <a:rPr sz="1800" dirty="0">
                <a:latin typeface="Arial"/>
                <a:cs typeface="Arial"/>
              </a:rPr>
              <a:t>така и </a:t>
            </a:r>
            <a:r>
              <a:rPr sz="1800" spc="-25" dirty="0">
                <a:latin typeface="Arial"/>
                <a:cs typeface="Arial"/>
              </a:rPr>
              <a:t>от </a:t>
            </a:r>
            <a:r>
              <a:rPr sz="1800" spc="-10" dirty="0">
                <a:latin typeface="Arial"/>
                <a:cs typeface="Arial"/>
              </a:rPr>
              <a:t>референтни </a:t>
            </a:r>
            <a:r>
              <a:rPr sz="1800" spc="-5" dirty="0">
                <a:latin typeface="Arial"/>
                <a:cs typeface="Arial"/>
              </a:rPr>
              <a:t>типове </a:t>
            </a:r>
            <a:r>
              <a:rPr sz="1800" spc="-10" dirty="0">
                <a:latin typeface="Arial"/>
                <a:cs typeface="Arial"/>
              </a:rPr>
              <a:t>като  </a:t>
            </a:r>
            <a:r>
              <a:rPr sz="1800" spc="-5" dirty="0">
                <a:latin typeface="Arial"/>
                <a:cs typeface="Arial"/>
              </a:rPr>
              <a:t>масиви, </a:t>
            </a:r>
            <a:r>
              <a:rPr sz="1800" spc="-10" dirty="0">
                <a:latin typeface="Arial"/>
                <a:cs typeface="Arial"/>
              </a:rPr>
              <a:t>стрингове </a:t>
            </a:r>
            <a:r>
              <a:rPr sz="1800" dirty="0">
                <a:latin typeface="Arial"/>
                <a:cs typeface="Arial"/>
              </a:rPr>
              <a:t>и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др.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274E12"/>
                </a:solidFill>
                <a:latin typeface="Arial"/>
                <a:cs typeface="Arial"/>
              </a:rPr>
              <a:t>class Example</a:t>
            </a:r>
            <a:r>
              <a:rPr sz="1800" spc="-30" dirty="0">
                <a:solidFill>
                  <a:srgbClr val="274E1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74E12"/>
                </a:solidFill>
                <a:latin typeface="Arial"/>
                <a:cs typeface="Arial"/>
              </a:rPr>
              <a:t>{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public </a:t>
            </a:r>
            <a:r>
              <a:rPr sz="1800" dirty="0">
                <a:latin typeface="Arial"/>
                <a:cs typeface="Arial"/>
              </a:rPr>
              <a:t>static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int[] </a:t>
            </a:r>
            <a:r>
              <a:rPr sz="1800" spc="-5" dirty="0">
                <a:solidFill>
                  <a:srgbClr val="1B4586"/>
                </a:solidFill>
                <a:latin typeface="Arial"/>
                <a:cs typeface="Arial"/>
              </a:rPr>
              <a:t>sort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sz="1800" spc="-5" dirty="0">
                <a:solidFill>
                  <a:srgbClr val="731B46"/>
                </a:solidFill>
                <a:latin typeface="Arial"/>
                <a:cs typeface="Arial"/>
              </a:rPr>
              <a:t>int[]</a:t>
            </a:r>
            <a:r>
              <a:rPr sz="1800" spc="-95" dirty="0">
                <a:solidFill>
                  <a:srgbClr val="731B46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731B46"/>
                </a:solidFill>
                <a:latin typeface="Arial"/>
                <a:cs typeface="Arial"/>
              </a:rPr>
              <a:t>array</a:t>
            </a:r>
            <a:r>
              <a:rPr sz="1800" spc="-10" dirty="0">
                <a:latin typeface="Arial"/>
                <a:cs typeface="Arial"/>
              </a:rPr>
              <a:t>){</a:t>
            </a:r>
            <a:endParaRPr sz="18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800" i="1" dirty="0">
                <a:solidFill>
                  <a:srgbClr val="37761C"/>
                </a:solidFill>
                <a:latin typeface="Arial"/>
                <a:cs typeface="Arial"/>
              </a:rPr>
              <a:t>/</a:t>
            </a:r>
            <a:r>
              <a:rPr sz="1800" i="1" dirty="0">
                <a:solidFill>
                  <a:srgbClr val="274E12"/>
                </a:solidFill>
                <a:latin typeface="Arial"/>
                <a:cs typeface="Arial"/>
              </a:rPr>
              <a:t>/ </a:t>
            </a:r>
            <a:r>
              <a:rPr sz="1800" i="1" spc="-10" dirty="0">
                <a:solidFill>
                  <a:srgbClr val="274E12"/>
                </a:solidFill>
                <a:latin typeface="Arial"/>
                <a:cs typeface="Arial"/>
              </a:rPr>
              <a:t>some </a:t>
            </a:r>
            <a:r>
              <a:rPr sz="1800" i="1" spc="-5" dirty="0">
                <a:solidFill>
                  <a:srgbClr val="274E12"/>
                </a:solidFill>
                <a:latin typeface="Arial"/>
                <a:cs typeface="Arial"/>
              </a:rPr>
              <a:t>sorting algorithm;</a:t>
            </a:r>
            <a:endParaRPr sz="18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public </a:t>
            </a:r>
            <a:r>
              <a:rPr sz="1800" dirty="0">
                <a:latin typeface="Arial"/>
                <a:cs typeface="Arial"/>
              </a:rPr>
              <a:t>static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void </a:t>
            </a:r>
            <a:r>
              <a:rPr sz="1800" spc="-5" dirty="0">
                <a:solidFill>
                  <a:srgbClr val="1B4586"/>
                </a:solidFill>
                <a:latin typeface="Arial"/>
                <a:cs typeface="Arial"/>
              </a:rPr>
              <a:t>main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sz="1800" spc="-5" dirty="0">
                <a:solidFill>
                  <a:srgbClr val="731B46"/>
                </a:solidFill>
                <a:latin typeface="Arial"/>
                <a:cs typeface="Arial"/>
              </a:rPr>
              <a:t>String[]</a:t>
            </a:r>
            <a:r>
              <a:rPr sz="1800" spc="-65" dirty="0">
                <a:solidFill>
                  <a:srgbClr val="731B4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731B46"/>
                </a:solidFill>
                <a:latin typeface="Arial"/>
                <a:cs typeface="Arial"/>
              </a:rPr>
              <a:t>args</a:t>
            </a:r>
            <a:r>
              <a:rPr sz="1800" spc="-5" dirty="0">
                <a:latin typeface="Arial"/>
                <a:cs typeface="Arial"/>
              </a:rPr>
              <a:t>){</a:t>
            </a:r>
            <a:endParaRPr sz="18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…</a:t>
            </a:r>
          </a:p>
          <a:p>
            <a:pPr marL="4699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274E12"/>
                </a:solidFill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1397"/>
            <a:ext cx="9144000" cy="2291715"/>
          </a:xfrm>
          <a:custGeom>
            <a:avLst/>
            <a:gdLst/>
            <a:ahLst/>
            <a:cxnLst/>
            <a:rect l="l" t="t" r="r" b="b"/>
            <a:pathLst>
              <a:path w="9144000" h="2291715">
                <a:moveTo>
                  <a:pt x="0" y="2291715"/>
                </a:moveTo>
                <a:lnTo>
                  <a:pt x="9144000" y="2291715"/>
                </a:lnTo>
                <a:lnTo>
                  <a:pt x="9144000" y="0"/>
                </a:lnTo>
                <a:lnTo>
                  <a:pt x="0" y="0"/>
                </a:lnTo>
                <a:lnTo>
                  <a:pt x="0" y="2291715"/>
                </a:lnTo>
                <a:close/>
              </a:path>
            </a:pathLst>
          </a:custGeom>
          <a:solidFill>
            <a:srgbClr val="8AC3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149" y="2867025"/>
            <a:ext cx="22828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М</a:t>
            </a:r>
            <a:r>
              <a:rPr sz="4800" spc="-65" dirty="0"/>
              <a:t>е</a:t>
            </a:r>
            <a:r>
              <a:rPr sz="4800" spc="-60" dirty="0"/>
              <a:t>т</a:t>
            </a:r>
            <a:r>
              <a:rPr sz="4800" spc="-65" dirty="0"/>
              <a:t>о</a:t>
            </a:r>
            <a:r>
              <a:rPr sz="4800" dirty="0"/>
              <a:t>ди</a:t>
            </a:r>
            <a:endParaRPr sz="4800"/>
          </a:p>
        </p:txBody>
      </p:sp>
      <p:sp>
        <p:nvSpPr>
          <p:cNvPr id="4" name="object 4"/>
          <p:cNvSpPr/>
          <p:nvPr/>
        </p:nvSpPr>
        <p:spPr>
          <a:xfrm>
            <a:off x="3081527" y="496823"/>
            <a:ext cx="2980944" cy="1249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149" y="1814525"/>
            <a:ext cx="307403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/>
              <a:t>Имплементация</a:t>
            </a:r>
            <a:endParaRPr sz="3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643" y="72593"/>
            <a:ext cx="36855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Импле</a:t>
            </a:r>
            <a:r>
              <a:rPr spc="-10" dirty="0"/>
              <a:t>м</a:t>
            </a:r>
            <a:r>
              <a:rPr spc="-5" dirty="0"/>
              <a:t>ен</a:t>
            </a:r>
            <a:r>
              <a:rPr spc="-15" dirty="0"/>
              <a:t>та</a:t>
            </a:r>
            <a:r>
              <a:rPr dirty="0"/>
              <a:t>ц</a:t>
            </a:r>
            <a:r>
              <a:rPr spc="-15" dirty="0"/>
              <a:t>и</a:t>
            </a:r>
            <a:r>
              <a:rPr dirty="0"/>
              <a:t>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9077" y="857758"/>
            <a:ext cx="8424545" cy="39160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75"/>
              </a:spcBef>
            </a:pPr>
            <a:r>
              <a:rPr sz="1800" spc="-15" dirty="0">
                <a:latin typeface="Arial"/>
                <a:cs typeface="Arial"/>
              </a:rPr>
              <a:t>След </a:t>
            </a:r>
            <a:r>
              <a:rPr sz="1800" spc="-10" dirty="0">
                <a:latin typeface="Arial"/>
                <a:cs typeface="Arial"/>
              </a:rPr>
              <a:t>като </a:t>
            </a:r>
            <a:r>
              <a:rPr sz="1800" dirty="0">
                <a:latin typeface="Arial"/>
                <a:cs typeface="Arial"/>
              </a:rPr>
              <a:t>сме </a:t>
            </a:r>
            <a:r>
              <a:rPr sz="1800" spc="-5" dirty="0">
                <a:latin typeface="Arial"/>
                <a:cs typeface="Arial"/>
              </a:rPr>
              <a:t>декларирали нашия </a:t>
            </a:r>
            <a:r>
              <a:rPr sz="1800" spc="-25" dirty="0">
                <a:latin typeface="Arial"/>
                <a:cs typeface="Arial"/>
              </a:rPr>
              <a:t>метод, </a:t>
            </a:r>
            <a:r>
              <a:rPr sz="1800" dirty="0">
                <a:latin typeface="Arial"/>
                <a:cs typeface="Arial"/>
              </a:rPr>
              <a:t>е </a:t>
            </a:r>
            <a:r>
              <a:rPr sz="1800" spc="-5" dirty="0">
                <a:latin typeface="Arial"/>
                <a:cs typeface="Arial"/>
              </a:rPr>
              <a:t>време </a:t>
            </a:r>
            <a:r>
              <a:rPr sz="1800" dirty="0">
                <a:latin typeface="Arial"/>
                <a:cs typeface="Arial"/>
              </a:rPr>
              <a:t>да </a:t>
            </a:r>
            <a:r>
              <a:rPr sz="1800" spc="-5" dirty="0">
                <a:latin typeface="Arial"/>
                <a:cs typeface="Arial"/>
              </a:rPr>
              <a:t>опишем </a:t>
            </a:r>
            <a:r>
              <a:rPr sz="1800" dirty="0">
                <a:latin typeface="Arial"/>
                <a:cs typeface="Arial"/>
              </a:rPr>
              <a:t>какво искаме</a:t>
            </a:r>
            <a:r>
              <a:rPr sz="1800" spc="-2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да  </a:t>
            </a:r>
            <a:r>
              <a:rPr sz="1800" spc="-5" dirty="0">
                <a:latin typeface="Arial"/>
                <a:cs typeface="Arial"/>
              </a:rPr>
              <a:t>прави. </a:t>
            </a:r>
            <a:r>
              <a:rPr sz="1800" spc="-40" dirty="0">
                <a:latin typeface="Arial"/>
                <a:cs typeface="Arial"/>
              </a:rPr>
              <a:t>Това </a:t>
            </a:r>
            <a:r>
              <a:rPr sz="1800" dirty="0">
                <a:latin typeface="Arial"/>
                <a:cs typeface="Arial"/>
              </a:rPr>
              <a:t>се </a:t>
            </a:r>
            <a:r>
              <a:rPr sz="1800" spc="-10" dirty="0">
                <a:latin typeface="Arial"/>
                <a:cs typeface="Arial"/>
              </a:rPr>
              <a:t>случва </a:t>
            </a:r>
            <a:r>
              <a:rPr sz="1800" dirty="0">
                <a:latin typeface="Arial"/>
                <a:cs typeface="Arial"/>
              </a:rPr>
              <a:t>в </a:t>
            </a:r>
            <a:r>
              <a:rPr sz="1800" spc="-35" dirty="0">
                <a:latin typeface="Arial"/>
                <a:cs typeface="Arial"/>
              </a:rPr>
              <a:t>т.нар. </a:t>
            </a:r>
            <a:r>
              <a:rPr sz="1800" dirty="0">
                <a:latin typeface="Arial"/>
                <a:cs typeface="Arial"/>
              </a:rPr>
              <a:t>“тяло” </a:t>
            </a:r>
            <a:r>
              <a:rPr sz="1800" spc="-5" dirty="0">
                <a:latin typeface="Arial"/>
                <a:cs typeface="Arial"/>
              </a:rPr>
              <a:t>на </a:t>
            </a:r>
            <a:r>
              <a:rPr sz="1800" spc="-25" dirty="0">
                <a:latin typeface="Arial"/>
                <a:cs typeface="Arial"/>
              </a:rPr>
              <a:t>метода </a:t>
            </a:r>
            <a:r>
              <a:rPr sz="1800" dirty="0">
                <a:latin typeface="Arial"/>
                <a:cs typeface="Arial"/>
              </a:rPr>
              <a:t>или </a:t>
            </a:r>
            <a:r>
              <a:rPr sz="1800" spc="-10" dirty="0">
                <a:latin typeface="Arial"/>
                <a:cs typeface="Arial"/>
              </a:rPr>
              <a:t>пространството между  </a:t>
            </a:r>
            <a:r>
              <a:rPr sz="1800" spc="-5" dirty="0">
                <a:latin typeface="Arial"/>
                <a:cs typeface="Arial"/>
              </a:rPr>
              <a:t>къдравите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скоби: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ts val="2105"/>
              </a:lnSpc>
            </a:pPr>
            <a:r>
              <a:rPr sz="1800" spc="-5" dirty="0">
                <a:solidFill>
                  <a:srgbClr val="274E12"/>
                </a:solidFill>
                <a:latin typeface="Arial"/>
                <a:cs typeface="Arial"/>
              </a:rPr>
              <a:t>class Example</a:t>
            </a:r>
            <a:r>
              <a:rPr sz="1800" spc="-30" dirty="0">
                <a:solidFill>
                  <a:srgbClr val="274E1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74E12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ts val="2105"/>
              </a:lnSpc>
            </a:pPr>
            <a:r>
              <a:rPr sz="1800" spc="-5" dirty="0">
                <a:latin typeface="Arial"/>
                <a:cs typeface="Arial"/>
              </a:rPr>
              <a:t>public </a:t>
            </a:r>
            <a:r>
              <a:rPr sz="1800" dirty="0">
                <a:latin typeface="Arial"/>
                <a:cs typeface="Arial"/>
              </a:rPr>
              <a:t>static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void </a:t>
            </a:r>
            <a:r>
              <a:rPr sz="1800" spc="-5" dirty="0">
                <a:solidFill>
                  <a:srgbClr val="1B4586"/>
                </a:solidFill>
                <a:latin typeface="Arial"/>
                <a:cs typeface="Arial"/>
              </a:rPr>
              <a:t>max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sz="1800" spc="-5" dirty="0">
                <a:solidFill>
                  <a:srgbClr val="A64D78"/>
                </a:solidFill>
                <a:latin typeface="Arial"/>
                <a:cs typeface="Arial"/>
              </a:rPr>
              <a:t>int </a:t>
            </a:r>
            <a:r>
              <a:rPr sz="1800" dirty="0">
                <a:solidFill>
                  <a:srgbClr val="A64D78"/>
                </a:solidFill>
                <a:latin typeface="Arial"/>
                <a:cs typeface="Arial"/>
              </a:rPr>
              <a:t>a, </a:t>
            </a:r>
            <a:r>
              <a:rPr sz="1800" spc="-5" dirty="0">
                <a:solidFill>
                  <a:srgbClr val="A64D78"/>
                </a:solidFill>
                <a:latin typeface="Arial"/>
                <a:cs typeface="Arial"/>
              </a:rPr>
              <a:t>int</a:t>
            </a:r>
            <a:r>
              <a:rPr sz="1800" spc="-50" dirty="0">
                <a:solidFill>
                  <a:srgbClr val="A64D7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64D78"/>
                </a:solidFill>
                <a:latin typeface="Arial"/>
                <a:cs typeface="Arial"/>
              </a:rPr>
              <a:t>b</a:t>
            </a:r>
            <a:r>
              <a:rPr sz="1800" spc="-5" dirty="0">
                <a:latin typeface="Arial"/>
                <a:cs typeface="Arial"/>
              </a:rPr>
              <a:t>){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30"/>
              </a:spcBef>
            </a:pPr>
            <a:r>
              <a:rPr sz="1800" spc="-5" dirty="0">
                <a:latin typeface="Arial"/>
                <a:cs typeface="Arial"/>
              </a:rPr>
              <a:t>int </a:t>
            </a:r>
            <a:r>
              <a:rPr sz="1800" dirty="0">
                <a:latin typeface="Arial"/>
                <a:cs typeface="Arial"/>
              </a:rPr>
              <a:t>max =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30"/>
              </a:spcBef>
            </a:pPr>
            <a:r>
              <a:rPr sz="1800" dirty="0">
                <a:latin typeface="Arial"/>
                <a:cs typeface="Arial"/>
              </a:rPr>
              <a:t>if </a:t>
            </a:r>
            <a:r>
              <a:rPr sz="1800" spc="-5" dirty="0">
                <a:latin typeface="Arial"/>
                <a:cs typeface="Arial"/>
              </a:rPr>
              <a:t>(a </a:t>
            </a:r>
            <a:r>
              <a:rPr sz="1800" dirty="0">
                <a:latin typeface="Arial"/>
                <a:cs typeface="Arial"/>
              </a:rPr>
              <a:t>&gt;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b)</a:t>
            </a:r>
            <a:endParaRPr sz="1800">
              <a:latin typeface="Arial"/>
              <a:cs typeface="Arial"/>
            </a:endParaRPr>
          </a:p>
          <a:p>
            <a:pPr marL="13843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max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a;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ts val="2100"/>
              </a:lnSpc>
            </a:pPr>
            <a:r>
              <a:rPr sz="1800" spc="-5" dirty="0">
                <a:latin typeface="Arial"/>
                <a:cs typeface="Arial"/>
              </a:rPr>
              <a:t>else</a:t>
            </a:r>
            <a:endParaRPr sz="1800">
              <a:latin typeface="Arial"/>
              <a:cs typeface="Arial"/>
            </a:endParaRPr>
          </a:p>
          <a:p>
            <a:pPr marL="1384300">
              <a:lnSpc>
                <a:spcPts val="2100"/>
              </a:lnSpc>
            </a:pPr>
            <a:r>
              <a:rPr sz="1800" spc="-5" dirty="0">
                <a:latin typeface="Arial"/>
                <a:cs typeface="Arial"/>
              </a:rPr>
              <a:t>max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b;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25"/>
              </a:spcBef>
            </a:pPr>
            <a:r>
              <a:rPr sz="1800" spc="-5" dirty="0">
                <a:latin typeface="Arial"/>
                <a:cs typeface="Arial"/>
              </a:rPr>
              <a:t>System.out.println(max);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35"/>
              </a:spcBef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149" y="1814525"/>
            <a:ext cx="2037714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Извикване</a:t>
            </a:r>
            <a:endParaRPr sz="3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643" y="72593"/>
            <a:ext cx="24364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Изв</a:t>
            </a:r>
            <a:r>
              <a:rPr spc="-15" dirty="0"/>
              <a:t>и</a:t>
            </a:r>
            <a:r>
              <a:rPr spc="-5" dirty="0"/>
              <a:t>ква</a:t>
            </a:r>
            <a:r>
              <a:rPr spc="-15" dirty="0"/>
              <a:t>н</a:t>
            </a:r>
            <a:r>
              <a:rPr dirty="0"/>
              <a:t>е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9077" y="857758"/>
            <a:ext cx="8668385" cy="113220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75"/>
              </a:spcBef>
            </a:pPr>
            <a:r>
              <a:rPr sz="1800" dirty="0">
                <a:latin typeface="Arial"/>
                <a:cs typeface="Arial"/>
              </a:rPr>
              <a:t>Да извикаме </a:t>
            </a:r>
            <a:r>
              <a:rPr sz="1800" spc="-15" dirty="0">
                <a:latin typeface="Arial"/>
                <a:cs typeface="Arial"/>
              </a:rPr>
              <a:t>един </a:t>
            </a:r>
            <a:r>
              <a:rPr sz="1800" spc="-25" dirty="0">
                <a:latin typeface="Arial"/>
                <a:cs typeface="Arial"/>
              </a:rPr>
              <a:t>метод, </a:t>
            </a:r>
            <a:r>
              <a:rPr sz="1800" spc="-15" dirty="0">
                <a:latin typeface="Arial"/>
                <a:cs typeface="Arial"/>
              </a:rPr>
              <a:t>означава </a:t>
            </a:r>
            <a:r>
              <a:rPr sz="1800" dirty="0">
                <a:latin typeface="Arial"/>
                <a:cs typeface="Arial"/>
              </a:rPr>
              <a:t>да </a:t>
            </a:r>
            <a:r>
              <a:rPr sz="1800" spc="-10" dirty="0">
                <a:latin typeface="Arial"/>
                <a:cs typeface="Arial"/>
              </a:rPr>
              <a:t>“задействаме” </a:t>
            </a:r>
            <a:r>
              <a:rPr sz="1800" spc="-5" dirty="0">
                <a:latin typeface="Arial"/>
                <a:cs typeface="Arial"/>
              </a:rPr>
              <a:t>кода </a:t>
            </a:r>
            <a:r>
              <a:rPr sz="1800" dirty="0">
                <a:latin typeface="Arial"/>
                <a:cs typeface="Arial"/>
              </a:rPr>
              <a:t>в </a:t>
            </a:r>
            <a:r>
              <a:rPr sz="1800" spc="-15" dirty="0">
                <a:latin typeface="Arial"/>
                <a:cs typeface="Arial"/>
              </a:rPr>
              <a:t>него </a:t>
            </a:r>
            <a:r>
              <a:rPr sz="1800" dirty="0">
                <a:latin typeface="Arial"/>
                <a:cs typeface="Arial"/>
              </a:rPr>
              <a:t>с </a:t>
            </a:r>
            <a:r>
              <a:rPr sz="1800" spc="-20" dirty="0">
                <a:latin typeface="Arial"/>
                <a:cs typeface="Arial"/>
              </a:rPr>
              <a:t>определени  </a:t>
            </a:r>
            <a:r>
              <a:rPr sz="1800" spc="-5" dirty="0">
                <a:latin typeface="Arial"/>
                <a:cs typeface="Arial"/>
              </a:rPr>
              <a:t>стойности, за да решим дадена </a:t>
            </a:r>
            <a:r>
              <a:rPr sz="1800" spc="-10" dirty="0">
                <a:latin typeface="Arial"/>
                <a:cs typeface="Arial"/>
              </a:rPr>
              <a:t>задача. </a:t>
            </a:r>
            <a:r>
              <a:rPr sz="1800" spc="-15" dirty="0">
                <a:latin typeface="Arial"/>
                <a:cs typeface="Arial"/>
              </a:rPr>
              <a:t>Извикването </a:t>
            </a:r>
            <a:r>
              <a:rPr sz="1800" dirty="0">
                <a:latin typeface="Arial"/>
                <a:cs typeface="Arial"/>
              </a:rPr>
              <a:t>се </a:t>
            </a:r>
            <a:r>
              <a:rPr sz="1800" spc="-15" dirty="0">
                <a:latin typeface="Arial"/>
                <a:cs typeface="Arial"/>
              </a:rPr>
              <a:t>извършва, </a:t>
            </a:r>
            <a:r>
              <a:rPr sz="1800" spc="-10" dirty="0">
                <a:latin typeface="Arial"/>
                <a:cs typeface="Arial"/>
              </a:rPr>
              <a:t>като </a:t>
            </a:r>
            <a:r>
              <a:rPr sz="1800" spc="-5" dirty="0">
                <a:latin typeface="Arial"/>
                <a:cs typeface="Arial"/>
              </a:rPr>
              <a:t>напишем  </a:t>
            </a:r>
            <a:r>
              <a:rPr sz="1800" spc="-20" dirty="0">
                <a:latin typeface="Arial"/>
                <a:cs typeface="Arial"/>
              </a:rPr>
              <a:t>името </a:t>
            </a:r>
            <a:r>
              <a:rPr sz="1800" spc="-5" dirty="0">
                <a:latin typeface="Arial"/>
                <a:cs typeface="Arial"/>
              </a:rPr>
              <a:t>на </a:t>
            </a:r>
            <a:r>
              <a:rPr sz="1800" spc="-20" dirty="0">
                <a:latin typeface="Arial"/>
                <a:cs typeface="Arial"/>
              </a:rPr>
              <a:t>метода, </a:t>
            </a:r>
            <a:r>
              <a:rPr sz="1800" spc="-10" dirty="0">
                <a:latin typeface="Arial"/>
                <a:cs typeface="Arial"/>
              </a:rPr>
              <a:t>последвано </a:t>
            </a:r>
            <a:r>
              <a:rPr sz="1800" spc="-25" dirty="0">
                <a:latin typeface="Arial"/>
                <a:cs typeface="Arial"/>
              </a:rPr>
              <a:t>от </a:t>
            </a:r>
            <a:r>
              <a:rPr sz="1800" dirty="0">
                <a:latin typeface="Arial"/>
                <a:cs typeface="Arial"/>
              </a:rPr>
              <a:t>скоби и списък с </a:t>
            </a:r>
            <a:r>
              <a:rPr sz="1800" spc="-15" dirty="0">
                <a:latin typeface="Arial"/>
                <a:cs typeface="Arial"/>
              </a:rPr>
              <a:t>точни </a:t>
            </a:r>
            <a:r>
              <a:rPr sz="1800" spc="-5" dirty="0">
                <a:latin typeface="Arial"/>
                <a:cs typeface="Arial"/>
              </a:rPr>
              <a:t>стойности на  </a:t>
            </a:r>
            <a:r>
              <a:rPr sz="1800" spc="-15" dirty="0">
                <a:latin typeface="Arial"/>
                <a:cs typeface="Arial"/>
              </a:rPr>
              <a:t>параметрите </a:t>
            </a:r>
            <a:r>
              <a:rPr sz="1800" spc="5" dirty="0">
                <a:latin typeface="Arial"/>
                <a:cs typeface="Arial"/>
              </a:rPr>
              <a:t>(ако </a:t>
            </a:r>
            <a:r>
              <a:rPr sz="1800" dirty="0">
                <a:latin typeface="Arial"/>
                <a:cs typeface="Arial"/>
              </a:rPr>
              <a:t>има </a:t>
            </a:r>
            <a:r>
              <a:rPr sz="1800" spc="-10" dirty="0">
                <a:latin typeface="Arial"/>
                <a:cs typeface="Arial"/>
              </a:rPr>
              <a:t>такива), </a:t>
            </a:r>
            <a:r>
              <a:rPr sz="1800" spc="-5" dirty="0">
                <a:latin typeface="Arial"/>
                <a:cs typeface="Arial"/>
              </a:rPr>
              <a:t>за които </a:t>
            </a:r>
            <a:r>
              <a:rPr sz="1800" dirty="0">
                <a:latin typeface="Arial"/>
                <a:cs typeface="Arial"/>
              </a:rPr>
              <a:t>искаме да </a:t>
            </a:r>
            <a:r>
              <a:rPr sz="1800" spc="-5" dirty="0">
                <a:latin typeface="Arial"/>
                <a:cs typeface="Arial"/>
              </a:rPr>
              <a:t>решим</a:t>
            </a:r>
            <a:r>
              <a:rPr sz="1800" spc="-29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задачата: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9077" y="2521661"/>
            <a:ext cx="1821814" cy="1139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1B4586"/>
                </a:solidFill>
                <a:latin typeface="Arial"/>
                <a:cs typeface="Arial"/>
              </a:rPr>
              <a:t>sayHello();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400" spc="-5" dirty="0">
                <a:solidFill>
                  <a:srgbClr val="1B4586"/>
                </a:solidFill>
                <a:latin typeface="Arial"/>
                <a:cs typeface="Arial"/>
              </a:rPr>
              <a:t>sum(4,</a:t>
            </a:r>
            <a:r>
              <a:rPr sz="2400" spc="-70" dirty="0">
                <a:solidFill>
                  <a:srgbClr val="1B458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B4586"/>
                </a:solidFill>
                <a:latin typeface="Arial"/>
                <a:cs typeface="Arial"/>
              </a:rPr>
              <a:t>5);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5" dirty="0">
                <a:solidFill>
                  <a:srgbClr val="1B4586"/>
                </a:solidFill>
                <a:latin typeface="Arial"/>
                <a:cs typeface="Arial"/>
              </a:rPr>
              <a:t>product(4,</a:t>
            </a:r>
            <a:r>
              <a:rPr sz="2400" spc="-175" dirty="0">
                <a:solidFill>
                  <a:srgbClr val="1B458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B4586"/>
                </a:solidFill>
                <a:latin typeface="Arial"/>
                <a:cs typeface="Arial"/>
              </a:rPr>
              <a:t>5);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23414">
              <a:lnSpc>
                <a:spcPct val="100000"/>
              </a:lnSpc>
              <a:spcBef>
                <a:spcPts val="100"/>
              </a:spcBef>
            </a:pPr>
            <a:r>
              <a:rPr dirty="0"/>
              <a:t>// принтира </a:t>
            </a:r>
            <a:r>
              <a:rPr spc="-5" dirty="0"/>
              <a:t>на екрана Hello</a:t>
            </a:r>
            <a:r>
              <a:rPr spc="-280" dirty="0"/>
              <a:t> </a:t>
            </a:r>
            <a:r>
              <a:rPr dirty="0"/>
              <a:t>World</a:t>
            </a:r>
          </a:p>
          <a:p>
            <a:pPr marL="1922145">
              <a:lnSpc>
                <a:spcPct val="100000"/>
              </a:lnSpc>
              <a:spcBef>
                <a:spcPts val="30"/>
              </a:spcBef>
            </a:pPr>
            <a:r>
              <a:rPr dirty="0"/>
              <a:t>// </a:t>
            </a:r>
            <a:r>
              <a:rPr spc="-5" dirty="0"/>
              <a:t>принтира на екрана</a:t>
            </a:r>
            <a:r>
              <a:rPr spc="-160" dirty="0"/>
              <a:t> </a:t>
            </a:r>
            <a:r>
              <a:rPr spc="-5" dirty="0"/>
              <a:t>9</a:t>
            </a:r>
          </a:p>
          <a:p>
            <a:pPr marL="1939925">
              <a:lnSpc>
                <a:spcPct val="100000"/>
              </a:lnSpc>
              <a:spcBef>
                <a:spcPts val="20"/>
              </a:spcBef>
            </a:pPr>
            <a:r>
              <a:rPr spc="-5" dirty="0"/>
              <a:t>//принтира на екрана</a:t>
            </a:r>
            <a:r>
              <a:rPr spc="-114" dirty="0"/>
              <a:t> </a:t>
            </a:r>
            <a:r>
              <a:rPr spc="-10" dirty="0"/>
              <a:t>20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643" y="72593"/>
            <a:ext cx="84931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Извикване </a:t>
            </a:r>
            <a:r>
              <a:rPr dirty="0"/>
              <a:t>- </a:t>
            </a:r>
            <a:r>
              <a:rPr spc="-5" dirty="0"/>
              <a:t>параметри vs.</a:t>
            </a:r>
            <a:r>
              <a:rPr spc="-175" dirty="0"/>
              <a:t> </a:t>
            </a:r>
            <a:r>
              <a:rPr spc="-5" dirty="0"/>
              <a:t>аргументи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9077" y="857758"/>
            <a:ext cx="8118475" cy="17132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75"/>
              </a:spcBef>
            </a:pPr>
            <a:r>
              <a:rPr sz="1800" spc="-20" dirty="0">
                <a:latin typeface="Arial"/>
                <a:cs typeface="Arial"/>
              </a:rPr>
              <a:t>Когато </a:t>
            </a:r>
            <a:r>
              <a:rPr sz="1800" spc="-10" dirty="0">
                <a:latin typeface="Arial"/>
                <a:cs typeface="Arial"/>
              </a:rPr>
              <a:t>създаваме </a:t>
            </a:r>
            <a:r>
              <a:rPr sz="1800" spc="-15" dirty="0">
                <a:latin typeface="Arial"/>
                <a:cs typeface="Arial"/>
              </a:rPr>
              <a:t>един </a:t>
            </a:r>
            <a:r>
              <a:rPr sz="1800" spc="-25" dirty="0">
                <a:latin typeface="Arial"/>
                <a:cs typeface="Arial"/>
              </a:rPr>
              <a:t>метод, </a:t>
            </a:r>
            <a:r>
              <a:rPr sz="1800" spc="-10" dirty="0">
                <a:latin typeface="Arial"/>
                <a:cs typeface="Arial"/>
              </a:rPr>
              <a:t>посочваме </a:t>
            </a:r>
            <a:r>
              <a:rPr sz="1800" dirty="0">
                <a:latin typeface="Arial"/>
                <a:cs typeface="Arial"/>
              </a:rPr>
              <a:t>списък с </a:t>
            </a:r>
            <a:r>
              <a:rPr sz="1800" b="1" spc="-10" dirty="0">
                <a:latin typeface="Arial"/>
                <a:cs typeface="Arial"/>
              </a:rPr>
              <a:t>параметри 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sz="1800" spc="-10" dirty="0">
                <a:latin typeface="Arial"/>
                <a:cs typeface="Arial"/>
              </a:rPr>
              <a:t>данните,  </a:t>
            </a:r>
            <a:r>
              <a:rPr sz="1800" spc="-20" dirty="0">
                <a:latin typeface="Arial"/>
                <a:cs typeface="Arial"/>
              </a:rPr>
              <a:t>необходими </a:t>
            </a:r>
            <a:r>
              <a:rPr sz="1800" spc="-5" dirty="0">
                <a:latin typeface="Arial"/>
                <a:cs typeface="Arial"/>
              </a:rPr>
              <a:t>за </a:t>
            </a:r>
            <a:r>
              <a:rPr sz="1800" spc="-20" dirty="0">
                <a:latin typeface="Arial"/>
                <a:cs typeface="Arial"/>
              </a:rPr>
              <a:t>решаването </a:t>
            </a:r>
            <a:r>
              <a:rPr sz="1800" spc="-5" dirty="0">
                <a:latin typeface="Arial"/>
                <a:cs typeface="Arial"/>
              </a:rPr>
              <a:t>на </a:t>
            </a:r>
            <a:r>
              <a:rPr sz="1800" spc="-15" dirty="0">
                <a:latin typeface="Arial"/>
                <a:cs typeface="Arial"/>
              </a:rPr>
              <a:t>задачата. </a:t>
            </a:r>
            <a:r>
              <a:rPr sz="1800" spc="-20" dirty="0">
                <a:latin typeface="Arial"/>
                <a:cs typeface="Arial"/>
              </a:rPr>
              <a:t>Когато </a:t>
            </a:r>
            <a:r>
              <a:rPr sz="1800" spc="-5" dirty="0">
                <a:latin typeface="Arial"/>
                <a:cs typeface="Arial"/>
              </a:rPr>
              <a:t>извикваме </a:t>
            </a:r>
            <a:r>
              <a:rPr sz="1800" spc="-15" dirty="0">
                <a:latin typeface="Arial"/>
                <a:cs typeface="Arial"/>
              </a:rPr>
              <a:t>един </a:t>
            </a:r>
            <a:r>
              <a:rPr sz="1800" spc="-25" dirty="0">
                <a:latin typeface="Arial"/>
                <a:cs typeface="Arial"/>
              </a:rPr>
              <a:t>метод,  </a:t>
            </a:r>
            <a:r>
              <a:rPr sz="1800" spc="-10" dirty="0">
                <a:latin typeface="Arial"/>
                <a:cs typeface="Arial"/>
              </a:rPr>
              <a:t>посочваме </a:t>
            </a:r>
            <a:r>
              <a:rPr sz="1800" dirty="0">
                <a:latin typeface="Arial"/>
                <a:cs typeface="Arial"/>
              </a:rPr>
              <a:t>списък с </a:t>
            </a:r>
            <a:r>
              <a:rPr sz="1800" b="1" spc="-15" dirty="0">
                <a:latin typeface="Arial"/>
                <a:cs typeface="Arial"/>
              </a:rPr>
              <a:t>аргументи 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sz="1800" spc="-15" dirty="0">
                <a:latin typeface="Arial"/>
                <a:cs typeface="Arial"/>
              </a:rPr>
              <a:t>конкретните </a:t>
            </a:r>
            <a:r>
              <a:rPr sz="1800" spc="-5" dirty="0">
                <a:latin typeface="Arial"/>
                <a:cs typeface="Arial"/>
              </a:rPr>
              <a:t>стойности, за които </a:t>
            </a:r>
            <a:r>
              <a:rPr sz="1800" dirty="0">
                <a:latin typeface="Arial"/>
                <a:cs typeface="Arial"/>
              </a:rPr>
              <a:t>искаме да  </a:t>
            </a:r>
            <a:r>
              <a:rPr sz="1800" spc="-5" dirty="0">
                <a:latin typeface="Arial"/>
                <a:cs typeface="Arial"/>
              </a:rPr>
              <a:t>решим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задачата.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274E12"/>
                </a:solidFill>
                <a:latin typeface="Arial"/>
                <a:cs typeface="Arial"/>
              </a:rPr>
              <a:t>class Example</a:t>
            </a:r>
            <a:r>
              <a:rPr sz="1800" spc="-30" dirty="0">
                <a:solidFill>
                  <a:srgbClr val="274E1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74E12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39765" y="2809113"/>
            <a:ext cx="2011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37761C"/>
                </a:solidFill>
                <a:latin typeface="Arial"/>
                <a:cs typeface="Arial"/>
              </a:rPr>
              <a:t>// a, </a:t>
            </a:r>
            <a:r>
              <a:rPr sz="1800" i="1" spc="-5" dirty="0">
                <a:solidFill>
                  <a:srgbClr val="37761C"/>
                </a:solidFill>
                <a:latin typeface="Arial"/>
                <a:cs typeface="Arial"/>
              </a:rPr>
              <a:t>b </a:t>
            </a:r>
            <a:r>
              <a:rPr sz="1800" i="1" dirty="0">
                <a:solidFill>
                  <a:srgbClr val="37761C"/>
                </a:solidFill>
                <a:latin typeface="Arial"/>
                <a:cs typeface="Arial"/>
              </a:rPr>
              <a:t>-</a:t>
            </a:r>
            <a:r>
              <a:rPr sz="1800" i="1" spc="-195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800" i="1" spc="-15" dirty="0">
                <a:solidFill>
                  <a:srgbClr val="37761C"/>
                </a:solidFill>
                <a:latin typeface="Arial"/>
                <a:cs typeface="Arial"/>
              </a:rPr>
              <a:t>параметри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6277" y="2792095"/>
            <a:ext cx="3403600" cy="86868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69900" marR="5080" indent="-457834">
              <a:lnSpc>
                <a:spcPct val="101099"/>
              </a:lnSpc>
              <a:spcBef>
                <a:spcPts val="75"/>
              </a:spcBef>
            </a:pPr>
            <a:r>
              <a:rPr sz="1800" spc="-5" dirty="0">
                <a:latin typeface="Arial"/>
                <a:cs typeface="Arial"/>
              </a:rPr>
              <a:t>public </a:t>
            </a:r>
            <a:r>
              <a:rPr sz="1800" dirty="0">
                <a:latin typeface="Arial"/>
                <a:cs typeface="Arial"/>
              </a:rPr>
              <a:t>static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void </a:t>
            </a:r>
            <a:r>
              <a:rPr sz="1800" spc="-5" dirty="0">
                <a:solidFill>
                  <a:srgbClr val="1B4586"/>
                </a:solidFill>
                <a:latin typeface="Arial"/>
                <a:cs typeface="Arial"/>
              </a:rPr>
              <a:t>sum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sz="1800" spc="-5" dirty="0">
                <a:solidFill>
                  <a:srgbClr val="A64D78"/>
                </a:solidFill>
                <a:latin typeface="Arial"/>
                <a:cs typeface="Arial"/>
              </a:rPr>
              <a:t>int </a:t>
            </a:r>
            <a:r>
              <a:rPr sz="1800" dirty="0">
                <a:solidFill>
                  <a:srgbClr val="A64D78"/>
                </a:solidFill>
                <a:latin typeface="Arial"/>
                <a:cs typeface="Arial"/>
              </a:rPr>
              <a:t>a, </a:t>
            </a:r>
            <a:r>
              <a:rPr sz="1800" spc="-5" dirty="0">
                <a:solidFill>
                  <a:srgbClr val="A64D78"/>
                </a:solidFill>
                <a:latin typeface="Arial"/>
                <a:cs typeface="Arial"/>
              </a:rPr>
              <a:t>int</a:t>
            </a:r>
            <a:r>
              <a:rPr sz="1800" spc="-110" dirty="0">
                <a:solidFill>
                  <a:srgbClr val="A64D7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64D78"/>
                </a:solidFill>
                <a:latin typeface="Arial"/>
                <a:cs typeface="Arial"/>
              </a:rPr>
              <a:t>b</a:t>
            </a:r>
            <a:r>
              <a:rPr sz="1800" spc="-5" dirty="0">
                <a:latin typeface="Arial"/>
                <a:cs typeface="Arial"/>
              </a:rPr>
              <a:t>){  System.out.println(a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76391" y="4190491"/>
            <a:ext cx="1992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37761C"/>
                </a:solidFill>
                <a:latin typeface="Arial"/>
                <a:cs typeface="Arial"/>
              </a:rPr>
              <a:t>// 4, </a:t>
            </a:r>
            <a:r>
              <a:rPr sz="1800" i="1" spc="-5" dirty="0">
                <a:solidFill>
                  <a:srgbClr val="37761C"/>
                </a:solidFill>
                <a:latin typeface="Arial"/>
                <a:cs typeface="Arial"/>
              </a:rPr>
              <a:t>5 </a:t>
            </a:r>
            <a:r>
              <a:rPr sz="1800" i="1" dirty="0">
                <a:solidFill>
                  <a:srgbClr val="37761C"/>
                </a:solidFill>
                <a:latin typeface="Arial"/>
                <a:cs typeface="Arial"/>
              </a:rPr>
              <a:t>-</a:t>
            </a:r>
            <a:r>
              <a:rPr sz="1800" i="1" spc="-225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37761C"/>
                </a:solidFill>
                <a:latin typeface="Arial"/>
                <a:cs typeface="Arial"/>
              </a:rPr>
              <a:t>аргументи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6277" y="3896664"/>
            <a:ext cx="3708400" cy="869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public </a:t>
            </a:r>
            <a:r>
              <a:rPr sz="1800" spc="-5" dirty="0">
                <a:latin typeface="Arial"/>
                <a:cs typeface="Arial"/>
              </a:rPr>
              <a:t>static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void </a:t>
            </a:r>
            <a:r>
              <a:rPr sz="1800" spc="-5" dirty="0">
                <a:solidFill>
                  <a:srgbClr val="1B4586"/>
                </a:solidFill>
                <a:latin typeface="Arial"/>
                <a:cs typeface="Arial"/>
              </a:rPr>
              <a:t>main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sz="1800" spc="-5" dirty="0">
                <a:solidFill>
                  <a:srgbClr val="731B46"/>
                </a:solidFill>
                <a:latin typeface="Arial"/>
                <a:cs typeface="Arial"/>
              </a:rPr>
              <a:t>String[]</a:t>
            </a:r>
            <a:r>
              <a:rPr sz="1800" spc="-50" dirty="0">
                <a:solidFill>
                  <a:srgbClr val="731B4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731B46"/>
                </a:solidFill>
                <a:latin typeface="Arial"/>
                <a:cs typeface="Arial"/>
              </a:rPr>
              <a:t>args</a:t>
            </a:r>
            <a:r>
              <a:rPr sz="1800" spc="-5" dirty="0">
                <a:latin typeface="Arial"/>
                <a:cs typeface="Arial"/>
              </a:rPr>
              <a:t>){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sz="1800" spc="-5" dirty="0">
                <a:latin typeface="Arial"/>
                <a:cs typeface="Arial"/>
              </a:rPr>
              <a:t>sum(4,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5);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9077" y="4743094"/>
            <a:ext cx="102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643" y="72593"/>
            <a:ext cx="24364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Изв</a:t>
            </a:r>
            <a:r>
              <a:rPr spc="-15" dirty="0"/>
              <a:t>и</a:t>
            </a:r>
            <a:r>
              <a:rPr spc="-5" dirty="0"/>
              <a:t>ква</a:t>
            </a:r>
            <a:r>
              <a:rPr spc="-15" dirty="0"/>
              <a:t>н</a:t>
            </a:r>
            <a:r>
              <a:rPr dirty="0"/>
              <a:t>е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9077" y="857758"/>
            <a:ext cx="8416925" cy="3929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"/>
                <a:cs typeface="Arial"/>
              </a:rPr>
              <a:t>Извикването </a:t>
            </a:r>
            <a:r>
              <a:rPr sz="1800" dirty="0">
                <a:latin typeface="Arial"/>
                <a:cs typeface="Arial"/>
              </a:rPr>
              <a:t>се </a:t>
            </a:r>
            <a:r>
              <a:rPr sz="1800" spc="-15" dirty="0">
                <a:latin typeface="Arial"/>
                <a:cs typeface="Arial"/>
              </a:rPr>
              <a:t>извършва </a:t>
            </a:r>
            <a:r>
              <a:rPr sz="1800" spc="-5" dirty="0">
                <a:latin typeface="Arial"/>
                <a:cs typeface="Arial"/>
              </a:rPr>
              <a:t>само </a:t>
            </a:r>
            <a:r>
              <a:rPr sz="1800" dirty="0">
                <a:latin typeface="Arial"/>
                <a:cs typeface="Arial"/>
              </a:rPr>
              <a:t>в </a:t>
            </a:r>
            <a:r>
              <a:rPr sz="1800" spc="-10" dirty="0">
                <a:latin typeface="Arial"/>
                <a:cs typeface="Arial"/>
              </a:rPr>
              <a:t>тялото </a:t>
            </a:r>
            <a:r>
              <a:rPr sz="1800" spc="-5" dirty="0">
                <a:latin typeface="Arial"/>
                <a:cs typeface="Arial"/>
              </a:rPr>
              <a:t>на </a:t>
            </a:r>
            <a:r>
              <a:rPr sz="1800" dirty="0">
                <a:latin typeface="Arial"/>
                <a:cs typeface="Arial"/>
              </a:rPr>
              <a:t>някакъв клас. </a:t>
            </a:r>
            <a:r>
              <a:rPr sz="1800" spc="-5" dirty="0">
                <a:latin typeface="Arial"/>
                <a:cs typeface="Arial"/>
              </a:rPr>
              <a:t>Може </a:t>
            </a:r>
            <a:r>
              <a:rPr sz="1800" dirty="0">
                <a:latin typeface="Arial"/>
                <a:cs typeface="Arial"/>
              </a:rPr>
              <a:t>да се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извикват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-25" dirty="0">
                <a:latin typeface="Arial"/>
                <a:cs typeface="Arial"/>
              </a:rPr>
              <a:t>методи </a:t>
            </a:r>
            <a:r>
              <a:rPr sz="1800" dirty="0">
                <a:latin typeface="Arial"/>
                <a:cs typeface="Arial"/>
              </a:rPr>
              <a:t>и в </a:t>
            </a:r>
            <a:r>
              <a:rPr sz="1800" spc="-10" dirty="0">
                <a:latin typeface="Arial"/>
                <a:cs typeface="Arial"/>
              </a:rPr>
              <a:t>рамките </a:t>
            </a:r>
            <a:r>
              <a:rPr sz="1800" spc="-5" dirty="0">
                <a:latin typeface="Arial"/>
                <a:cs typeface="Arial"/>
              </a:rPr>
              <a:t>на </a:t>
            </a:r>
            <a:r>
              <a:rPr sz="1800" spc="-15" dirty="0">
                <a:latin typeface="Arial"/>
                <a:cs typeface="Arial"/>
              </a:rPr>
              <a:t>други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методи.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class Example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927100" marR="4716145" indent="-457834">
              <a:lnSpc>
                <a:spcPct val="101200"/>
              </a:lnSpc>
            </a:pPr>
            <a:r>
              <a:rPr sz="1800" spc="-5" dirty="0">
                <a:latin typeface="Arial"/>
                <a:cs typeface="Arial"/>
              </a:rPr>
              <a:t>public </a:t>
            </a:r>
            <a:r>
              <a:rPr sz="1800" dirty="0">
                <a:latin typeface="Arial"/>
                <a:cs typeface="Arial"/>
              </a:rPr>
              <a:t>static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void </a:t>
            </a:r>
            <a:r>
              <a:rPr sz="1800" spc="-10" dirty="0">
                <a:solidFill>
                  <a:srgbClr val="1B4586"/>
                </a:solidFill>
                <a:latin typeface="Arial"/>
                <a:cs typeface="Arial"/>
              </a:rPr>
              <a:t>sayHello</a:t>
            </a:r>
            <a:r>
              <a:rPr sz="1800" spc="-10" dirty="0">
                <a:latin typeface="Arial"/>
                <a:cs typeface="Arial"/>
              </a:rPr>
              <a:t>(){  System.out.println(“Hello!”);</a:t>
            </a:r>
            <a:endParaRPr sz="18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30"/>
              </a:spcBef>
            </a:pPr>
            <a:r>
              <a:rPr sz="1800" dirty="0">
                <a:latin typeface="Arial"/>
                <a:cs typeface="Arial"/>
              </a:rPr>
              <a:t>}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927100" marR="5036185" indent="-457834">
              <a:lnSpc>
                <a:spcPct val="100699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public </a:t>
            </a:r>
            <a:r>
              <a:rPr sz="1800" dirty="0">
                <a:latin typeface="Arial"/>
                <a:cs typeface="Arial"/>
              </a:rPr>
              <a:t>static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void</a:t>
            </a:r>
            <a:r>
              <a:rPr sz="180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B4586"/>
                </a:solidFill>
                <a:latin typeface="Arial"/>
                <a:cs typeface="Arial"/>
              </a:rPr>
              <a:t>introduce</a:t>
            </a:r>
            <a:r>
              <a:rPr sz="1800" spc="-5" dirty="0">
                <a:latin typeface="Arial"/>
                <a:cs typeface="Arial"/>
              </a:rPr>
              <a:t>(){  sayHello();</a:t>
            </a:r>
            <a:endParaRPr sz="18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40"/>
              </a:spcBef>
            </a:pPr>
            <a:r>
              <a:rPr sz="1800" spc="-10" dirty="0">
                <a:latin typeface="Arial"/>
                <a:cs typeface="Arial"/>
              </a:rPr>
              <a:t>System.out.println(“My </a:t>
            </a:r>
            <a:r>
              <a:rPr sz="1800" spc="-5" dirty="0">
                <a:latin typeface="Arial"/>
                <a:cs typeface="Arial"/>
              </a:rPr>
              <a:t>name is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Java”);</a:t>
            </a:r>
            <a:endParaRPr sz="18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643" y="72593"/>
            <a:ext cx="49764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Връщане </a:t>
            </a:r>
            <a:r>
              <a:rPr dirty="0"/>
              <a:t>на</a:t>
            </a:r>
            <a:r>
              <a:rPr spc="-215" dirty="0"/>
              <a:t> </a:t>
            </a:r>
            <a:r>
              <a:rPr spc="-5" dirty="0"/>
              <a:t>стойност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9077" y="857758"/>
            <a:ext cx="8461375" cy="31115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75"/>
              </a:spcBef>
            </a:pPr>
            <a:r>
              <a:rPr sz="1800" spc="-5" dirty="0">
                <a:latin typeface="Arial"/>
                <a:cs typeface="Arial"/>
              </a:rPr>
              <a:t>Досега </a:t>
            </a:r>
            <a:r>
              <a:rPr sz="1800" spc="-10" dirty="0">
                <a:latin typeface="Arial"/>
                <a:cs typeface="Arial"/>
              </a:rPr>
              <a:t>разглеждахме </a:t>
            </a:r>
            <a:r>
              <a:rPr sz="1800" spc="-5" dirty="0">
                <a:latin typeface="Arial"/>
                <a:cs typeface="Arial"/>
              </a:rPr>
              <a:t>само </a:t>
            </a:r>
            <a:r>
              <a:rPr sz="1800" spc="-20" dirty="0">
                <a:latin typeface="Arial"/>
                <a:cs typeface="Arial"/>
              </a:rPr>
              <a:t>методи, </a:t>
            </a:r>
            <a:r>
              <a:rPr sz="1800" spc="-5" dirty="0">
                <a:latin typeface="Arial"/>
                <a:cs typeface="Arial"/>
              </a:rPr>
              <a:t>които </a:t>
            </a:r>
            <a:r>
              <a:rPr sz="1800" spc="-20" dirty="0">
                <a:latin typeface="Arial"/>
                <a:cs typeface="Arial"/>
              </a:rPr>
              <a:t>извършват </a:t>
            </a:r>
            <a:r>
              <a:rPr sz="1800" spc="-5" dirty="0">
                <a:latin typeface="Arial"/>
                <a:cs typeface="Arial"/>
              </a:rPr>
              <a:t>някакво </a:t>
            </a:r>
            <a:r>
              <a:rPr sz="1800" spc="-10" dirty="0">
                <a:latin typeface="Arial"/>
                <a:cs typeface="Arial"/>
              </a:rPr>
              <a:t>действие </a:t>
            </a:r>
            <a:r>
              <a:rPr sz="1800" spc="-5" dirty="0">
                <a:latin typeface="Arial"/>
                <a:cs typeface="Arial"/>
              </a:rPr>
              <a:t>(напр.  </a:t>
            </a:r>
            <a:r>
              <a:rPr sz="1800" spc="-15" dirty="0">
                <a:latin typeface="Arial"/>
                <a:cs typeface="Arial"/>
              </a:rPr>
              <a:t>извеждат нещо </a:t>
            </a:r>
            <a:r>
              <a:rPr sz="1800" spc="-5" dirty="0">
                <a:latin typeface="Arial"/>
                <a:cs typeface="Arial"/>
              </a:rPr>
              <a:t>на екрана). </a:t>
            </a:r>
            <a:r>
              <a:rPr sz="1800" dirty="0">
                <a:latin typeface="Arial"/>
                <a:cs typeface="Arial"/>
              </a:rPr>
              <a:t>В </a:t>
            </a:r>
            <a:r>
              <a:rPr sz="1800" spc="-25" dirty="0">
                <a:latin typeface="Arial"/>
                <a:cs typeface="Arial"/>
              </a:rPr>
              <a:t>повечето </a:t>
            </a:r>
            <a:r>
              <a:rPr sz="1800" spc="-5" dirty="0">
                <a:latin typeface="Arial"/>
                <a:cs typeface="Arial"/>
              </a:rPr>
              <a:t>случаи </a:t>
            </a:r>
            <a:r>
              <a:rPr sz="1800" spc="-20" dirty="0">
                <a:latin typeface="Arial"/>
                <a:cs typeface="Arial"/>
              </a:rPr>
              <a:t>обаче, методите </a:t>
            </a:r>
            <a:r>
              <a:rPr sz="1800" spc="-15" dirty="0">
                <a:latin typeface="Arial"/>
                <a:cs typeface="Arial"/>
              </a:rPr>
              <a:t>връщат </a:t>
            </a:r>
            <a:r>
              <a:rPr sz="1800" spc="-5" dirty="0">
                <a:latin typeface="Arial"/>
                <a:cs typeface="Arial"/>
              </a:rPr>
              <a:t>някаква  </a:t>
            </a:r>
            <a:r>
              <a:rPr sz="1800" spc="-30" dirty="0">
                <a:latin typeface="Arial"/>
                <a:cs typeface="Arial"/>
              </a:rPr>
              <a:t>стойност. </a:t>
            </a:r>
            <a:r>
              <a:rPr sz="1800" spc="-45" dirty="0">
                <a:latin typeface="Arial"/>
                <a:cs typeface="Arial"/>
              </a:rPr>
              <a:t>Това </a:t>
            </a:r>
            <a:r>
              <a:rPr sz="1800" spc="-15" dirty="0">
                <a:latin typeface="Arial"/>
                <a:cs typeface="Arial"/>
              </a:rPr>
              <a:t>става чрез </a:t>
            </a:r>
            <a:r>
              <a:rPr sz="1800" spc="-10" dirty="0">
                <a:latin typeface="Arial"/>
                <a:cs typeface="Arial"/>
              </a:rPr>
              <a:t>израза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return</a:t>
            </a:r>
            <a:r>
              <a:rPr sz="1800" spc="-5" dirty="0">
                <a:latin typeface="Arial"/>
                <a:cs typeface="Arial"/>
              </a:rPr>
              <a:t>: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274E12"/>
                </a:solidFill>
                <a:latin typeface="Arial"/>
                <a:cs typeface="Arial"/>
              </a:rPr>
              <a:t>class Example</a:t>
            </a:r>
            <a:r>
              <a:rPr sz="1800" spc="-30" dirty="0">
                <a:solidFill>
                  <a:srgbClr val="274E1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74E12"/>
                </a:solidFill>
                <a:latin typeface="Arial"/>
                <a:cs typeface="Arial"/>
              </a:rPr>
              <a:t>{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927100" marR="5089525" indent="-457834">
              <a:lnSpc>
                <a:spcPct val="101099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public </a:t>
            </a:r>
            <a:r>
              <a:rPr sz="1800" dirty="0">
                <a:latin typeface="Arial"/>
                <a:cs typeface="Arial"/>
              </a:rPr>
              <a:t>static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int </a:t>
            </a:r>
            <a:r>
              <a:rPr sz="1800" spc="-5" dirty="0">
                <a:solidFill>
                  <a:srgbClr val="1B4586"/>
                </a:solidFill>
                <a:latin typeface="Arial"/>
                <a:cs typeface="Arial"/>
              </a:rPr>
              <a:t>square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sz="1800" spc="-5" dirty="0">
                <a:solidFill>
                  <a:srgbClr val="A64D78"/>
                </a:solidFill>
                <a:latin typeface="Arial"/>
                <a:cs typeface="Arial"/>
              </a:rPr>
              <a:t>int</a:t>
            </a:r>
            <a:r>
              <a:rPr sz="1800" spc="-135" dirty="0">
                <a:solidFill>
                  <a:srgbClr val="A64D7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64D78"/>
                </a:solidFill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){  return </a:t>
            </a:r>
            <a:r>
              <a:rPr sz="1800" dirty="0">
                <a:latin typeface="Arial"/>
                <a:cs typeface="Arial"/>
              </a:rPr>
              <a:t>x </a:t>
            </a:r>
            <a:r>
              <a:rPr sz="1800" spc="-5" dirty="0">
                <a:latin typeface="Arial"/>
                <a:cs typeface="Arial"/>
              </a:rPr>
              <a:t>*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x;</a:t>
            </a:r>
            <a:endParaRPr sz="18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30"/>
              </a:spcBef>
            </a:pPr>
            <a:r>
              <a:rPr sz="1800" dirty="0">
                <a:latin typeface="Arial"/>
                <a:cs typeface="Arial"/>
              </a:rPr>
              <a:t>}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643" y="72593"/>
            <a:ext cx="70846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Връщане </a:t>
            </a:r>
            <a:r>
              <a:rPr dirty="0"/>
              <a:t>на </a:t>
            </a:r>
            <a:r>
              <a:rPr spc="-5" dirty="0"/>
              <a:t>стойност </a:t>
            </a:r>
            <a:r>
              <a:rPr dirty="0"/>
              <a:t>-</a:t>
            </a:r>
            <a:r>
              <a:rPr spc="-240" dirty="0"/>
              <a:t> </a:t>
            </a:r>
            <a:r>
              <a:rPr spc="-5" dirty="0"/>
              <a:t>пример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9077" y="857758"/>
            <a:ext cx="7146290" cy="3929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"/>
                <a:cs typeface="Arial"/>
              </a:rPr>
              <a:t>Върнатата </a:t>
            </a:r>
            <a:r>
              <a:rPr sz="1800" spc="-10" dirty="0">
                <a:latin typeface="Arial"/>
                <a:cs typeface="Arial"/>
              </a:rPr>
              <a:t>стойност трябва </a:t>
            </a:r>
            <a:r>
              <a:rPr sz="1800" dirty="0">
                <a:latin typeface="Arial"/>
                <a:cs typeface="Arial"/>
              </a:rPr>
              <a:t>да е </a:t>
            </a:r>
            <a:r>
              <a:rPr sz="1800" spc="-25" dirty="0">
                <a:latin typeface="Arial"/>
                <a:cs typeface="Arial"/>
              </a:rPr>
              <a:t>от </a:t>
            </a:r>
            <a:r>
              <a:rPr sz="1800" dirty="0">
                <a:latin typeface="Arial"/>
                <a:cs typeface="Arial"/>
              </a:rPr>
              <a:t>същия тип </a:t>
            </a:r>
            <a:r>
              <a:rPr sz="1800" spc="-10" dirty="0">
                <a:latin typeface="Arial"/>
                <a:cs typeface="Arial"/>
              </a:rPr>
              <a:t>като </a:t>
            </a:r>
            <a:r>
              <a:rPr sz="1800" spc="-5" dirty="0">
                <a:latin typeface="Arial"/>
                <a:cs typeface="Arial"/>
              </a:rPr>
              <a:t>типа, </a:t>
            </a:r>
            <a:r>
              <a:rPr sz="1800" spc="-10" dirty="0">
                <a:latin typeface="Arial"/>
                <a:cs typeface="Arial"/>
              </a:rPr>
              <a:t>посочен</a:t>
            </a:r>
            <a:r>
              <a:rPr sz="1800" spc="-1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в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-10" dirty="0">
                <a:latin typeface="Arial"/>
                <a:cs typeface="Arial"/>
              </a:rPr>
              <a:t>декларацията: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274E12"/>
                </a:solidFill>
                <a:latin typeface="Arial"/>
                <a:cs typeface="Arial"/>
              </a:rPr>
              <a:t>class Example</a:t>
            </a:r>
            <a:r>
              <a:rPr sz="1800" spc="-30" dirty="0">
                <a:solidFill>
                  <a:srgbClr val="274E1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74E12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Times New Roman"/>
              <a:cs typeface="Times New Roman"/>
            </a:endParaRPr>
          </a:p>
          <a:p>
            <a:pPr marL="927100" marR="3471545" indent="-457834">
              <a:lnSpc>
                <a:spcPct val="101200"/>
              </a:lnSpc>
            </a:pPr>
            <a:r>
              <a:rPr sz="1800" spc="-5" dirty="0">
                <a:latin typeface="Arial"/>
                <a:cs typeface="Arial"/>
              </a:rPr>
              <a:t>public </a:t>
            </a:r>
            <a:r>
              <a:rPr sz="1800" dirty="0">
                <a:latin typeface="Arial"/>
                <a:cs typeface="Arial"/>
              </a:rPr>
              <a:t>static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int </a:t>
            </a:r>
            <a:r>
              <a:rPr sz="1800" spc="-5" dirty="0">
                <a:solidFill>
                  <a:srgbClr val="1B4586"/>
                </a:solidFill>
                <a:latin typeface="Arial"/>
                <a:cs typeface="Arial"/>
              </a:rPr>
              <a:t>sum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sz="1800" spc="-5" dirty="0">
                <a:solidFill>
                  <a:srgbClr val="A64D78"/>
                </a:solidFill>
                <a:latin typeface="Arial"/>
                <a:cs typeface="Arial"/>
              </a:rPr>
              <a:t>int </a:t>
            </a:r>
            <a:r>
              <a:rPr sz="1800" dirty="0">
                <a:solidFill>
                  <a:srgbClr val="A64D78"/>
                </a:solidFill>
                <a:latin typeface="Arial"/>
                <a:cs typeface="Arial"/>
              </a:rPr>
              <a:t>a, </a:t>
            </a:r>
            <a:r>
              <a:rPr sz="1800" spc="-5" dirty="0">
                <a:solidFill>
                  <a:srgbClr val="A64D78"/>
                </a:solidFill>
                <a:latin typeface="Arial"/>
                <a:cs typeface="Arial"/>
              </a:rPr>
              <a:t>int</a:t>
            </a:r>
            <a:r>
              <a:rPr sz="1800" spc="-140" dirty="0">
                <a:solidFill>
                  <a:srgbClr val="A64D7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A64D78"/>
                </a:solidFill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){  </a:t>
            </a:r>
            <a:r>
              <a:rPr sz="1800" spc="-5" dirty="0">
                <a:latin typeface="Arial"/>
                <a:cs typeface="Arial"/>
              </a:rPr>
              <a:t>int result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a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b;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30"/>
              </a:spcBef>
            </a:pPr>
            <a:r>
              <a:rPr sz="1800" spc="-5" dirty="0">
                <a:latin typeface="Arial"/>
                <a:cs typeface="Arial"/>
              </a:rPr>
              <a:t>return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result;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Times New Roman"/>
              <a:cs typeface="Times New Roman"/>
            </a:endParaRPr>
          </a:p>
          <a:p>
            <a:pPr marL="927100" marR="1816735" indent="-457834">
              <a:lnSpc>
                <a:spcPct val="1006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public </a:t>
            </a:r>
            <a:r>
              <a:rPr sz="1800" dirty="0">
                <a:latin typeface="Arial"/>
                <a:cs typeface="Arial"/>
              </a:rPr>
              <a:t>static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double </a:t>
            </a:r>
            <a:r>
              <a:rPr sz="1800" spc="-5" dirty="0">
                <a:solidFill>
                  <a:srgbClr val="1B4586"/>
                </a:solidFill>
                <a:latin typeface="Arial"/>
                <a:cs typeface="Arial"/>
              </a:rPr>
              <a:t>product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sz="1800" spc="-5" dirty="0">
                <a:solidFill>
                  <a:srgbClr val="731B46"/>
                </a:solidFill>
                <a:latin typeface="Arial"/>
                <a:cs typeface="Arial"/>
              </a:rPr>
              <a:t>double </a:t>
            </a:r>
            <a:r>
              <a:rPr sz="1800" dirty="0">
                <a:solidFill>
                  <a:srgbClr val="731B46"/>
                </a:solidFill>
                <a:latin typeface="Arial"/>
                <a:cs typeface="Arial"/>
              </a:rPr>
              <a:t>a, </a:t>
            </a:r>
            <a:r>
              <a:rPr sz="1800" spc="-5" dirty="0">
                <a:solidFill>
                  <a:srgbClr val="731B46"/>
                </a:solidFill>
                <a:latin typeface="Arial"/>
                <a:cs typeface="Arial"/>
              </a:rPr>
              <a:t>double</a:t>
            </a:r>
            <a:r>
              <a:rPr sz="1800" spc="-160" dirty="0">
                <a:solidFill>
                  <a:srgbClr val="731B4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731B46"/>
                </a:solidFill>
                <a:latin typeface="Arial"/>
                <a:cs typeface="Arial"/>
              </a:rPr>
              <a:t>b</a:t>
            </a:r>
            <a:r>
              <a:rPr sz="1800" spc="-5" dirty="0">
                <a:latin typeface="Arial"/>
                <a:cs typeface="Arial"/>
              </a:rPr>
              <a:t>){  int result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a *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b;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40"/>
              </a:spcBef>
            </a:pPr>
            <a:r>
              <a:rPr sz="1800" spc="-5" dirty="0">
                <a:latin typeface="Arial"/>
                <a:cs typeface="Arial"/>
              </a:rPr>
              <a:t>return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result;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643" y="72593"/>
            <a:ext cx="58896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Присвояване </a:t>
            </a:r>
            <a:r>
              <a:rPr spc="-5" dirty="0"/>
              <a:t>на</a:t>
            </a:r>
            <a:r>
              <a:rPr spc="-140" dirty="0"/>
              <a:t> </a:t>
            </a:r>
            <a:r>
              <a:rPr spc="-5" dirty="0"/>
              <a:t>стойност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9077" y="857758"/>
            <a:ext cx="8360409" cy="39236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just">
              <a:lnSpc>
                <a:spcPct val="101200"/>
              </a:lnSpc>
              <a:spcBef>
                <a:spcPts val="75"/>
              </a:spcBef>
            </a:pPr>
            <a:r>
              <a:rPr sz="1800" spc="-20" dirty="0">
                <a:latin typeface="Arial"/>
                <a:cs typeface="Arial"/>
              </a:rPr>
              <a:t>Когато </a:t>
            </a:r>
            <a:r>
              <a:rPr sz="1800" spc="-30" dirty="0">
                <a:latin typeface="Arial"/>
                <a:cs typeface="Arial"/>
              </a:rPr>
              <a:t>методът </a:t>
            </a:r>
            <a:r>
              <a:rPr sz="1800" spc="-5" dirty="0">
                <a:latin typeface="Arial"/>
                <a:cs typeface="Arial"/>
              </a:rPr>
              <a:t>ни връща </a:t>
            </a:r>
            <a:r>
              <a:rPr sz="1800" spc="-30" dirty="0">
                <a:latin typeface="Arial"/>
                <a:cs typeface="Arial"/>
              </a:rPr>
              <a:t>стойност, </a:t>
            </a:r>
            <a:r>
              <a:rPr sz="1800" spc="-15" dirty="0">
                <a:latin typeface="Arial"/>
                <a:cs typeface="Arial"/>
              </a:rPr>
              <a:t>тази </a:t>
            </a:r>
            <a:r>
              <a:rPr sz="1800" spc="-10" dirty="0">
                <a:latin typeface="Arial"/>
                <a:cs typeface="Arial"/>
              </a:rPr>
              <a:t>стойност </a:t>
            </a:r>
            <a:r>
              <a:rPr sz="1800" spc="-15" dirty="0">
                <a:latin typeface="Arial"/>
                <a:cs typeface="Arial"/>
              </a:rPr>
              <a:t>трябва </a:t>
            </a:r>
            <a:r>
              <a:rPr sz="1800" dirty="0">
                <a:latin typeface="Arial"/>
                <a:cs typeface="Arial"/>
              </a:rPr>
              <a:t>да </a:t>
            </a:r>
            <a:r>
              <a:rPr sz="1800" spc="-25" dirty="0">
                <a:latin typeface="Arial"/>
                <a:cs typeface="Arial"/>
              </a:rPr>
              <a:t>бъде </a:t>
            </a:r>
            <a:r>
              <a:rPr sz="1800" spc="-10" dirty="0">
                <a:latin typeface="Arial"/>
                <a:cs typeface="Arial"/>
              </a:rPr>
              <a:t>присвоена,  </a:t>
            </a:r>
            <a:r>
              <a:rPr sz="1800" spc="-15" dirty="0">
                <a:latin typeface="Arial"/>
                <a:cs typeface="Arial"/>
              </a:rPr>
              <a:t>иначе компилаторът </a:t>
            </a:r>
            <a:r>
              <a:rPr sz="1800" spc="-10" dirty="0">
                <a:latin typeface="Arial"/>
                <a:cs typeface="Arial"/>
              </a:rPr>
              <a:t>ни </a:t>
            </a:r>
            <a:r>
              <a:rPr sz="1800" spc="-25" dirty="0">
                <a:latin typeface="Arial"/>
                <a:cs typeface="Arial"/>
              </a:rPr>
              <a:t>хвърля </a:t>
            </a:r>
            <a:r>
              <a:rPr sz="1800" spc="-5" dirty="0">
                <a:latin typeface="Arial"/>
                <a:cs typeface="Arial"/>
              </a:rPr>
              <a:t>грешка. </a:t>
            </a:r>
            <a:r>
              <a:rPr sz="1800" spc="-10" dirty="0">
                <a:latin typeface="Arial"/>
                <a:cs typeface="Arial"/>
              </a:rPr>
              <a:t>По </a:t>
            </a:r>
            <a:r>
              <a:rPr sz="1800" spc="-20" dirty="0">
                <a:latin typeface="Arial"/>
                <a:cs typeface="Arial"/>
              </a:rPr>
              <a:t>тази </a:t>
            </a:r>
            <a:r>
              <a:rPr sz="1800" spc="-10" dirty="0">
                <a:latin typeface="Arial"/>
                <a:cs typeface="Arial"/>
              </a:rPr>
              <a:t>си </a:t>
            </a:r>
            <a:r>
              <a:rPr sz="1800" spc="-30" dirty="0">
                <a:latin typeface="Arial"/>
                <a:cs typeface="Arial"/>
              </a:rPr>
              <a:t>особеност, </a:t>
            </a:r>
            <a:r>
              <a:rPr sz="1800" spc="-20" dirty="0">
                <a:latin typeface="Arial"/>
                <a:cs typeface="Arial"/>
              </a:rPr>
              <a:t>извикването </a:t>
            </a:r>
            <a:r>
              <a:rPr sz="1800" dirty="0">
                <a:latin typeface="Arial"/>
                <a:cs typeface="Arial"/>
              </a:rPr>
              <a:t>на  </a:t>
            </a:r>
            <a:r>
              <a:rPr sz="1800" spc="-25" dirty="0">
                <a:latin typeface="Arial"/>
                <a:cs typeface="Arial"/>
              </a:rPr>
              <a:t>методи </a:t>
            </a:r>
            <a:r>
              <a:rPr sz="1800" spc="-10" dirty="0">
                <a:latin typeface="Arial"/>
                <a:cs typeface="Arial"/>
              </a:rPr>
              <a:t>много </a:t>
            </a:r>
            <a:r>
              <a:rPr sz="1800" spc="-15" dirty="0">
                <a:latin typeface="Arial"/>
                <a:cs typeface="Arial"/>
              </a:rPr>
              <a:t>наподобява създаването </a:t>
            </a:r>
            <a:r>
              <a:rPr sz="1800" dirty="0">
                <a:latin typeface="Arial"/>
                <a:cs typeface="Arial"/>
              </a:rPr>
              <a:t>на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изрази: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2700" algn="just">
              <a:lnSpc>
                <a:spcPts val="2105"/>
              </a:lnSpc>
            </a:pPr>
            <a:r>
              <a:rPr sz="1800" spc="-5" dirty="0">
                <a:solidFill>
                  <a:srgbClr val="274E12"/>
                </a:solidFill>
                <a:latin typeface="Arial"/>
                <a:cs typeface="Arial"/>
              </a:rPr>
              <a:t>class Example</a:t>
            </a:r>
            <a:r>
              <a:rPr sz="1800" spc="-30" dirty="0">
                <a:solidFill>
                  <a:srgbClr val="274E1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74E12"/>
                </a:solidFill>
                <a:latin typeface="Arial"/>
                <a:cs typeface="Arial"/>
              </a:rPr>
              <a:t>{</a:t>
            </a:r>
            <a:endParaRPr sz="1800" dirty="0">
              <a:latin typeface="Arial"/>
              <a:cs typeface="Arial"/>
            </a:endParaRPr>
          </a:p>
          <a:p>
            <a:pPr marL="469900">
              <a:lnSpc>
                <a:spcPts val="2105"/>
              </a:lnSpc>
            </a:pPr>
            <a:r>
              <a:rPr sz="1800" spc="-5" dirty="0">
                <a:latin typeface="Arial"/>
                <a:cs typeface="Arial"/>
              </a:rPr>
              <a:t>public </a:t>
            </a:r>
            <a:r>
              <a:rPr sz="1800" dirty="0">
                <a:latin typeface="Arial"/>
                <a:cs typeface="Arial"/>
              </a:rPr>
              <a:t>static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int </a:t>
            </a:r>
            <a:r>
              <a:rPr sz="1800" spc="-5" dirty="0">
                <a:solidFill>
                  <a:srgbClr val="1B4586"/>
                </a:solidFill>
                <a:latin typeface="Arial"/>
                <a:cs typeface="Arial"/>
              </a:rPr>
              <a:t>sum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sz="1800" spc="-5" dirty="0">
                <a:solidFill>
                  <a:srgbClr val="A64D78"/>
                </a:solidFill>
                <a:latin typeface="Arial"/>
                <a:cs typeface="Arial"/>
              </a:rPr>
              <a:t>int </a:t>
            </a:r>
            <a:r>
              <a:rPr sz="1800" dirty="0">
                <a:solidFill>
                  <a:srgbClr val="A64D78"/>
                </a:solidFill>
                <a:latin typeface="Arial"/>
                <a:cs typeface="Arial"/>
              </a:rPr>
              <a:t>a, </a:t>
            </a:r>
            <a:r>
              <a:rPr sz="1800" spc="-5" dirty="0">
                <a:solidFill>
                  <a:srgbClr val="A64D78"/>
                </a:solidFill>
                <a:latin typeface="Arial"/>
                <a:cs typeface="Arial"/>
              </a:rPr>
              <a:t>int</a:t>
            </a:r>
            <a:r>
              <a:rPr sz="1800" spc="-95" dirty="0">
                <a:solidFill>
                  <a:srgbClr val="A64D7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A64D78"/>
                </a:solidFill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){</a:t>
            </a:r>
            <a:endParaRPr sz="18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30"/>
              </a:spcBef>
            </a:pPr>
            <a:r>
              <a:rPr sz="1800" spc="-5" dirty="0">
                <a:latin typeface="Arial"/>
                <a:cs typeface="Arial"/>
              </a:rPr>
              <a:t>return a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b;</a:t>
            </a:r>
            <a:endParaRPr sz="18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30"/>
              </a:spcBef>
            </a:pPr>
            <a:r>
              <a:rPr sz="1800" dirty="0">
                <a:latin typeface="Arial"/>
                <a:cs typeface="Arial"/>
              </a:rPr>
              <a:t>}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public </a:t>
            </a:r>
            <a:r>
              <a:rPr sz="1800" dirty="0">
                <a:latin typeface="Arial"/>
                <a:cs typeface="Arial"/>
              </a:rPr>
              <a:t>static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void </a:t>
            </a:r>
            <a:r>
              <a:rPr sz="1800" spc="-5" dirty="0">
                <a:solidFill>
                  <a:srgbClr val="1B4586"/>
                </a:solidFill>
                <a:latin typeface="Arial"/>
                <a:cs typeface="Arial"/>
              </a:rPr>
              <a:t>main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sz="1800" spc="-5" dirty="0">
                <a:solidFill>
                  <a:srgbClr val="731B46"/>
                </a:solidFill>
                <a:latin typeface="Arial"/>
                <a:cs typeface="Arial"/>
              </a:rPr>
              <a:t>String[]</a:t>
            </a:r>
            <a:r>
              <a:rPr sz="1800" spc="-55" dirty="0">
                <a:solidFill>
                  <a:srgbClr val="731B4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731B46"/>
                </a:solidFill>
                <a:latin typeface="Arial"/>
                <a:cs typeface="Arial"/>
              </a:rPr>
              <a:t>args</a:t>
            </a:r>
            <a:r>
              <a:rPr sz="1800" spc="-5" dirty="0">
                <a:latin typeface="Arial"/>
                <a:cs typeface="Arial"/>
              </a:rPr>
              <a:t>){</a:t>
            </a:r>
            <a:endParaRPr sz="18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25"/>
              </a:spcBef>
            </a:pPr>
            <a:r>
              <a:rPr sz="1800" spc="-5" dirty="0">
                <a:latin typeface="Arial"/>
                <a:cs typeface="Arial"/>
              </a:rPr>
              <a:t>int result1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sum(4,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5);</a:t>
            </a:r>
            <a:endParaRPr sz="18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35"/>
              </a:spcBef>
            </a:pPr>
            <a:r>
              <a:rPr sz="1800" spc="-5" dirty="0">
                <a:latin typeface="Arial"/>
                <a:cs typeface="Arial"/>
              </a:rPr>
              <a:t>int result2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4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5;</a:t>
            </a:r>
            <a:endParaRPr sz="18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</a:p>
          <a:p>
            <a:pPr marL="12700" algn="just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08"/>
                </a:moveTo>
                <a:lnTo>
                  <a:pt x="9144000" y="764908"/>
                </a:lnTo>
                <a:lnTo>
                  <a:pt x="9144000" y="0"/>
                </a:lnTo>
                <a:lnTo>
                  <a:pt x="0" y="0"/>
                </a:lnTo>
                <a:lnTo>
                  <a:pt x="0" y="764908"/>
                </a:lnTo>
                <a:close/>
              </a:path>
            </a:pathLst>
          </a:custGeom>
          <a:solidFill>
            <a:srgbClr val="E91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643" y="72593"/>
            <a:ext cx="17862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При</a:t>
            </a:r>
            <a:r>
              <a:rPr sz="3600" b="1" spc="-10" dirty="0">
                <a:solidFill>
                  <a:srgbClr val="FFFFFF"/>
                </a:solidFill>
                <a:latin typeface="Arial"/>
                <a:cs typeface="Arial"/>
              </a:rPr>
              <a:t>м</a:t>
            </a: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ер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9077" y="874598"/>
            <a:ext cx="73736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Да </a:t>
            </a:r>
            <a:r>
              <a:rPr sz="1800" dirty="0">
                <a:latin typeface="Arial"/>
                <a:cs typeface="Arial"/>
              </a:rPr>
              <a:t>се </a:t>
            </a:r>
            <a:r>
              <a:rPr sz="1800" spc="-5" dirty="0">
                <a:latin typeface="Arial"/>
                <a:cs typeface="Arial"/>
              </a:rPr>
              <a:t>напише </a:t>
            </a:r>
            <a:r>
              <a:rPr sz="1800" spc="-25" dirty="0">
                <a:latin typeface="Arial"/>
                <a:cs typeface="Arial"/>
              </a:rPr>
              <a:t>метод, </a:t>
            </a:r>
            <a:r>
              <a:rPr sz="1800" spc="-5" dirty="0">
                <a:latin typeface="Arial"/>
                <a:cs typeface="Arial"/>
              </a:rPr>
              <a:t>който </a:t>
            </a:r>
            <a:r>
              <a:rPr sz="1800" spc="-10" dirty="0">
                <a:latin typeface="Arial"/>
                <a:cs typeface="Arial"/>
              </a:rPr>
              <a:t>разменя </a:t>
            </a:r>
            <a:r>
              <a:rPr sz="1800" spc="-5" dirty="0">
                <a:latin typeface="Arial"/>
                <a:cs typeface="Arial"/>
              </a:rPr>
              <a:t>стойностите на </a:t>
            </a:r>
            <a:r>
              <a:rPr sz="1800" spc="-10" dirty="0">
                <a:latin typeface="Arial"/>
                <a:cs typeface="Arial"/>
              </a:rPr>
              <a:t>две</a:t>
            </a:r>
            <a:r>
              <a:rPr sz="1800" spc="-20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променливи.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08"/>
                </a:moveTo>
                <a:lnTo>
                  <a:pt x="9144000" y="764908"/>
                </a:lnTo>
                <a:lnTo>
                  <a:pt x="9144000" y="0"/>
                </a:lnTo>
                <a:lnTo>
                  <a:pt x="0" y="0"/>
                </a:lnTo>
                <a:lnTo>
                  <a:pt x="0" y="764908"/>
                </a:lnTo>
                <a:close/>
              </a:path>
            </a:pathLst>
          </a:custGeom>
          <a:solidFill>
            <a:srgbClr val="8AC3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0518"/>
            <a:ext cx="9047480" cy="704215"/>
          </a:xfrm>
          <a:custGeom>
            <a:avLst/>
            <a:gdLst/>
            <a:ahLst/>
            <a:cxnLst/>
            <a:rect l="l" t="t" r="r" b="b"/>
            <a:pathLst>
              <a:path w="9047480" h="704215">
                <a:moveTo>
                  <a:pt x="0" y="703668"/>
                </a:moveTo>
                <a:lnTo>
                  <a:pt x="9047480" y="703668"/>
                </a:lnTo>
                <a:lnTo>
                  <a:pt x="9047480" y="0"/>
                </a:lnTo>
                <a:lnTo>
                  <a:pt x="0" y="0"/>
                </a:lnTo>
                <a:lnTo>
                  <a:pt x="0" y="703668"/>
                </a:lnTo>
                <a:close/>
              </a:path>
            </a:pathLst>
          </a:custGeom>
          <a:solidFill>
            <a:srgbClr val="8AC3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643" y="72593"/>
            <a:ext cx="29800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Съдърж</a:t>
            </a:r>
            <a:r>
              <a:rPr spc="-15" dirty="0"/>
              <a:t>а</a:t>
            </a:r>
            <a:r>
              <a:rPr dirty="0"/>
              <a:t>н</a:t>
            </a:r>
            <a:r>
              <a:rPr spc="-15" dirty="0"/>
              <a:t>и</a:t>
            </a:r>
            <a:r>
              <a:rPr dirty="0"/>
              <a:t>е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79603" y="931290"/>
            <a:ext cx="4231640" cy="182435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379730" indent="-367030">
              <a:lnSpc>
                <a:spcPct val="100000"/>
              </a:lnSpc>
              <a:spcBef>
                <a:spcPts val="305"/>
              </a:spcBef>
              <a:buChar char="●"/>
              <a:tabLst>
                <a:tab pos="379730" algn="l"/>
                <a:tab pos="380365" algn="l"/>
              </a:tabLst>
            </a:pPr>
            <a:r>
              <a:rPr sz="1800" spc="-10" dirty="0">
                <a:latin typeface="Arial"/>
                <a:cs typeface="Arial"/>
              </a:rPr>
              <a:t>Какво </a:t>
            </a:r>
            <a:r>
              <a:rPr sz="1800" dirty="0">
                <a:latin typeface="Arial"/>
                <a:cs typeface="Arial"/>
              </a:rPr>
              <a:t>е </a:t>
            </a:r>
            <a:r>
              <a:rPr sz="1800" spc="-15" dirty="0">
                <a:latin typeface="Arial"/>
                <a:cs typeface="Arial"/>
              </a:rPr>
              <a:t>това </a:t>
            </a:r>
            <a:r>
              <a:rPr sz="1800" spc="-30" dirty="0">
                <a:latin typeface="Arial"/>
                <a:cs typeface="Arial"/>
              </a:rPr>
              <a:t>метод </a:t>
            </a:r>
            <a:r>
              <a:rPr sz="1800" dirty="0">
                <a:latin typeface="Arial"/>
                <a:cs typeface="Arial"/>
              </a:rPr>
              <a:t>и </a:t>
            </a:r>
            <a:r>
              <a:rPr sz="1800" spc="-15" dirty="0">
                <a:latin typeface="Arial"/>
                <a:cs typeface="Arial"/>
              </a:rPr>
              <a:t>защо </a:t>
            </a:r>
            <a:r>
              <a:rPr sz="1800" dirty="0">
                <a:latin typeface="Arial"/>
                <a:cs typeface="Arial"/>
              </a:rPr>
              <a:t>е</a:t>
            </a:r>
            <a:r>
              <a:rPr sz="1800" spc="-17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важно?</a:t>
            </a:r>
            <a:endParaRPr sz="1800">
              <a:latin typeface="Arial"/>
              <a:cs typeface="Arial"/>
            </a:endParaRPr>
          </a:p>
          <a:p>
            <a:pPr marL="379730" indent="-367030">
              <a:lnSpc>
                <a:spcPct val="100000"/>
              </a:lnSpc>
              <a:spcBef>
                <a:spcPts val="200"/>
              </a:spcBef>
              <a:buChar char="●"/>
              <a:tabLst>
                <a:tab pos="379730" algn="l"/>
                <a:tab pos="380365" algn="l"/>
              </a:tabLst>
            </a:pPr>
            <a:r>
              <a:rPr sz="1800" spc="-5" dirty="0">
                <a:latin typeface="Arial"/>
                <a:cs typeface="Arial"/>
              </a:rPr>
              <a:t>Деклариране</a:t>
            </a:r>
            <a:endParaRPr sz="1800">
              <a:latin typeface="Arial"/>
              <a:cs typeface="Arial"/>
            </a:endParaRPr>
          </a:p>
          <a:p>
            <a:pPr marL="379730" indent="-367030">
              <a:lnSpc>
                <a:spcPct val="100000"/>
              </a:lnSpc>
              <a:spcBef>
                <a:spcPts val="195"/>
              </a:spcBef>
              <a:buChar char="●"/>
              <a:tabLst>
                <a:tab pos="379730" algn="l"/>
                <a:tab pos="380365" algn="l"/>
              </a:tabLst>
            </a:pPr>
            <a:r>
              <a:rPr sz="1800" spc="-15" dirty="0">
                <a:latin typeface="Arial"/>
                <a:cs typeface="Arial"/>
              </a:rPr>
              <a:t>Параметри </a:t>
            </a:r>
            <a:r>
              <a:rPr sz="1800" dirty="0">
                <a:latin typeface="Arial"/>
                <a:cs typeface="Arial"/>
              </a:rPr>
              <a:t>vs.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Аргументи</a:t>
            </a:r>
            <a:endParaRPr sz="1800">
              <a:latin typeface="Arial"/>
              <a:cs typeface="Arial"/>
            </a:endParaRPr>
          </a:p>
          <a:p>
            <a:pPr marL="379730" indent="-367030">
              <a:lnSpc>
                <a:spcPct val="100000"/>
              </a:lnSpc>
              <a:spcBef>
                <a:spcPts val="204"/>
              </a:spcBef>
              <a:buChar char="●"/>
              <a:tabLst>
                <a:tab pos="379730" algn="l"/>
                <a:tab pos="380365" algn="l"/>
              </a:tabLst>
            </a:pPr>
            <a:r>
              <a:rPr sz="1800" spc="-10" dirty="0">
                <a:latin typeface="Arial"/>
                <a:cs typeface="Arial"/>
              </a:rPr>
              <a:t>Имплементация</a:t>
            </a:r>
            <a:endParaRPr sz="1800">
              <a:latin typeface="Arial"/>
              <a:cs typeface="Arial"/>
            </a:endParaRPr>
          </a:p>
          <a:p>
            <a:pPr marL="379730" indent="-367030">
              <a:lnSpc>
                <a:spcPct val="100000"/>
              </a:lnSpc>
              <a:spcBef>
                <a:spcPts val="204"/>
              </a:spcBef>
              <a:buChar char="●"/>
              <a:tabLst>
                <a:tab pos="379730" algn="l"/>
                <a:tab pos="380365" algn="l"/>
              </a:tabLst>
            </a:pPr>
            <a:r>
              <a:rPr sz="1800" spc="-5" dirty="0">
                <a:latin typeface="Arial"/>
                <a:cs typeface="Arial"/>
              </a:rPr>
              <a:t>Извикване</a:t>
            </a:r>
            <a:endParaRPr sz="1800">
              <a:latin typeface="Arial"/>
              <a:cs typeface="Arial"/>
            </a:endParaRPr>
          </a:p>
          <a:p>
            <a:pPr marL="379730" indent="-367030">
              <a:lnSpc>
                <a:spcPct val="100000"/>
              </a:lnSpc>
              <a:spcBef>
                <a:spcPts val="190"/>
              </a:spcBef>
              <a:buChar char="●"/>
              <a:tabLst>
                <a:tab pos="379730" algn="l"/>
                <a:tab pos="380365" algn="l"/>
              </a:tabLst>
            </a:pPr>
            <a:r>
              <a:rPr sz="1800" spc="-5" dirty="0">
                <a:latin typeface="Arial"/>
                <a:cs typeface="Arial"/>
              </a:rPr>
              <a:t>Връщане на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стойност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4BAD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149" y="1809953"/>
            <a:ext cx="16573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Задачи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08"/>
                </a:moveTo>
                <a:lnTo>
                  <a:pt x="9144000" y="764908"/>
                </a:lnTo>
                <a:lnTo>
                  <a:pt x="9144000" y="0"/>
                </a:lnTo>
                <a:lnTo>
                  <a:pt x="0" y="0"/>
                </a:lnTo>
                <a:lnTo>
                  <a:pt x="0" y="764908"/>
                </a:lnTo>
                <a:close/>
              </a:path>
            </a:pathLst>
          </a:custGeom>
          <a:solidFill>
            <a:srgbClr val="6AA8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643" y="72593"/>
            <a:ext cx="21577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Задача:</a:t>
            </a:r>
            <a:r>
              <a:rPr spc="-130" dirty="0"/>
              <a:t> </a:t>
            </a:r>
            <a:r>
              <a:rPr dirty="0"/>
              <a:t>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9077" y="857758"/>
            <a:ext cx="8321040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Да се </a:t>
            </a:r>
            <a:r>
              <a:rPr sz="1800" spc="-5" dirty="0">
                <a:latin typeface="Arial"/>
                <a:cs typeface="Arial"/>
              </a:rPr>
              <a:t>напише </a:t>
            </a:r>
            <a:r>
              <a:rPr sz="1800" spc="-25" dirty="0">
                <a:latin typeface="Arial"/>
                <a:cs typeface="Arial"/>
              </a:rPr>
              <a:t>метод </a:t>
            </a:r>
            <a:r>
              <a:rPr sz="1800" spc="-5" dirty="0">
                <a:latin typeface="Arial"/>
                <a:cs typeface="Arial"/>
              </a:rPr>
              <a:t>greet </a:t>
            </a:r>
            <a:r>
              <a:rPr sz="1800" dirty="0">
                <a:latin typeface="Arial"/>
                <a:cs typeface="Arial"/>
              </a:rPr>
              <a:t>с </a:t>
            </a:r>
            <a:r>
              <a:rPr sz="1800" spc="-15" dirty="0">
                <a:latin typeface="Arial"/>
                <a:cs typeface="Arial"/>
              </a:rPr>
              <a:t>един </a:t>
            </a:r>
            <a:r>
              <a:rPr sz="1800" spc="-10" dirty="0">
                <a:latin typeface="Arial"/>
                <a:cs typeface="Arial"/>
              </a:rPr>
              <a:t>параметър </a:t>
            </a:r>
            <a:r>
              <a:rPr sz="1800" spc="-5" dirty="0">
                <a:latin typeface="Arial"/>
                <a:cs typeface="Arial"/>
              </a:rPr>
              <a:t>name, който </a:t>
            </a:r>
            <a:r>
              <a:rPr sz="1800" spc="-10" dirty="0">
                <a:latin typeface="Arial"/>
                <a:cs typeface="Arial"/>
              </a:rPr>
              <a:t>пази </a:t>
            </a:r>
            <a:r>
              <a:rPr sz="1800" spc="-20" dirty="0">
                <a:latin typeface="Arial"/>
                <a:cs typeface="Arial"/>
              </a:rPr>
              <a:t>името </a:t>
            </a:r>
            <a:r>
              <a:rPr sz="1800" spc="-5" dirty="0">
                <a:latin typeface="Arial"/>
                <a:cs typeface="Arial"/>
              </a:rPr>
              <a:t>на</a:t>
            </a:r>
            <a:r>
              <a:rPr sz="1800" spc="-2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даден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-10" dirty="0">
                <a:latin typeface="Arial"/>
                <a:cs typeface="Arial"/>
              </a:rPr>
              <a:t>човек. </a:t>
            </a:r>
            <a:r>
              <a:rPr sz="1800" spc="-25" dirty="0">
                <a:latin typeface="Arial"/>
                <a:cs typeface="Arial"/>
              </a:rPr>
              <a:t>Методът </a:t>
            </a:r>
            <a:r>
              <a:rPr sz="1800" spc="-5" dirty="0">
                <a:latin typeface="Arial"/>
                <a:cs typeface="Arial"/>
              </a:rPr>
              <a:t>да </a:t>
            </a:r>
            <a:r>
              <a:rPr sz="1800" spc="-20" dirty="0">
                <a:latin typeface="Arial"/>
                <a:cs typeface="Arial"/>
              </a:rPr>
              <a:t>отпечатва </a:t>
            </a:r>
            <a:r>
              <a:rPr sz="1800" spc="-5" dirty="0">
                <a:latin typeface="Arial"/>
                <a:cs typeface="Arial"/>
              </a:rPr>
              <a:t>на екрана “Hello </a:t>
            </a:r>
            <a:r>
              <a:rPr sz="1800" dirty="0">
                <a:latin typeface="Arial"/>
                <a:cs typeface="Arial"/>
              </a:rPr>
              <a:t>“ и </a:t>
            </a:r>
            <a:r>
              <a:rPr sz="1800" spc="-20" dirty="0">
                <a:latin typeface="Arial"/>
                <a:cs typeface="Arial"/>
              </a:rPr>
              <a:t>името </a:t>
            </a:r>
            <a:r>
              <a:rPr sz="1800" spc="-5" dirty="0">
                <a:latin typeface="Arial"/>
                <a:cs typeface="Arial"/>
              </a:rPr>
              <a:t>на</a:t>
            </a:r>
            <a:r>
              <a:rPr sz="1800" spc="-1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човека.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3" y="72593"/>
            <a:ext cx="21577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Задача:</a:t>
            </a:r>
            <a:r>
              <a:rPr sz="36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9077" y="857758"/>
            <a:ext cx="8669655" cy="85534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just">
              <a:lnSpc>
                <a:spcPct val="101200"/>
              </a:lnSpc>
              <a:spcBef>
                <a:spcPts val="75"/>
              </a:spcBef>
            </a:pPr>
            <a:r>
              <a:rPr sz="1800" dirty="0">
                <a:latin typeface="Arial"/>
                <a:cs typeface="Arial"/>
              </a:rPr>
              <a:t>Да се </a:t>
            </a:r>
            <a:r>
              <a:rPr sz="1800" spc="-5" dirty="0">
                <a:latin typeface="Arial"/>
                <a:cs typeface="Arial"/>
              </a:rPr>
              <a:t>напише </a:t>
            </a:r>
            <a:r>
              <a:rPr sz="1800" spc="-30" dirty="0">
                <a:latin typeface="Arial"/>
                <a:cs typeface="Arial"/>
              </a:rPr>
              <a:t>метод </a:t>
            </a:r>
            <a:r>
              <a:rPr sz="1800" spc="-5" dirty="0">
                <a:latin typeface="Arial"/>
                <a:cs typeface="Arial"/>
              </a:rPr>
              <a:t>concatenateName, </a:t>
            </a:r>
            <a:r>
              <a:rPr sz="1800" spc="-10" dirty="0">
                <a:latin typeface="Arial"/>
                <a:cs typeface="Arial"/>
              </a:rPr>
              <a:t>който </a:t>
            </a:r>
            <a:r>
              <a:rPr sz="1800" spc="-5" dirty="0">
                <a:latin typeface="Arial"/>
                <a:cs typeface="Arial"/>
              </a:rPr>
              <a:t>приема </a:t>
            </a:r>
            <a:r>
              <a:rPr sz="1800" spc="-10" dirty="0">
                <a:latin typeface="Arial"/>
                <a:cs typeface="Arial"/>
              </a:rPr>
              <a:t>два параметъра 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sz="1800" spc="-5" dirty="0">
                <a:latin typeface="Arial"/>
                <a:cs typeface="Arial"/>
              </a:rPr>
              <a:t>firstName  </a:t>
            </a:r>
            <a:r>
              <a:rPr sz="1800" dirty="0">
                <a:latin typeface="Arial"/>
                <a:cs typeface="Arial"/>
              </a:rPr>
              <a:t>и </a:t>
            </a:r>
            <a:r>
              <a:rPr sz="1800" spc="-10" dirty="0">
                <a:latin typeface="Arial"/>
                <a:cs typeface="Arial"/>
              </a:rPr>
              <a:t>lastName, </a:t>
            </a:r>
            <a:r>
              <a:rPr sz="1800" spc="-20" dirty="0">
                <a:latin typeface="Arial"/>
                <a:cs typeface="Arial"/>
              </a:rPr>
              <a:t>съответно </a:t>
            </a:r>
            <a:r>
              <a:rPr sz="1800" dirty="0">
                <a:latin typeface="Arial"/>
                <a:cs typeface="Arial"/>
              </a:rPr>
              <a:t>за </a:t>
            </a:r>
            <a:r>
              <a:rPr sz="1800" spc="-20" dirty="0">
                <a:latin typeface="Arial"/>
                <a:cs typeface="Arial"/>
              </a:rPr>
              <a:t>първото </a:t>
            </a:r>
            <a:r>
              <a:rPr sz="1800" dirty="0">
                <a:latin typeface="Arial"/>
                <a:cs typeface="Arial"/>
              </a:rPr>
              <a:t>име и </a:t>
            </a:r>
            <a:r>
              <a:rPr sz="1800" spc="-10" dirty="0">
                <a:latin typeface="Arial"/>
                <a:cs typeface="Arial"/>
              </a:rPr>
              <a:t>фамилията </a:t>
            </a:r>
            <a:r>
              <a:rPr sz="1800" dirty="0">
                <a:latin typeface="Arial"/>
                <a:cs typeface="Arial"/>
              </a:rPr>
              <a:t>на </a:t>
            </a:r>
            <a:r>
              <a:rPr sz="1800" spc="-5" dirty="0">
                <a:latin typeface="Arial"/>
                <a:cs typeface="Arial"/>
              </a:rPr>
              <a:t>даден </a:t>
            </a:r>
            <a:r>
              <a:rPr sz="1800" spc="-10" dirty="0">
                <a:latin typeface="Arial"/>
                <a:cs typeface="Arial"/>
              </a:rPr>
              <a:t>човек. </a:t>
            </a:r>
            <a:r>
              <a:rPr sz="1800" spc="-30" dirty="0">
                <a:latin typeface="Arial"/>
                <a:cs typeface="Arial"/>
              </a:rPr>
              <a:t>Методът </a:t>
            </a:r>
            <a:r>
              <a:rPr sz="1800" dirty="0">
                <a:latin typeface="Arial"/>
                <a:cs typeface="Arial"/>
              </a:rPr>
              <a:t>да  </a:t>
            </a:r>
            <a:r>
              <a:rPr sz="1800" spc="-5" dirty="0">
                <a:latin typeface="Arial"/>
                <a:cs typeface="Arial"/>
              </a:rPr>
              <a:t>връща </a:t>
            </a:r>
            <a:r>
              <a:rPr sz="1800" spc="-10" dirty="0">
                <a:latin typeface="Arial"/>
                <a:cs typeface="Arial"/>
              </a:rPr>
              <a:t>цялото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име.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3" y="72593"/>
            <a:ext cx="21577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Задача:</a:t>
            </a:r>
            <a:r>
              <a:rPr sz="36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9077" y="857758"/>
            <a:ext cx="8637270" cy="85534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75"/>
              </a:spcBef>
            </a:pPr>
            <a:r>
              <a:rPr sz="1800" dirty="0">
                <a:latin typeface="Arial"/>
                <a:cs typeface="Arial"/>
              </a:rPr>
              <a:t>Да се </a:t>
            </a:r>
            <a:r>
              <a:rPr sz="1800" spc="-5" dirty="0">
                <a:latin typeface="Arial"/>
                <a:cs typeface="Arial"/>
              </a:rPr>
              <a:t>напише </a:t>
            </a:r>
            <a:r>
              <a:rPr sz="1800" spc="-25" dirty="0" smtClean="0">
                <a:latin typeface="Arial"/>
                <a:cs typeface="Arial"/>
              </a:rPr>
              <a:t>метод</a:t>
            </a:r>
            <a:r>
              <a:rPr sz="1800" spc="-5" dirty="0" smtClean="0">
                <a:latin typeface="Arial"/>
                <a:cs typeface="Arial"/>
              </a:rPr>
              <a:t>, </a:t>
            </a:r>
            <a:r>
              <a:rPr sz="1800" spc="-5" dirty="0">
                <a:latin typeface="Arial"/>
                <a:cs typeface="Arial"/>
              </a:rPr>
              <a:t>приемащ </a:t>
            </a:r>
            <a:r>
              <a:rPr sz="1800" spc="-10" dirty="0">
                <a:latin typeface="Arial"/>
                <a:cs typeface="Arial"/>
              </a:rPr>
              <a:t>един параметър </a:t>
            </a:r>
            <a:r>
              <a:rPr sz="1800" spc="5" dirty="0">
                <a:latin typeface="Arial"/>
                <a:cs typeface="Arial"/>
              </a:rPr>
              <a:t>цяло число </a:t>
            </a:r>
            <a:r>
              <a:rPr sz="1800" spc="-20" dirty="0">
                <a:latin typeface="Arial"/>
                <a:cs typeface="Arial"/>
              </a:rPr>
              <a:t>number.</a:t>
            </a:r>
            <a:r>
              <a:rPr sz="1800" spc="-28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Методът  </a:t>
            </a:r>
            <a:r>
              <a:rPr sz="1800" spc="-5" dirty="0">
                <a:latin typeface="Arial"/>
                <a:cs typeface="Arial"/>
              </a:rPr>
              <a:t>да </a:t>
            </a:r>
            <a:r>
              <a:rPr sz="1800" spc="-15" dirty="0">
                <a:latin typeface="Arial"/>
                <a:cs typeface="Arial"/>
              </a:rPr>
              <a:t>проверява </a:t>
            </a:r>
            <a:r>
              <a:rPr sz="1800" spc="-5" dirty="0">
                <a:latin typeface="Arial"/>
                <a:cs typeface="Arial"/>
              </a:rPr>
              <a:t>дали </a:t>
            </a:r>
            <a:r>
              <a:rPr sz="1800" spc="-10" dirty="0">
                <a:latin typeface="Arial"/>
                <a:cs typeface="Arial"/>
              </a:rPr>
              <a:t>числото </a:t>
            </a:r>
            <a:r>
              <a:rPr sz="1800" dirty="0">
                <a:latin typeface="Arial"/>
                <a:cs typeface="Arial"/>
              </a:rPr>
              <a:t>е </a:t>
            </a:r>
            <a:r>
              <a:rPr sz="1800" spc="-20" dirty="0">
                <a:latin typeface="Arial"/>
                <a:cs typeface="Arial"/>
              </a:rPr>
              <a:t>нечетно 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sz="1800" spc="5" dirty="0">
                <a:latin typeface="Arial"/>
                <a:cs typeface="Arial"/>
              </a:rPr>
              <a:t>ако </a:t>
            </a:r>
            <a:r>
              <a:rPr sz="1800" dirty="0">
                <a:latin typeface="Arial"/>
                <a:cs typeface="Arial"/>
              </a:rPr>
              <a:t>е </a:t>
            </a:r>
            <a:r>
              <a:rPr sz="1800" spc="-20" dirty="0">
                <a:latin typeface="Arial"/>
                <a:cs typeface="Arial"/>
              </a:rPr>
              <a:t>нечетно, </a:t>
            </a:r>
            <a:r>
              <a:rPr sz="1800" spc="-5" dirty="0">
                <a:latin typeface="Arial"/>
                <a:cs typeface="Arial"/>
              </a:rPr>
              <a:t>връща true, </a:t>
            </a:r>
            <a:r>
              <a:rPr sz="1800" spc="5" dirty="0">
                <a:latin typeface="Arial"/>
                <a:cs typeface="Arial"/>
              </a:rPr>
              <a:t>ако </a:t>
            </a:r>
            <a:r>
              <a:rPr sz="1800" dirty="0">
                <a:latin typeface="Arial"/>
                <a:cs typeface="Arial"/>
              </a:rPr>
              <a:t>е </a:t>
            </a:r>
            <a:r>
              <a:rPr sz="1800" spc="-15" dirty="0">
                <a:latin typeface="Arial"/>
                <a:cs typeface="Arial"/>
              </a:rPr>
              <a:t>четно </a:t>
            </a:r>
            <a:r>
              <a:rPr sz="1800" dirty="0">
                <a:latin typeface="Arial"/>
                <a:cs typeface="Arial"/>
              </a:rPr>
              <a:t>-  </a:t>
            </a:r>
            <a:r>
              <a:rPr sz="1800" spc="-5" dirty="0">
                <a:latin typeface="Arial"/>
                <a:cs typeface="Arial"/>
              </a:rPr>
              <a:t>false.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08"/>
                </a:moveTo>
                <a:lnTo>
                  <a:pt x="9144000" y="764908"/>
                </a:lnTo>
                <a:lnTo>
                  <a:pt x="9144000" y="0"/>
                </a:lnTo>
                <a:lnTo>
                  <a:pt x="0" y="0"/>
                </a:lnTo>
                <a:lnTo>
                  <a:pt x="0" y="764908"/>
                </a:lnTo>
                <a:close/>
              </a:path>
            </a:pathLst>
          </a:custGeom>
          <a:solidFill>
            <a:srgbClr val="6AA8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643" y="72593"/>
            <a:ext cx="21577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Задача:</a:t>
            </a:r>
            <a:r>
              <a:rPr spc="-130" dirty="0"/>
              <a:t> </a:t>
            </a:r>
            <a:r>
              <a:rPr dirty="0"/>
              <a:t>4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9077" y="857758"/>
            <a:ext cx="7833359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Да се </a:t>
            </a:r>
            <a:r>
              <a:rPr sz="1800" spc="-5" dirty="0">
                <a:latin typeface="Arial"/>
                <a:cs typeface="Arial"/>
              </a:rPr>
              <a:t>напише </a:t>
            </a:r>
            <a:r>
              <a:rPr sz="1800" spc="-25" dirty="0">
                <a:latin typeface="Arial"/>
                <a:cs typeface="Arial"/>
              </a:rPr>
              <a:t>метод, </a:t>
            </a:r>
            <a:r>
              <a:rPr sz="1800" spc="-5" dirty="0">
                <a:latin typeface="Arial"/>
                <a:cs typeface="Arial"/>
              </a:rPr>
              <a:t>който приема </a:t>
            </a:r>
            <a:r>
              <a:rPr sz="1800" spc="-10" dirty="0">
                <a:latin typeface="Arial"/>
                <a:cs typeface="Arial"/>
              </a:rPr>
              <a:t>като </a:t>
            </a:r>
            <a:r>
              <a:rPr sz="1800" spc="-15" dirty="0">
                <a:latin typeface="Arial"/>
                <a:cs typeface="Arial"/>
              </a:rPr>
              <a:t>параметри </a:t>
            </a:r>
            <a:r>
              <a:rPr sz="1800" b="1" dirty="0">
                <a:latin typeface="Arial"/>
                <a:cs typeface="Arial"/>
              </a:rPr>
              <a:t>a, b </a:t>
            </a:r>
            <a:r>
              <a:rPr sz="1800" dirty="0">
                <a:latin typeface="Arial"/>
                <a:cs typeface="Arial"/>
              </a:rPr>
              <a:t>и </a:t>
            </a:r>
            <a:r>
              <a:rPr sz="1800" b="1" dirty="0">
                <a:latin typeface="Arial"/>
                <a:cs typeface="Arial"/>
              </a:rPr>
              <a:t>h, </a:t>
            </a:r>
            <a:r>
              <a:rPr sz="1800" dirty="0">
                <a:latin typeface="Arial"/>
                <a:cs typeface="Arial"/>
              </a:rPr>
              <a:t>и </a:t>
            </a:r>
            <a:r>
              <a:rPr sz="1800" spc="-5" dirty="0">
                <a:latin typeface="Arial"/>
                <a:cs typeface="Arial"/>
              </a:rPr>
              <a:t>връща</a:t>
            </a:r>
            <a:r>
              <a:rPr sz="1800" spc="-26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като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-5" dirty="0">
                <a:latin typeface="Arial"/>
                <a:cs typeface="Arial"/>
              </a:rPr>
              <a:t>стойност площта на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трапец.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9077" y="2380310"/>
            <a:ext cx="21736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S = (a + b) /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2*h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08"/>
                </a:moveTo>
                <a:lnTo>
                  <a:pt x="9144000" y="764908"/>
                </a:lnTo>
                <a:lnTo>
                  <a:pt x="9144000" y="0"/>
                </a:lnTo>
                <a:lnTo>
                  <a:pt x="0" y="0"/>
                </a:lnTo>
                <a:lnTo>
                  <a:pt x="0" y="764908"/>
                </a:lnTo>
                <a:close/>
              </a:path>
            </a:pathLst>
          </a:custGeom>
          <a:solidFill>
            <a:srgbClr val="6AA8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643" y="72593"/>
            <a:ext cx="21577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Задача:</a:t>
            </a:r>
            <a:r>
              <a:rPr spc="-130" dirty="0"/>
              <a:t> </a:t>
            </a:r>
            <a:r>
              <a:rPr dirty="0"/>
              <a:t>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9077" y="857758"/>
            <a:ext cx="8454390" cy="277114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75"/>
              </a:spcBef>
            </a:pPr>
            <a:r>
              <a:rPr sz="1800" dirty="0">
                <a:latin typeface="Arial"/>
                <a:cs typeface="Arial"/>
              </a:rPr>
              <a:t>Да се </a:t>
            </a:r>
            <a:r>
              <a:rPr sz="1800" spc="-10" dirty="0">
                <a:latin typeface="Arial"/>
                <a:cs typeface="Arial"/>
              </a:rPr>
              <a:t>напишат два </a:t>
            </a:r>
            <a:r>
              <a:rPr sz="1800" spc="-25" dirty="0">
                <a:latin typeface="Arial"/>
                <a:cs typeface="Arial"/>
              </a:rPr>
              <a:t>метода 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sz="1800" spc="-10" dirty="0">
                <a:latin typeface="Arial"/>
                <a:cs typeface="Arial"/>
              </a:rPr>
              <a:t>единият конвертира </a:t>
            </a:r>
            <a:r>
              <a:rPr sz="1800" spc="-15" dirty="0">
                <a:latin typeface="Arial"/>
                <a:cs typeface="Arial"/>
              </a:rPr>
              <a:t>температура </a:t>
            </a:r>
            <a:r>
              <a:rPr sz="1800" dirty="0">
                <a:latin typeface="Arial"/>
                <a:cs typeface="Arial"/>
              </a:rPr>
              <a:t>в </a:t>
            </a:r>
            <a:r>
              <a:rPr sz="1800" spc="-10" dirty="0">
                <a:latin typeface="Arial"/>
                <a:cs typeface="Arial"/>
              </a:rPr>
              <a:t>градуси </a:t>
            </a:r>
            <a:r>
              <a:rPr sz="1800" dirty="0">
                <a:latin typeface="Arial"/>
                <a:cs typeface="Arial"/>
              </a:rPr>
              <a:t>по  </a:t>
            </a:r>
            <a:r>
              <a:rPr sz="1800" spc="-15" dirty="0">
                <a:latin typeface="Arial"/>
                <a:cs typeface="Arial"/>
              </a:rPr>
              <a:t>Целзий </a:t>
            </a:r>
            <a:r>
              <a:rPr sz="1800" dirty="0">
                <a:latin typeface="Arial"/>
                <a:cs typeface="Arial"/>
              </a:rPr>
              <a:t>към </a:t>
            </a:r>
            <a:r>
              <a:rPr sz="1800" spc="-10" dirty="0">
                <a:latin typeface="Arial"/>
                <a:cs typeface="Arial"/>
              </a:rPr>
              <a:t>градуси </a:t>
            </a:r>
            <a:r>
              <a:rPr sz="1800" dirty="0">
                <a:latin typeface="Arial"/>
                <a:cs typeface="Arial"/>
              </a:rPr>
              <a:t>по </a:t>
            </a:r>
            <a:r>
              <a:rPr sz="1800" spc="-30" dirty="0">
                <a:latin typeface="Arial"/>
                <a:cs typeface="Arial"/>
              </a:rPr>
              <a:t>Фаренхайт, </a:t>
            </a:r>
            <a:r>
              <a:rPr sz="1800" dirty="0">
                <a:latin typeface="Arial"/>
                <a:cs typeface="Arial"/>
              </a:rPr>
              <a:t>а </a:t>
            </a:r>
            <a:r>
              <a:rPr sz="1800" spc="-10" dirty="0">
                <a:latin typeface="Arial"/>
                <a:cs typeface="Arial"/>
              </a:rPr>
              <a:t>другият 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sz="1800" spc="-15" dirty="0">
                <a:latin typeface="Arial"/>
                <a:cs typeface="Arial"/>
              </a:rPr>
              <a:t>обратното. </a:t>
            </a:r>
            <a:r>
              <a:rPr sz="1800" spc="-20" dirty="0">
                <a:latin typeface="Arial"/>
                <a:cs typeface="Arial"/>
              </a:rPr>
              <a:t>Методите </a:t>
            </a:r>
            <a:r>
              <a:rPr sz="1800" spc="-5" dirty="0">
                <a:latin typeface="Arial"/>
                <a:cs typeface="Arial"/>
              </a:rPr>
              <a:t>да </a:t>
            </a:r>
            <a:r>
              <a:rPr sz="1800" spc="-15" dirty="0">
                <a:latin typeface="Arial"/>
                <a:cs typeface="Arial"/>
              </a:rPr>
              <a:t>връщат  получените</a:t>
            </a:r>
            <a:r>
              <a:rPr sz="1800" spc="4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стойности.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degreesInCelsius();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-5" dirty="0">
                <a:latin typeface="Arial"/>
                <a:cs typeface="Arial"/>
              </a:rPr>
              <a:t>degreesInFahrenheit();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F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= </a:t>
            </a:r>
            <a:r>
              <a:rPr sz="2400" dirty="0">
                <a:latin typeface="Calibri"/>
                <a:cs typeface="Calibri"/>
              </a:rPr>
              <a:t>°C × 1,8 +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32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C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= </a:t>
            </a:r>
            <a:r>
              <a:rPr sz="2400" dirty="0">
                <a:latin typeface="Calibri"/>
                <a:cs typeface="Calibri"/>
              </a:rPr>
              <a:t>(°F – </a:t>
            </a:r>
            <a:r>
              <a:rPr sz="2400" spc="-5" dirty="0">
                <a:latin typeface="Calibri"/>
                <a:cs typeface="Calibri"/>
              </a:rPr>
              <a:t>32) </a:t>
            </a:r>
            <a:r>
              <a:rPr sz="2400" dirty="0">
                <a:latin typeface="Calibri"/>
                <a:cs typeface="Calibri"/>
              </a:rPr>
              <a:t>/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1,8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149" y="1809953"/>
            <a:ext cx="21596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Домашно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08"/>
                </a:moveTo>
                <a:lnTo>
                  <a:pt x="9144000" y="764908"/>
                </a:lnTo>
                <a:lnTo>
                  <a:pt x="9144000" y="0"/>
                </a:lnTo>
                <a:lnTo>
                  <a:pt x="0" y="0"/>
                </a:lnTo>
                <a:lnTo>
                  <a:pt x="0" y="76490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643" y="72593"/>
            <a:ext cx="21558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Задача:</a:t>
            </a:r>
            <a:r>
              <a:rPr spc="-145" dirty="0"/>
              <a:t> </a:t>
            </a:r>
            <a:r>
              <a:rPr dirty="0"/>
              <a:t>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6885" y="863853"/>
            <a:ext cx="792924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Иван </a:t>
            </a:r>
            <a:r>
              <a:rPr sz="1800" spc="-5" dirty="0">
                <a:latin typeface="Calibri"/>
                <a:cs typeface="Calibri"/>
              </a:rPr>
              <a:t>тренира </a:t>
            </a:r>
            <a:r>
              <a:rPr sz="1800" spc="-10" dirty="0">
                <a:latin typeface="Calibri"/>
                <a:cs typeface="Calibri"/>
              </a:rPr>
              <a:t>футбол. </a:t>
            </a:r>
            <a:r>
              <a:rPr sz="1800" dirty="0">
                <a:latin typeface="Calibri"/>
                <a:cs typeface="Calibri"/>
              </a:rPr>
              <a:t>Иван е </a:t>
            </a:r>
            <a:r>
              <a:rPr sz="1800" spc="-5" dirty="0">
                <a:latin typeface="Calibri"/>
                <a:cs typeface="Calibri"/>
              </a:rPr>
              <a:t>зает </a:t>
            </a:r>
            <a:r>
              <a:rPr sz="1800" dirty="0">
                <a:latin typeface="Calibri"/>
                <a:cs typeface="Calibri"/>
              </a:rPr>
              <a:t>човек. </a:t>
            </a:r>
            <a:r>
              <a:rPr sz="1800" spc="-60" dirty="0">
                <a:latin typeface="Calibri"/>
                <a:cs typeface="Calibri"/>
              </a:rPr>
              <a:t>Той </a:t>
            </a:r>
            <a:r>
              <a:rPr sz="1800" spc="-5" dirty="0">
                <a:latin typeface="Calibri"/>
                <a:cs typeface="Calibri"/>
              </a:rPr>
              <a:t>тренира </a:t>
            </a:r>
            <a:r>
              <a:rPr sz="1800" spc="-10" dirty="0">
                <a:latin typeface="Calibri"/>
                <a:cs typeface="Calibri"/>
              </a:rPr>
              <a:t>футбол </a:t>
            </a:r>
            <a:r>
              <a:rPr sz="1800" spc="-5" dirty="0">
                <a:latin typeface="Calibri"/>
                <a:cs typeface="Calibri"/>
              </a:rPr>
              <a:t>само </a:t>
            </a:r>
            <a:r>
              <a:rPr sz="1800" dirty="0">
                <a:latin typeface="Calibri"/>
                <a:cs typeface="Calibri"/>
              </a:rPr>
              <a:t>през </a:t>
            </a:r>
            <a:r>
              <a:rPr sz="1800" spc="-5" dirty="0">
                <a:latin typeface="Calibri"/>
                <a:cs typeface="Calibri"/>
              </a:rPr>
              <a:t>уикенда.  </a:t>
            </a:r>
            <a:r>
              <a:rPr sz="1800" spc="-10" dirty="0">
                <a:latin typeface="Calibri"/>
                <a:cs typeface="Calibri"/>
              </a:rPr>
              <a:t>Понякога </a:t>
            </a:r>
            <a:r>
              <a:rPr sz="1800" spc="-5" dirty="0">
                <a:latin typeface="Calibri"/>
                <a:cs typeface="Calibri"/>
              </a:rPr>
              <a:t>се прибира </a:t>
            </a:r>
            <a:r>
              <a:rPr sz="1800" dirty="0">
                <a:latin typeface="Calibri"/>
                <a:cs typeface="Calibri"/>
              </a:rPr>
              <a:t>в </a:t>
            </a:r>
            <a:r>
              <a:rPr sz="1800" spc="-5" dirty="0">
                <a:latin typeface="Calibri"/>
                <a:cs typeface="Calibri"/>
              </a:rPr>
              <a:t>Шумен. </a:t>
            </a:r>
            <a:r>
              <a:rPr sz="1800" spc="-15" dirty="0">
                <a:latin typeface="Calibri"/>
                <a:cs typeface="Calibri"/>
              </a:rPr>
              <a:t>Когато </a:t>
            </a:r>
            <a:r>
              <a:rPr sz="1800" dirty="0">
                <a:latin typeface="Calibri"/>
                <a:cs typeface="Calibri"/>
              </a:rPr>
              <a:t>е в </a:t>
            </a:r>
            <a:r>
              <a:rPr sz="1800" spc="-5" dirty="0">
                <a:latin typeface="Calibri"/>
                <a:cs typeface="Calibri"/>
              </a:rPr>
              <a:t>Шумен </a:t>
            </a:r>
            <a:r>
              <a:rPr sz="1800" spc="-15" dirty="0">
                <a:latin typeface="Calibri"/>
                <a:cs typeface="Calibri"/>
              </a:rPr>
              <a:t>той </a:t>
            </a:r>
            <a:r>
              <a:rPr sz="1800" spc="-5" dirty="0">
                <a:latin typeface="Calibri"/>
                <a:cs typeface="Calibri"/>
              </a:rPr>
              <a:t>тренира </a:t>
            </a:r>
            <a:r>
              <a:rPr sz="1800" spc="-10" dirty="0">
                <a:latin typeface="Calibri"/>
                <a:cs typeface="Calibri"/>
              </a:rPr>
              <a:t>футбол. Ако </a:t>
            </a:r>
            <a:r>
              <a:rPr sz="1800" spc="-5" dirty="0">
                <a:latin typeface="Calibri"/>
                <a:cs typeface="Calibri"/>
              </a:rPr>
              <a:t>Иван  </a:t>
            </a:r>
            <a:r>
              <a:rPr sz="1800" dirty="0">
                <a:latin typeface="Calibri"/>
                <a:cs typeface="Calibri"/>
              </a:rPr>
              <a:t>не е в </a:t>
            </a:r>
            <a:r>
              <a:rPr sz="1800" spc="-10" dirty="0">
                <a:latin typeface="Calibri"/>
                <a:cs typeface="Calibri"/>
              </a:rPr>
              <a:t>Шумен </a:t>
            </a:r>
            <a:r>
              <a:rPr sz="1800" dirty="0">
                <a:latin typeface="Calibri"/>
                <a:cs typeface="Calibri"/>
              </a:rPr>
              <a:t>през </a:t>
            </a:r>
            <a:r>
              <a:rPr sz="1800" spc="-5" dirty="0">
                <a:latin typeface="Calibri"/>
                <a:cs typeface="Calibri"/>
              </a:rPr>
              <a:t>уикенда </a:t>
            </a:r>
            <a:r>
              <a:rPr sz="1800" dirty="0">
                <a:latin typeface="Calibri"/>
                <a:cs typeface="Calibri"/>
              </a:rPr>
              <a:t>се </a:t>
            </a:r>
            <a:r>
              <a:rPr sz="1800" spc="-5" dirty="0">
                <a:latin typeface="Calibri"/>
                <a:cs typeface="Calibri"/>
              </a:rPr>
              <a:t>среща </a:t>
            </a:r>
            <a:r>
              <a:rPr sz="1800" dirty="0">
                <a:latin typeface="Calibri"/>
                <a:cs typeface="Calibri"/>
              </a:rPr>
              <a:t>с </a:t>
            </a:r>
            <a:r>
              <a:rPr sz="1800" spc="-5" dirty="0">
                <a:latin typeface="Calibri"/>
                <a:cs typeface="Calibri"/>
              </a:rPr>
              <a:t>други приятели </a:t>
            </a:r>
            <a:r>
              <a:rPr sz="1800" dirty="0">
                <a:latin typeface="Calibri"/>
                <a:cs typeface="Calibri"/>
              </a:rPr>
              <a:t>и </a:t>
            </a:r>
            <a:r>
              <a:rPr sz="1800" spc="-5" dirty="0">
                <a:latin typeface="Calibri"/>
                <a:cs typeface="Calibri"/>
              </a:rPr>
              <a:t>се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напиват.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Имате променливите:</a:t>
            </a:r>
            <a:endParaRPr sz="1800">
              <a:latin typeface="Calibri"/>
              <a:cs typeface="Calibri"/>
            </a:endParaRPr>
          </a:p>
          <a:p>
            <a:pPr marL="12700" marR="156337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int </a:t>
            </a:r>
            <a:r>
              <a:rPr sz="1800" spc="-45" dirty="0">
                <a:latin typeface="Calibri"/>
                <a:cs typeface="Calibri"/>
              </a:rPr>
              <a:t>day, </a:t>
            </a:r>
            <a:r>
              <a:rPr sz="1800" spc="-15" dirty="0">
                <a:latin typeface="Calibri"/>
                <a:cs typeface="Calibri"/>
              </a:rPr>
              <a:t>която може </a:t>
            </a:r>
            <a:r>
              <a:rPr sz="1800" dirty="0">
                <a:latin typeface="Calibri"/>
                <a:cs typeface="Calibri"/>
              </a:rPr>
              <a:t>да е </a:t>
            </a:r>
            <a:r>
              <a:rPr sz="1800" spc="-5" dirty="0">
                <a:latin typeface="Calibri"/>
                <a:cs typeface="Calibri"/>
              </a:rPr>
              <a:t>1,2,3,4,5,6,7 </a:t>
            </a:r>
            <a:r>
              <a:rPr sz="1800" dirty="0">
                <a:latin typeface="Calibri"/>
                <a:cs typeface="Calibri"/>
              </a:rPr>
              <a:t>- 1 е </a:t>
            </a:r>
            <a:r>
              <a:rPr sz="1800" spc="-5" dirty="0">
                <a:latin typeface="Calibri"/>
                <a:cs typeface="Calibri"/>
              </a:rPr>
              <a:t>понеделник, </a:t>
            </a:r>
            <a:r>
              <a:rPr sz="1800" dirty="0">
                <a:latin typeface="Calibri"/>
                <a:cs typeface="Calibri"/>
              </a:rPr>
              <a:t>7 е </a:t>
            </a:r>
            <a:r>
              <a:rPr sz="1800" spc="-10" dirty="0">
                <a:latin typeface="Calibri"/>
                <a:cs typeface="Calibri"/>
              </a:rPr>
              <a:t>неделя  </a:t>
            </a:r>
            <a:r>
              <a:rPr sz="1800" spc="-5" dirty="0">
                <a:latin typeface="Calibri"/>
                <a:cs typeface="Calibri"/>
              </a:rPr>
              <a:t>boolean inShumen, </a:t>
            </a:r>
            <a:r>
              <a:rPr sz="1800" spc="-15" dirty="0">
                <a:latin typeface="Calibri"/>
                <a:cs typeface="Calibri"/>
              </a:rPr>
              <a:t>която </a:t>
            </a:r>
            <a:r>
              <a:rPr sz="1800" spc="-10" dirty="0">
                <a:latin typeface="Calibri"/>
                <a:cs typeface="Calibri"/>
              </a:rPr>
              <a:t>ако </a:t>
            </a:r>
            <a:r>
              <a:rPr sz="1800" dirty="0">
                <a:latin typeface="Calibri"/>
                <a:cs typeface="Calibri"/>
              </a:rPr>
              <a:t>е </a:t>
            </a:r>
            <a:r>
              <a:rPr sz="1800" spc="-5" dirty="0">
                <a:latin typeface="Calibri"/>
                <a:cs typeface="Calibri"/>
              </a:rPr>
              <a:t>true значи </a:t>
            </a:r>
            <a:r>
              <a:rPr sz="1800" dirty="0">
                <a:latin typeface="Calibri"/>
                <a:cs typeface="Calibri"/>
              </a:rPr>
              <a:t>Иван е в </a:t>
            </a:r>
            <a:r>
              <a:rPr sz="1800" spc="-10" dirty="0">
                <a:latin typeface="Calibri"/>
                <a:cs typeface="Calibri"/>
              </a:rPr>
              <a:t>Шумен  Напишете </a:t>
            </a:r>
            <a:r>
              <a:rPr sz="1800" spc="-5" dirty="0">
                <a:latin typeface="Calibri"/>
                <a:cs typeface="Calibri"/>
              </a:rPr>
              <a:t>метод, </a:t>
            </a:r>
            <a:r>
              <a:rPr sz="1800" spc="-15" dirty="0">
                <a:latin typeface="Calibri"/>
                <a:cs typeface="Calibri"/>
              </a:rPr>
              <a:t>която </a:t>
            </a:r>
            <a:r>
              <a:rPr sz="1800" spc="-5" dirty="0">
                <a:latin typeface="Calibri"/>
                <a:cs typeface="Calibri"/>
              </a:rPr>
              <a:t>извежда дали </a:t>
            </a:r>
            <a:r>
              <a:rPr sz="1800" dirty="0">
                <a:latin typeface="Calibri"/>
                <a:cs typeface="Calibri"/>
              </a:rPr>
              <a:t>Иван </a:t>
            </a:r>
            <a:r>
              <a:rPr sz="1800" spc="-10" dirty="0">
                <a:latin typeface="Calibri"/>
                <a:cs typeface="Calibri"/>
              </a:rPr>
              <a:t>ще </a:t>
            </a:r>
            <a:r>
              <a:rPr sz="1800" dirty="0">
                <a:latin typeface="Calibri"/>
                <a:cs typeface="Calibri"/>
              </a:rPr>
              <a:t>играе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футбол.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08"/>
                </a:moveTo>
                <a:lnTo>
                  <a:pt x="9144000" y="764908"/>
                </a:lnTo>
                <a:lnTo>
                  <a:pt x="9144000" y="0"/>
                </a:lnTo>
                <a:lnTo>
                  <a:pt x="0" y="0"/>
                </a:lnTo>
                <a:lnTo>
                  <a:pt x="0" y="76490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643" y="72593"/>
            <a:ext cx="21577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Задача:</a:t>
            </a:r>
            <a:r>
              <a:rPr spc="-130" dirty="0"/>
              <a:t> </a:t>
            </a:r>
            <a:r>
              <a:rPr dirty="0"/>
              <a:t>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9077" y="857758"/>
            <a:ext cx="7413625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Да се </a:t>
            </a:r>
            <a:r>
              <a:rPr sz="1800" spc="-5" dirty="0">
                <a:latin typeface="Arial"/>
                <a:cs typeface="Arial"/>
              </a:rPr>
              <a:t>напише </a:t>
            </a:r>
            <a:r>
              <a:rPr sz="1800" spc="-25" dirty="0">
                <a:latin typeface="Arial"/>
                <a:cs typeface="Arial"/>
              </a:rPr>
              <a:t>метод, </a:t>
            </a:r>
            <a:r>
              <a:rPr sz="1800" spc="-5" dirty="0">
                <a:latin typeface="Arial"/>
                <a:cs typeface="Arial"/>
              </a:rPr>
              <a:t>който приема </a:t>
            </a:r>
            <a:r>
              <a:rPr sz="1800" spc="-10" dirty="0">
                <a:latin typeface="Arial"/>
                <a:cs typeface="Arial"/>
              </a:rPr>
              <a:t>като параметър </a:t>
            </a:r>
            <a:r>
              <a:rPr sz="1800" spc="5" dirty="0">
                <a:latin typeface="Arial"/>
                <a:cs typeface="Arial"/>
              </a:rPr>
              <a:t>цяло</a:t>
            </a:r>
            <a:r>
              <a:rPr sz="1800" spc="-2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трицифрено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5" dirty="0">
                <a:latin typeface="Arial"/>
                <a:cs typeface="Arial"/>
              </a:rPr>
              <a:t>число </a:t>
            </a:r>
            <a:r>
              <a:rPr sz="1800" dirty="0">
                <a:latin typeface="Arial"/>
                <a:cs typeface="Arial"/>
              </a:rPr>
              <a:t>и </a:t>
            </a:r>
            <a:r>
              <a:rPr sz="1800" spc="-15" dirty="0">
                <a:latin typeface="Arial"/>
                <a:cs typeface="Arial"/>
              </a:rPr>
              <a:t>проверява </a:t>
            </a:r>
            <a:r>
              <a:rPr sz="1800" spc="-5" dirty="0">
                <a:latin typeface="Arial"/>
                <a:cs typeface="Arial"/>
              </a:rPr>
              <a:t>дали </a:t>
            </a:r>
            <a:r>
              <a:rPr sz="1800" spc="-15" dirty="0">
                <a:latin typeface="Arial"/>
                <a:cs typeface="Arial"/>
              </a:rPr>
              <a:t>това </a:t>
            </a:r>
            <a:r>
              <a:rPr sz="1800" dirty="0">
                <a:latin typeface="Arial"/>
                <a:cs typeface="Arial"/>
              </a:rPr>
              <a:t>число </a:t>
            </a:r>
            <a:r>
              <a:rPr sz="1800" spc="-10" dirty="0">
                <a:latin typeface="Arial"/>
                <a:cs typeface="Arial"/>
              </a:rPr>
              <a:t>съдържа </a:t>
            </a:r>
            <a:r>
              <a:rPr sz="1800" dirty="0">
                <a:latin typeface="Arial"/>
                <a:cs typeface="Arial"/>
              </a:rPr>
              <a:t>7 за </a:t>
            </a:r>
            <a:r>
              <a:rPr sz="1800" spc="-10" dirty="0">
                <a:latin typeface="Arial"/>
                <a:cs typeface="Arial"/>
              </a:rPr>
              <a:t>последна</a:t>
            </a:r>
            <a:r>
              <a:rPr sz="1800" spc="-2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цифра.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08"/>
                </a:moveTo>
                <a:lnTo>
                  <a:pt x="9144000" y="764908"/>
                </a:lnTo>
                <a:lnTo>
                  <a:pt x="9144000" y="0"/>
                </a:lnTo>
                <a:lnTo>
                  <a:pt x="0" y="0"/>
                </a:lnTo>
                <a:lnTo>
                  <a:pt x="0" y="76490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643" y="72593"/>
            <a:ext cx="21577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Задача:</a:t>
            </a:r>
            <a:r>
              <a:rPr spc="-130" dirty="0"/>
              <a:t> </a:t>
            </a:r>
            <a:r>
              <a:rPr dirty="0"/>
              <a:t>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9077" y="857758"/>
            <a:ext cx="8496935" cy="175577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just">
              <a:lnSpc>
                <a:spcPct val="101200"/>
              </a:lnSpc>
              <a:spcBef>
                <a:spcPts val="75"/>
              </a:spcBef>
            </a:pPr>
            <a:r>
              <a:rPr sz="1800" dirty="0">
                <a:latin typeface="Arial"/>
                <a:cs typeface="Arial"/>
              </a:rPr>
              <a:t>Да се </a:t>
            </a:r>
            <a:r>
              <a:rPr sz="1800" spc="-10" dirty="0">
                <a:latin typeface="Arial"/>
                <a:cs typeface="Arial"/>
              </a:rPr>
              <a:t>напишат два </a:t>
            </a:r>
            <a:r>
              <a:rPr sz="1800" spc="-20" dirty="0">
                <a:latin typeface="Arial"/>
                <a:cs typeface="Arial"/>
              </a:rPr>
              <a:t>метода, </a:t>
            </a:r>
            <a:r>
              <a:rPr sz="1800" spc="-5" dirty="0">
                <a:latin typeface="Arial"/>
                <a:cs typeface="Arial"/>
              </a:rPr>
              <a:t>първия </a:t>
            </a:r>
            <a:r>
              <a:rPr sz="1800" dirty="0">
                <a:latin typeface="Arial"/>
                <a:cs typeface="Arial"/>
              </a:rPr>
              <a:t>да </a:t>
            </a:r>
            <a:r>
              <a:rPr sz="1800" spc="-15" dirty="0">
                <a:latin typeface="Arial"/>
                <a:cs typeface="Arial"/>
              </a:rPr>
              <a:t>изчислява </a:t>
            </a:r>
            <a:r>
              <a:rPr sz="1800" dirty="0">
                <a:latin typeface="Arial"/>
                <a:cs typeface="Arial"/>
              </a:rPr>
              <a:t>и </a:t>
            </a:r>
            <a:r>
              <a:rPr sz="1800" spc="-5" dirty="0">
                <a:latin typeface="Arial"/>
                <a:cs typeface="Arial"/>
              </a:rPr>
              <a:t>връща </a:t>
            </a:r>
            <a:r>
              <a:rPr sz="1800" spc="-10" dirty="0">
                <a:latin typeface="Arial"/>
                <a:cs typeface="Arial"/>
              </a:rPr>
              <a:t>лице </a:t>
            </a:r>
            <a:r>
              <a:rPr sz="1800" spc="-5" dirty="0">
                <a:latin typeface="Arial"/>
                <a:cs typeface="Arial"/>
              </a:rPr>
              <a:t>на </a:t>
            </a:r>
            <a:r>
              <a:rPr sz="1800" spc="5" dirty="0">
                <a:latin typeface="Arial"/>
                <a:cs typeface="Arial"/>
              </a:rPr>
              <a:t>куб, </a:t>
            </a:r>
            <a:r>
              <a:rPr sz="1800" dirty="0">
                <a:latin typeface="Arial"/>
                <a:cs typeface="Arial"/>
              </a:rPr>
              <a:t>а</a:t>
            </a:r>
            <a:r>
              <a:rPr sz="1800" spc="-29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втория  </a:t>
            </a:r>
            <a:r>
              <a:rPr sz="1800" spc="-5" dirty="0">
                <a:latin typeface="Arial"/>
                <a:cs typeface="Arial"/>
              </a:rPr>
              <a:t>да </a:t>
            </a:r>
            <a:r>
              <a:rPr sz="1800" spc="-10" dirty="0">
                <a:latin typeface="Arial"/>
                <a:cs typeface="Arial"/>
              </a:rPr>
              <a:t>изчислява </a:t>
            </a:r>
            <a:r>
              <a:rPr sz="1800" dirty="0">
                <a:latin typeface="Arial"/>
                <a:cs typeface="Arial"/>
              </a:rPr>
              <a:t>и </a:t>
            </a:r>
            <a:r>
              <a:rPr sz="1800" spc="-5" dirty="0">
                <a:latin typeface="Arial"/>
                <a:cs typeface="Arial"/>
              </a:rPr>
              <a:t>връща </a:t>
            </a:r>
            <a:r>
              <a:rPr sz="1800" spc="-10" dirty="0">
                <a:latin typeface="Arial"/>
                <a:cs typeface="Arial"/>
              </a:rPr>
              <a:t>обема </a:t>
            </a:r>
            <a:r>
              <a:rPr sz="1800" spc="-5" dirty="0">
                <a:latin typeface="Arial"/>
                <a:cs typeface="Arial"/>
              </a:rPr>
              <a:t>на куба. </a:t>
            </a:r>
            <a:r>
              <a:rPr sz="1800" spc="-10" dirty="0">
                <a:latin typeface="Arial"/>
                <a:cs typeface="Arial"/>
              </a:rPr>
              <a:t>Данните </a:t>
            </a:r>
            <a:r>
              <a:rPr sz="1800" spc="-20" dirty="0">
                <a:latin typeface="Arial"/>
                <a:cs typeface="Arial"/>
              </a:rPr>
              <a:t>необходими </a:t>
            </a:r>
            <a:r>
              <a:rPr sz="1800" spc="-5" dirty="0">
                <a:latin typeface="Arial"/>
                <a:cs typeface="Arial"/>
              </a:rPr>
              <a:t>за </a:t>
            </a:r>
            <a:r>
              <a:rPr sz="1800" spc="-15" dirty="0">
                <a:latin typeface="Arial"/>
                <a:cs typeface="Arial"/>
              </a:rPr>
              <a:t>пресмятането </a:t>
            </a:r>
            <a:r>
              <a:rPr sz="1800" spc="-5" dirty="0">
                <a:latin typeface="Arial"/>
                <a:cs typeface="Arial"/>
              </a:rPr>
              <a:t>да  </a:t>
            </a:r>
            <a:r>
              <a:rPr sz="1800" dirty="0">
                <a:latin typeface="Arial"/>
                <a:cs typeface="Arial"/>
              </a:rPr>
              <a:t>се </a:t>
            </a:r>
            <a:r>
              <a:rPr sz="1800" spc="-30" dirty="0">
                <a:latin typeface="Arial"/>
                <a:cs typeface="Arial"/>
              </a:rPr>
              <a:t>четат </a:t>
            </a:r>
            <a:r>
              <a:rPr sz="1800" spc="-25" dirty="0">
                <a:latin typeface="Arial"/>
                <a:cs typeface="Arial"/>
              </a:rPr>
              <a:t>от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конзолата.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V =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2000" dirty="0">
                <a:latin typeface="Calibri"/>
                <a:cs typeface="Calibri"/>
              </a:rPr>
              <a:t>a.a.a</a:t>
            </a:r>
            <a:endParaRPr sz="20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Arial"/>
                <a:cs typeface="Arial"/>
              </a:rPr>
              <a:t>S =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6a.a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149" y="1814525"/>
            <a:ext cx="144462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Ме</a:t>
            </a:r>
            <a:r>
              <a:rPr sz="3000" spc="-55" dirty="0"/>
              <a:t>т</a:t>
            </a:r>
            <a:r>
              <a:rPr sz="3000" dirty="0"/>
              <a:t>оди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08"/>
                </a:moveTo>
                <a:lnTo>
                  <a:pt x="9144000" y="764908"/>
                </a:lnTo>
                <a:lnTo>
                  <a:pt x="9144000" y="0"/>
                </a:lnTo>
                <a:lnTo>
                  <a:pt x="0" y="0"/>
                </a:lnTo>
                <a:lnTo>
                  <a:pt x="0" y="764908"/>
                </a:lnTo>
                <a:close/>
              </a:path>
            </a:pathLst>
          </a:custGeom>
          <a:solidFill>
            <a:srgbClr val="E91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643" y="72593"/>
            <a:ext cx="17348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Мето</a:t>
            </a:r>
            <a:r>
              <a:rPr sz="3600" b="1" spc="-15" dirty="0">
                <a:solidFill>
                  <a:srgbClr val="FFFFFF"/>
                </a:solidFill>
                <a:latin typeface="Arial"/>
                <a:cs typeface="Arial"/>
              </a:rPr>
              <a:t>д</a:t>
            </a: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и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9077" y="930402"/>
            <a:ext cx="8589645" cy="85471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just">
              <a:lnSpc>
                <a:spcPct val="101099"/>
              </a:lnSpc>
              <a:spcBef>
                <a:spcPts val="75"/>
              </a:spcBef>
            </a:pPr>
            <a:r>
              <a:rPr sz="1800" spc="-25" dirty="0">
                <a:latin typeface="Arial"/>
                <a:cs typeface="Arial"/>
              </a:rPr>
              <a:t>Методите </a:t>
            </a:r>
            <a:r>
              <a:rPr sz="1800" dirty="0">
                <a:latin typeface="Arial"/>
                <a:cs typeface="Arial"/>
              </a:rPr>
              <a:t>са, </a:t>
            </a:r>
            <a:r>
              <a:rPr sz="1800" spc="-10" dirty="0">
                <a:latin typeface="Arial"/>
                <a:cs typeface="Arial"/>
              </a:rPr>
              <a:t>най-просто казано, </a:t>
            </a:r>
            <a:r>
              <a:rPr sz="1800" b="1" i="1" spc="-10" dirty="0">
                <a:latin typeface="Arial"/>
                <a:cs typeface="Arial"/>
              </a:rPr>
              <a:t>именувана </a:t>
            </a:r>
            <a:r>
              <a:rPr sz="1800" spc="-20" dirty="0">
                <a:latin typeface="Arial"/>
                <a:cs typeface="Arial"/>
              </a:rPr>
              <a:t>последователност </a:t>
            </a:r>
            <a:r>
              <a:rPr sz="1800" spc="-30" dirty="0">
                <a:latin typeface="Arial"/>
                <a:cs typeface="Arial"/>
              </a:rPr>
              <a:t>от </a:t>
            </a:r>
            <a:r>
              <a:rPr sz="1800" spc="-5" dirty="0">
                <a:latin typeface="Arial"/>
                <a:cs typeface="Arial"/>
              </a:rPr>
              <a:t>действия. </a:t>
            </a:r>
            <a:r>
              <a:rPr sz="1800" spc="-95" dirty="0">
                <a:latin typeface="Arial"/>
                <a:cs typeface="Arial"/>
              </a:rPr>
              <a:t>Те  </a:t>
            </a:r>
            <a:r>
              <a:rPr sz="1800" dirty="0">
                <a:latin typeface="Arial"/>
                <a:cs typeface="Arial"/>
              </a:rPr>
              <a:t>ни </a:t>
            </a:r>
            <a:r>
              <a:rPr sz="1800" spc="-25" dirty="0">
                <a:latin typeface="Arial"/>
                <a:cs typeface="Arial"/>
              </a:rPr>
              <a:t>позволяват </a:t>
            </a:r>
            <a:r>
              <a:rPr sz="1800" dirty="0">
                <a:latin typeface="Arial"/>
                <a:cs typeface="Arial"/>
              </a:rPr>
              <a:t>да </a:t>
            </a:r>
            <a:r>
              <a:rPr sz="1800" spc="-25" dirty="0">
                <a:latin typeface="Arial"/>
                <a:cs typeface="Arial"/>
              </a:rPr>
              <a:t>разделим </a:t>
            </a:r>
            <a:r>
              <a:rPr sz="1800" spc="-15" dirty="0">
                <a:latin typeface="Arial"/>
                <a:cs typeface="Arial"/>
              </a:rPr>
              <a:t>програмата </a:t>
            </a:r>
            <a:r>
              <a:rPr sz="1800" dirty="0">
                <a:latin typeface="Arial"/>
                <a:cs typeface="Arial"/>
              </a:rPr>
              <a:t>на </a:t>
            </a:r>
            <a:r>
              <a:rPr sz="1800" spc="-15" dirty="0">
                <a:latin typeface="Arial"/>
                <a:cs typeface="Arial"/>
              </a:rPr>
              <a:t>подпрограми, </a:t>
            </a:r>
            <a:r>
              <a:rPr sz="1800" spc="-5" dirty="0">
                <a:latin typeface="Arial"/>
                <a:cs typeface="Arial"/>
              </a:rPr>
              <a:t>всяка </a:t>
            </a:r>
            <a:r>
              <a:rPr sz="1800" spc="-25" dirty="0">
                <a:latin typeface="Arial"/>
                <a:cs typeface="Arial"/>
              </a:rPr>
              <a:t>от </a:t>
            </a:r>
            <a:r>
              <a:rPr sz="1800" spc="-10" dirty="0">
                <a:latin typeface="Arial"/>
                <a:cs typeface="Arial"/>
              </a:rPr>
              <a:t>които решава  </a:t>
            </a:r>
            <a:r>
              <a:rPr sz="1800" spc="-30" dirty="0">
                <a:latin typeface="Arial"/>
                <a:cs typeface="Arial"/>
              </a:rPr>
              <a:t>отделен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проблем/задача.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643" y="72593"/>
            <a:ext cx="17862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При</a:t>
            </a:r>
            <a:r>
              <a:rPr spc="-10" dirty="0"/>
              <a:t>м</a:t>
            </a:r>
            <a:r>
              <a:rPr spc="-5" dirty="0"/>
              <a:t>ер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9077" y="947420"/>
            <a:ext cx="4909185" cy="140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Arial"/>
                <a:cs typeface="Arial"/>
              </a:rPr>
              <a:t>Метод, </a:t>
            </a:r>
            <a:r>
              <a:rPr sz="1800" spc="-5" dirty="0">
                <a:latin typeface="Arial"/>
                <a:cs typeface="Arial"/>
              </a:rPr>
              <a:t>който принтира на екрана </a:t>
            </a:r>
            <a:r>
              <a:rPr sz="1800" spc="-10" dirty="0">
                <a:latin typeface="Arial"/>
                <a:cs typeface="Arial"/>
              </a:rPr>
              <a:t>Hello</a:t>
            </a:r>
            <a:r>
              <a:rPr sz="1800" spc="-229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World!: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469900" marR="1085215" indent="-457200">
              <a:lnSpc>
                <a:spcPct val="101099"/>
              </a:lnSpc>
            </a:pPr>
            <a:r>
              <a:rPr sz="1800" spc="-5" dirty="0">
                <a:solidFill>
                  <a:srgbClr val="274E12"/>
                </a:solidFill>
                <a:latin typeface="Arial"/>
                <a:cs typeface="Arial"/>
              </a:rPr>
              <a:t>public </a:t>
            </a:r>
            <a:r>
              <a:rPr sz="1800" dirty="0">
                <a:solidFill>
                  <a:srgbClr val="274E12"/>
                </a:solidFill>
                <a:latin typeface="Arial"/>
                <a:cs typeface="Arial"/>
              </a:rPr>
              <a:t>static </a:t>
            </a:r>
            <a:r>
              <a:rPr sz="1800" spc="-5" dirty="0">
                <a:solidFill>
                  <a:srgbClr val="274E12"/>
                </a:solidFill>
                <a:latin typeface="Arial"/>
                <a:cs typeface="Arial"/>
              </a:rPr>
              <a:t>void </a:t>
            </a:r>
            <a:r>
              <a:rPr sz="1800" spc="-10" dirty="0">
                <a:solidFill>
                  <a:srgbClr val="274E12"/>
                </a:solidFill>
                <a:latin typeface="Arial"/>
                <a:cs typeface="Arial"/>
              </a:rPr>
              <a:t>sayHello() </a:t>
            </a:r>
            <a:r>
              <a:rPr sz="1800" dirty="0">
                <a:solidFill>
                  <a:srgbClr val="274E12"/>
                </a:solidFill>
                <a:latin typeface="Arial"/>
                <a:cs typeface="Arial"/>
              </a:rPr>
              <a:t>{  </a:t>
            </a:r>
            <a:r>
              <a:rPr sz="1800" spc="-10" dirty="0">
                <a:solidFill>
                  <a:srgbClr val="274E12"/>
                </a:solidFill>
                <a:latin typeface="Arial"/>
                <a:cs typeface="Arial"/>
              </a:rPr>
              <a:t>System.out.println(“Hello</a:t>
            </a:r>
            <a:r>
              <a:rPr sz="1800" spc="-125" dirty="0">
                <a:solidFill>
                  <a:srgbClr val="274E12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74E12"/>
                </a:solidFill>
                <a:latin typeface="Arial"/>
                <a:cs typeface="Arial"/>
              </a:rPr>
              <a:t>World”);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dirty="0">
                <a:solidFill>
                  <a:srgbClr val="274E12"/>
                </a:solidFill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643" y="72593"/>
            <a:ext cx="17862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При</a:t>
            </a:r>
            <a:r>
              <a:rPr spc="-10" dirty="0"/>
              <a:t>м</a:t>
            </a:r>
            <a:r>
              <a:rPr spc="-5" dirty="0"/>
              <a:t>ер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9077" y="947420"/>
            <a:ext cx="5311775" cy="1687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Arial"/>
                <a:cs typeface="Arial"/>
              </a:rPr>
              <a:t>Метод, </a:t>
            </a:r>
            <a:r>
              <a:rPr sz="1800" spc="-5" dirty="0">
                <a:latin typeface="Arial"/>
                <a:cs typeface="Arial"/>
              </a:rPr>
              <a:t>който принтира </a:t>
            </a:r>
            <a:r>
              <a:rPr sz="1800" spc="-20" dirty="0">
                <a:latin typeface="Arial"/>
                <a:cs typeface="Arial"/>
              </a:rPr>
              <a:t>сумата </a:t>
            </a:r>
            <a:r>
              <a:rPr sz="1800" spc="-5" dirty="0">
                <a:latin typeface="Arial"/>
                <a:cs typeface="Arial"/>
              </a:rPr>
              <a:t>на </a:t>
            </a:r>
            <a:r>
              <a:rPr sz="1800" spc="-10" dirty="0">
                <a:latin typeface="Arial"/>
                <a:cs typeface="Arial"/>
              </a:rPr>
              <a:t>две </a:t>
            </a:r>
            <a:r>
              <a:rPr sz="1800" spc="-25" dirty="0">
                <a:latin typeface="Arial"/>
                <a:cs typeface="Arial"/>
              </a:rPr>
              <a:t>цели</a:t>
            </a:r>
            <a:r>
              <a:rPr sz="1800" spc="-1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числа: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Times New Roman"/>
              <a:cs typeface="Times New Roman"/>
            </a:endParaRPr>
          </a:p>
          <a:p>
            <a:pPr marL="469900" marR="1920239" indent="-457200">
              <a:lnSpc>
                <a:spcPct val="101099"/>
              </a:lnSpc>
            </a:pPr>
            <a:r>
              <a:rPr sz="1800" spc="-5" dirty="0">
                <a:solidFill>
                  <a:srgbClr val="274E12"/>
                </a:solidFill>
                <a:latin typeface="Arial"/>
                <a:cs typeface="Arial"/>
              </a:rPr>
              <a:t>public </a:t>
            </a:r>
            <a:r>
              <a:rPr sz="1800" dirty="0">
                <a:solidFill>
                  <a:srgbClr val="274E12"/>
                </a:solidFill>
                <a:latin typeface="Arial"/>
                <a:cs typeface="Arial"/>
              </a:rPr>
              <a:t>static </a:t>
            </a:r>
            <a:r>
              <a:rPr sz="1800" spc="-5" dirty="0">
                <a:solidFill>
                  <a:srgbClr val="274E12"/>
                </a:solidFill>
                <a:latin typeface="Arial"/>
                <a:cs typeface="Arial"/>
              </a:rPr>
              <a:t>void sum(int </a:t>
            </a:r>
            <a:r>
              <a:rPr sz="1800" dirty="0">
                <a:solidFill>
                  <a:srgbClr val="274E12"/>
                </a:solidFill>
                <a:latin typeface="Arial"/>
                <a:cs typeface="Arial"/>
              </a:rPr>
              <a:t>a, </a:t>
            </a:r>
            <a:r>
              <a:rPr sz="1800" spc="-5" dirty="0">
                <a:solidFill>
                  <a:srgbClr val="274E12"/>
                </a:solidFill>
                <a:latin typeface="Arial"/>
                <a:cs typeface="Arial"/>
              </a:rPr>
              <a:t>int</a:t>
            </a:r>
            <a:r>
              <a:rPr sz="1800" spc="-165" dirty="0">
                <a:solidFill>
                  <a:srgbClr val="274E1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4E12"/>
                </a:solidFill>
                <a:latin typeface="Arial"/>
                <a:cs typeface="Arial"/>
              </a:rPr>
              <a:t>b){  int result </a:t>
            </a:r>
            <a:r>
              <a:rPr sz="1800" dirty="0">
                <a:solidFill>
                  <a:srgbClr val="274E12"/>
                </a:solidFill>
                <a:latin typeface="Arial"/>
                <a:cs typeface="Arial"/>
              </a:rPr>
              <a:t>= </a:t>
            </a:r>
            <a:r>
              <a:rPr sz="1800" spc="-5" dirty="0">
                <a:solidFill>
                  <a:srgbClr val="274E12"/>
                </a:solidFill>
                <a:latin typeface="Arial"/>
                <a:cs typeface="Arial"/>
              </a:rPr>
              <a:t>a </a:t>
            </a:r>
            <a:r>
              <a:rPr sz="1800" dirty="0">
                <a:solidFill>
                  <a:srgbClr val="274E12"/>
                </a:solidFill>
                <a:latin typeface="Arial"/>
                <a:cs typeface="Arial"/>
              </a:rPr>
              <a:t>+ b;  </a:t>
            </a:r>
            <a:r>
              <a:rPr sz="1800" spc="-5" dirty="0">
                <a:solidFill>
                  <a:srgbClr val="274E12"/>
                </a:solidFill>
                <a:latin typeface="Arial"/>
                <a:cs typeface="Arial"/>
              </a:rPr>
              <a:t>System.out.print(result);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dirty="0">
                <a:solidFill>
                  <a:srgbClr val="274E12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643" y="72593"/>
            <a:ext cx="17862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При</a:t>
            </a:r>
            <a:r>
              <a:rPr spc="-10" dirty="0"/>
              <a:t>м</a:t>
            </a:r>
            <a:r>
              <a:rPr spc="-5" dirty="0"/>
              <a:t>ер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9077" y="947420"/>
            <a:ext cx="5440680" cy="1979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Arial"/>
                <a:cs typeface="Arial"/>
              </a:rPr>
              <a:t>Метод, </a:t>
            </a:r>
            <a:r>
              <a:rPr sz="1800" spc="-5" dirty="0">
                <a:latin typeface="Arial"/>
                <a:cs typeface="Arial"/>
              </a:rPr>
              <a:t>който връща </a:t>
            </a:r>
            <a:r>
              <a:rPr sz="1800" spc="-20" dirty="0">
                <a:latin typeface="Arial"/>
                <a:cs typeface="Arial"/>
              </a:rPr>
              <a:t>произведението </a:t>
            </a:r>
            <a:r>
              <a:rPr sz="1800" spc="-5" dirty="0">
                <a:latin typeface="Arial"/>
                <a:cs typeface="Arial"/>
              </a:rPr>
              <a:t>на </a:t>
            </a:r>
            <a:r>
              <a:rPr sz="1800" spc="-10" dirty="0">
                <a:latin typeface="Arial"/>
                <a:cs typeface="Arial"/>
              </a:rPr>
              <a:t>две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числа: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Times New Roman"/>
              <a:cs typeface="Times New Roman"/>
            </a:endParaRPr>
          </a:p>
          <a:p>
            <a:pPr marL="469900" marR="1836420" indent="-457200">
              <a:lnSpc>
                <a:spcPct val="101099"/>
              </a:lnSpc>
            </a:pPr>
            <a:r>
              <a:rPr sz="1800" spc="-5" dirty="0">
                <a:solidFill>
                  <a:srgbClr val="274E12"/>
                </a:solidFill>
                <a:latin typeface="Arial"/>
                <a:cs typeface="Arial"/>
              </a:rPr>
              <a:t>public </a:t>
            </a:r>
            <a:r>
              <a:rPr sz="1800" dirty="0">
                <a:solidFill>
                  <a:srgbClr val="274E12"/>
                </a:solidFill>
                <a:latin typeface="Arial"/>
                <a:cs typeface="Arial"/>
              </a:rPr>
              <a:t>static </a:t>
            </a:r>
            <a:r>
              <a:rPr sz="1800" spc="-5" dirty="0">
                <a:solidFill>
                  <a:srgbClr val="274E12"/>
                </a:solidFill>
                <a:latin typeface="Arial"/>
                <a:cs typeface="Arial"/>
              </a:rPr>
              <a:t>int product(int </a:t>
            </a:r>
            <a:r>
              <a:rPr sz="1800" dirty="0">
                <a:solidFill>
                  <a:srgbClr val="274E12"/>
                </a:solidFill>
                <a:latin typeface="Arial"/>
                <a:cs typeface="Arial"/>
              </a:rPr>
              <a:t>a, </a:t>
            </a:r>
            <a:r>
              <a:rPr sz="1800" spc="-5" dirty="0">
                <a:solidFill>
                  <a:srgbClr val="274E12"/>
                </a:solidFill>
                <a:latin typeface="Arial"/>
                <a:cs typeface="Arial"/>
              </a:rPr>
              <a:t>int b)</a:t>
            </a:r>
            <a:r>
              <a:rPr sz="1800" spc="-180" dirty="0">
                <a:solidFill>
                  <a:srgbClr val="274E1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74E12"/>
                </a:solidFill>
                <a:latin typeface="Arial"/>
                <a:cs typeface="Arial"/>
              </a:rPr>
              <a:t>{  </a:t>
            </a:r>
            <a:r>
              <a:rPr sz="1800" spc="-5" dirty="0">
                <a:solidFill>
                  <a:srgbClr val="274E12"/>
                </a:solidFill>
                <a:latin typeface="Arial"/>
                <a:cs typeface="Arial"/>
              </a:rPr>
              <a:t>int result </a:t>
            </a:r>
            <a:r>
              <a:rPr sz="1800" dirty="0">
                <a:solidFill>
                  <a:srgbClr val="274E12"/>
                </a:solidFill>
                <a:latin typeface="Arial"/>
                <a:cs typeface="Arial"/>
              </a:rPr>
              <a:t>= </a:t>
            </a:r>
            <a:r>
              <a:rPr sz="1800" spc="-5" dirty="0">
                <a:solidFill>
                  <a:srgbClr val="274E12"/>
                </a:solidFill>
                <a:latin typeface="Arial"/>
                <a:cs typeface="Arial"/>
              </a:rPr>
              <a:t>a</a:t>
            </a:r>
            <a:r>
              <a:rPr sz="1800" spc="-45" dirty="0">
                <a:solidFill>
                  <a:srgbClr val="274E1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4E12"/>
                </a:solidFill>
                <a:latin typeface="Arial"/>
                <a:cs typeface="Arial"/>
              </a:rPr>
              <a:t>*b;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solidFill>
                  <a:srgbClr val="274E12"/>
                </a:solidFill>
                <a:latin typeface="Arial"/>
                <a:cs typeface="Arial"/>
              </a:rPr>
              <a:t>return</a:t>
            </a:r>
            <a:r>
              <a:rPr sz="1800" spc="-50" dirty="0">
                <a:solidFill>
                  <a:srgbClr val="274E1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4E12"/>
                </a:solidFill>
                <a:latin typeface="Arial"/>
                <a:cs typeface="Arial"/>
              </a:rPr>
              <a:t>result;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dirty="0">
                <a:solidFill>
                  <a:srgbClr val="274E12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643" y="72593"/>
            <a:ext cx="59385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Защо са </a:t>
            </a:r>
            <a:r>
              <a:rPr spc="-15" dirty="0"/>
              <a:t>важни</a:t>
            </a:r>
            <a:r>
              <a:rPr spc="-160" dirty="0"/>
              <a:t> </a:t>
            </a:r>
            <a:r>
              <a:rPr spc="-5" dirty="0"/>
              <a:t>методите?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9603" y="947420"/>
            <a:ext cx="69361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730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730" algn="l"/>
                <a:tab pos="380365" algn="l"/>
              </a:tabLst>
            </a:pPr>
            <a:r>
              <a:rPr sz="1800" spc="-5" dirty="0">
                <a:latin typeface="Arial"/>
                <a:cs typeface="Arial"/>
              </a:rPr>
              <a:t>за </a:t>
            </a:r>
            <a:r>
              <a:rPr sz="1800" dirty="0">
                <a:latin typeface="Arial"/>
                <a:cs typeface="Arial"/>
              </a:rPr>
              <a:t>да </a:t>
            </a:r>
            <a:r>
              <a:rPr sz="1800" spc="-5" dirty="0">
                <a:latin typeface="Arial"/>
                <a:cs typeface="Arial"/>
              </a:rPr>
              <a:t>не </a:t>
            </a:r>
            <a:r>
              <a:rPr sz="1800" spc="-15" dirty="0">
                <a:latin typeface="Arial"/>
                <a:cs typeface="Arial"/>
              </a:rPr>
              <a:t>повтаряме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код</a:t>
            </a:r>
            <a:endParaRPr sz="1800">
              <a:latin typeface="Arial"/>
              <a:cs typeface="Arial"/>
            </a:endParaRPr>
          </a:p>
          <a:p>
            <a:pPr marL="379730" indent="-367030">
              <a:lnSpc>
                <a:spcPct val="100000"/>
              </a:lnSpc>
              <a:buChar char="●"/>
              <a:tabLst>
                <a:tab pos="379730" algn="l"/>
                <a:tab pos="380365" algn="l"/>
              </a:tabLst>
            </a:pPr>
            <a:r>
              <a:rPr sz="1800" spc="-5" dirty="0">
                <a:latin typeface="Arial"/>
                <a:cs typeface="Arial"/>
              </a:rPr>
              <a:t>за да </a:t>
            </a:r>
            <a:r>
              <a:rPr sz="1800" spc="-15" dirty="0">
                <a:latin typeface="Arial"/>
                <a:cs typeface="Arial"/>
              </a:rPr>
              <a:t>бъде </a:t>
            </a:r>
            <a:r>
              <a:rPr sz="1800" spc="-10" dirty="0">
                <a:latin typeface="Arial"/>
                <a:cs typeface="Arial"/>
              </a:rPr>
              <a:t>кодът </a:t>
            </a:r>
            <a:r>
              <a:rPr sz="1800" spc="-5" dirty="0">
                <a:latin typeface="Arial"/>
                <a:cs typeface="Arial"/>
              </a:rPr>
              <a:t>ни по-ясен </a:t>
            </a:r>
            <a:r>
              <a:rPr sz="1800" dirty="0">
                <a:latin typeface="Arial"/>
                <a:cs typeface="Arial"/>
              </a:rPr>
              <a:t>и </a:t>
            </a:r>
            <a:r>
              <a:rPr sz="1800" spc="-5" dirty="0">
                <a:latin typeface="Arial"/>
                <a:cs typeface="Arial"/>
              </a:rPr>
              <a:t>по-добре</a:t>
            </a:r>
            <a:r>
              <a:rPr sz="1800" spc="-2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структуриран</a:t>
            </a:r>
            <a:endParaRPr sz="1800">
              <a:latin typeface="Arial"/>
              <a:cs typeface="Arial"/>
            </a:endParaRPr>
          </a:p>
          <a:p>
            <a:pPr marL="379730" indent="-367030">
              <a:lnSpc>
                <a:spcPct val="100000"/>
              </a:lnSpc>
              <a:buChar char="●"/>
              <a:tabLst>
                <a:tab pos="379730" algn="l"/>
                <a:tab pos="380365" algn="l"/>
              </a:tabLst>
            </a:pPr>
            <a:r>
              <a:rPr sz="1800" spc="-5" dirty="0">
                <a:latin typeface="Arial"/>
                <a:cs typeface="Arial"/>
              </a:rPr>
              <a:t>за </a:t>
            </a:r>
            <a:r>
              <a:rPr sz="1800" dirty="0">
                <a:latin typeface="Arial"/>
                <a:cs typeface="Arial"/>
              </a:rPr>
              <a:t>да </a:t>
            </a:r>
            <a:r>
              <a:rPr sz="1800" spc="-15" dirty="0">
                <a:latin typeface="Arial"/>
                <a:cs typeface="Arial"/>
              </a:rPr>
              <a:t>бъде </a:t>
            </a:r>
            <a:r>
              <a:rPr sz="1800" spc="-5" dirty="0">
                <a:latin typeface="Arial"/>
                <a:cs typeface="Arial"/>
              </a:rPr>
              <a:t>лесно достъпен, </a:t>
            </a:r>
            <a:r>
              <a:rPr sz="1800" spc="-25" dirty="0">
                <a:latin typeface="Arial"/>
                <a:cs typeface="Arial"/>
              </a:rPr>
              <a:t>без </a:t>
            </a:r>
            <a:r>
              <a:rPr sz="1800" dirty="0">
                <a:latin typeface="Arial"/>
                <a:cs typeface="Arial"/>
              </a:rPr>
              <a:t>да се </a:t>
            </a:r>
            <a:r>
              <a:rPr sz="1800" spc="-10" dirty="0">
                <a:latin typeface="Arial"/>
                <a:cs typeface="Arial"/>
              </a:rPr>
              <a:t>налага </a:t>
            </a:r>
            <a:r>
              <a:rPr sz="1800" dirty="0">
                <a:latin typeface="Arial"/>
                <a:cs typeface="Arial"/>
              </a:rPr>
              <a:t>да </a:t>
            </a:r>
            <a:r>
              <a:rPr sz="1800" spc="-5" dirty="0">
                <a:latin typeface="Arial"/>
                <a:cs typeface="Arial"/>
              </a:rPr>
              <a:t>пишем</a:t>
            </a:r>
            <a:r>
              <a:rPr sz="1800" spc="-3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много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1977</TotalTime>
  <Words>1498</Words>
  <Application>Microsoft Office PowerPoint</Application>
  <PresentationFormat>On-screen Show (16:9)</PresentationFormat>
  <Paragraphs>243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Times New Roman</vt:lpstr>
      <vt:lpstr>Office Theme</vt:lpstr>
      <vt:lpstr>Увод в програмирането</vt:lpstr>
      <vt:lpstr>Методи</vt:lpstr>
      <vt:lpstr>Съдържание</vt:lpstr>
      <vt:lpstr>Методи</vt:lpstr>
      <vt:lpstr>PowerPoint Presentation</vt:lpstr>
      <vt:lpstr>Пример</vt:lpstr>
      <vt:lpstr>Пример</vt:lpstr>
      <vt:lpstr>Пример</vt:lpstr>
      <vt:lpstr>Защо са важни методите?</vt:lpstr>
      <vt:lpstr>Какво правим с методите?</vt:lpstr>
      <vt:lpstr>Деклариране</vt:lpstr>
      <vt:lpstr>Деклариране</vt:lpstr>
      <vt:lpstr>Деклариране</vt:lpstr>
      <vt:lpstr>Пример</vt:lpstr>
      <vt:lpstr>Пример - нещо познато</vt:lpstr>
      <vt:lpstr>Имена на методи - конвенции, конвенции...</vt:lpstr>
      <vt:lpstr>Параметри</vt:lpstr>
      <vt:lpstr>Параметри</vt:lpstr>
      <vt:lpstr>Параметри</vt:lpstr>
      <vt:lpstr>Имплементация</vt:lpstr>
      <vt:lpstr>Имплементация</vt:lpstr>
      <vt:lpstr>Извикване</vt:lpstr>
      <vt:lpstr>Извикване</vt:lpstr>
      <vt:lpstr>Извикване - параметри vs. аргументи</vt:lpstr>
      <vt:lpstr>Извикване</vt:lpstr>
      <vt:lpstr>Връщане на стойност</vt:lpstr>
      <vt:lpstr>Връщане на стойност - пример</vt:lpstr>
      <vt:lpstr>Присвояване на стойност</vt:lpstr>
      <vt:lpstr>PowerPoint Presentation</vt:lpstr>
      <vt:lpstr>Задачи</vt:lpstr>
      <vt:lpstr>Задача: 1</vt:lpstr>
      <vt:lpstr>PowerPoint Presentation</vt:lpstr>
      <vt:lpstr>PowerPoint Presentation</vt:lpstr>
      <vt:lpstr>Задача: 4</vt:lpstr>
      <vt:lpstr>Задача: 5</vt:lpstr>
      <vt:lpstr>Домашно</vt:lpstr>
      <vt:lpstr>Задача: 1</vt:lpstr>
      <vt:lpstr>Задача: 2</vt:lpstr>
      <vt:lpstr>Задача: 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Увод в програмирането</dc:title>
  <dc:creator>Lilly</dc:creator>
  <cp:lastModifiedBy>Lilly</cp:lastModifiedBy>
  <cp:revision>3</cp:revision>
  <dcterms:created xsi:type="dcterms:W3CDTF">2018-12-01T05:16:39Z</dcterms:created>
  <dcterms:modified xsi:type="dcterms:W3CDTF">2018-12-02T16:00:20Z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2017-11-30T00:00:00Z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2018-12-01T00:00:00Z</vt:filetime>
  </property>
</Properties>
</file>