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95" r:id="rId10"/>
    <p:sldId id="296" r:id="rId11"/>
    <p:sldId id="297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0" autoAdjust="0"/>
  </p:normalViewPr>
  <p:slideViewPr>
    <p:cSldViewPr>
      <p:cViewPr varScale="1">
        <p:scale>
          <a:sx n="118" d="100"/>
          <a:sy n="118" d="100"/>
        </p:scale>
        <p:origin x="442" y="8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4CF0C-CEC4-4F75-955C-0D30327E10C6}" type="datetimeFigureOut">
              <a:rPr lang="bg-BG" smtClean="0"/>
              <a:t>7.1.2019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3EA2F-C7C3-4349-A987-A0ADCE14F93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25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EA2F-C7C3-4349-A987-A0ADCE14F93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44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EA2F-C7C3-4349-A987-A0ADCE14F93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00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EA2F-C7C3-4349-A987-A0ADCE14F93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38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35" y="54051"/>
            <a:ext cx="807272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" y="115061"/>
            <a:ext cx="89877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361" y="881913"/>
            <a:ext cx="8177276" cy="166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757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roprogramming.info/intro-java-book/read-online/glava13-simvolni-nizov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2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1848688"/>
            <a:ext cx="7750809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7845" algn="l"/>
                <a:tab pos="2423795" algn="l"/>
              </a:tabLst>
            </a:pP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Уво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д</a:t>
            </a:r>
            <a:r>
              <a:rPr sz="5200" dirty="0">
                <a:solidFill>
                  <a:srgbClr val="89C348"/>
                </a:solidFill>
                <a:latin typeface="Cambria"/>
                <a:cs typeface="Cambria"/>
              </a:rPr>
              <a:t>	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в</a:t>
            </a:r>
            <a:r>
              <a:rPr sz="5200" dirty="0">
                <a:solidFill>
                  <a:srgbClr val="89C348"/>
                </a:solidFill>
                <a:latin typeface="Cambria"/>
                <a:cs typeface="Cambria"/>
              </a:rPr>
              <a:t>	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п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ро</a:t>
            </a:r>
            <a:r>
              <a:rPr sz="5200" spc="-40" dirty="0">
                <a:solidFill>
                  <a:srgbClr val="89C348"/>
                </a:solidFill>
                <a:latin typeface="Cambria"/>
                <a:cs typeface="Cambria"/>
              </a:rPr>
              <a:t>г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р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а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м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и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р</a:t>
            </a:r>
            <a:r>
              <a:rPr sz="5200" spc="-10" dirty="0">
                <a:solidFill>
                  <a:srgbClr val="89C348"/>
                </a:solidFill>
                <a:latin typeface="Cambria"/>
                <a:cs typeface="Cambria"/>
              </a:rPr>
              <a:t>а</a:t>
            </a:r>
            <a:r>
              <a:rPr sz="5200" spc="-30" dirty="0">
                <a:solidFill>
                  <a:srgbClr val="89C348"/>
                </a:solidFill>
                <a:latin typeface="Cambria"/>
                <a:cs typeface="Cambria"/>
              </a:rPr>
              <a:t>н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е</a:t>
            </a:r>
            <a:r>
              <a:rPr sz="5200" spc="-25" dirty="0">
                <a:solidFill>
                  <a:srgbClr val="89C348"/>
                </a:solidFill>
                <a:latin typeface="Cambria"/>
                <a:cs typeface="Cambria"/>
              </a:rPr>
              <a:t>т</a:t>
            </a:r>
            <a:r>
              <a:rPr sz="5200" spc="-5" dirty="0">
                <a:solidFill>
                  <a:srgbClr val="89C348"/>
                </a:solidFill>
                <a:latin typeface="Cambria"/>
                <a:cs typeface="Cambria"/>
              </a:rPr>
              <a:t>о</a:t>
            </a:r>
            <a:endParaRPr sz="5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45" y="2880741"/>
            <a:ext cx="1871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4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2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076" y="4929022"/>
            <a:ext cx="86912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Лилия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Михайлова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НПО </a:t>
            </a:r>
            <a:r>
              <a:rPr sz="1400" b="1" spc="-45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1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ОСНОВИ НА</a:t>
            </a:r>
            <a:r>
              <a:rPr sz="1400" b="1" spc="5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95350"/>
            <a:ext cx="8686800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substring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…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);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bg-BG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Пример: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courseTitle 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"Java Intro Course";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result = courseTitle.substring(5, 10);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result = "Intro"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replace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…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);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courseTitle =  "Java Intro Course";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result =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courseTitle.replace("Intro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", "OOP");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result =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"Java OOP"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858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Някои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методи</a:t>
            </a:r>
          </a:p>
        </p:txBody>
      </p:sp>
    </p:spTree>
    <p:extLst>
      <p:ext uri="{BB962C8B-B14F-4D97-AF65-F5344CB8AC3E}">
        <p14:creationId xmlns:p14="http://schemas.microsoft.com/office/powerpoint/2010/main" val="254416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95350"/>
            <a:ext cx="8686800" cy="4722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split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/>
              </a:rPr>
              <a:t>…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);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bg-BG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Пример: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  "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Java, PHP, C#";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String[] coursesArray = courses.split(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"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);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// coursesArray = {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"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Java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"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"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PHP",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"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#"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};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trim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();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bg-BG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Пример</a:t>
            </a:r>
            <a:r>
              <a:rPr lang="bg-BG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courseTitle =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 Java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 ";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String trimTitle = courseTitle.trim();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// trimTitle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"Java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Course";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858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Някои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методи</a:t>
            </a:r>
          </a:p>
        </p:txBody>
      </p:sp>
    </p:spTree>
    <p:extLst>
      <p:ext uri="{BB962C8B-B14F-4D97-AF65-F5344CB8AC3E}">
        <p14:creationId xmlns:p14="http://schemas.microsoft.com/office/powerpoint/2010/main" val="148070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969009"/>
            <a:ext cx="7729220" cy="1999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Прочетете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името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потребителя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конзолата.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Отпечатайте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  първата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последната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буква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дължината</a:t>
            </a:r>
            <a:r>
              <a:rPr sz="1800" spc="-10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575757"/>
                </a:solidFill>
                <a:latin typeface="Arial"/>
                <a:cs typeface="Arial"/>
              </a:rPr>
              <a:t>му.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четене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символен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низ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конзолата: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503929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Scanner input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new</a:t>
            </a:r>
            <a:r>
              <a:rPr sz="1800" spc="-1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Scanner(System.in);  String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s =</a:t>
            </a:r>
            <a:r>
              <a:rPr sz="18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input.nextLine();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1616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Пример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811530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a)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приема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параметри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символни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низа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връща 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първата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позиция,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която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вторият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низ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800" spc="-1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първия.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firstPosition(“I like Java.”, “Java”)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7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1413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795895" cy="201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0390">
              <a:lnSpc>
                <a:spcPct val="113900"/>
              </a:lnSpc>
              <a:spcBef>
                <a:spcPts val="100"/>
              </a:spcBef>
              <a:buAutoNum type="alphaLcParenR" startAt="2"/>
              <a:tabLst>
                <a:tab pos="279400" algn="l"/>
              </a:tabLst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Подайте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null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стойност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първия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параметър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вижте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какъв е  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резултатът.</a:t>
            </a:r>
            <a:endParaRPr sz="1800">
              <a:latin typeface="Arial"/>
              <a:cs typeface="Arial"/>
            </a:endParaRPr>
          </a:p>
          <a:p>
            <a:pPr marL="12700" marR="284480">
              <a:lnSpc>
                <a:spcPct val="113900"/>
              </a:lnSpc>
              <a:spcBef>
                <a:spcPts val="1680"/>
              </a:spcBef>
              <a:buAutoNum type="alphaLcParenR" startAt="2"/>
              <a:tabLst>
                <a:tab pos="267335" algn="l"/>
              </a:tabLst>
            </a:pP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Нека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методът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връща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-5,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някоя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стойностите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подадените  низове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null.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AutoNum type="alphaLcParenR" startAt="2"/>
            </a:pPr>
            <a:endParaRPr sz="170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AutoNum type="alphaLcParenR" startAt="2"/>
              <a:tabLst>
                <a:tab pos="279400" algn="l"/>
              </a:tabLst>
            </a:pP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Нека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методът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връща -3, 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първият низ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празен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(има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дължина</a:t>
            </a:r>
            <a:r>
              <a:rPr sz="1800" spc="-1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0).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1413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684134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Винаги,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работите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променливи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String, имайте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предвид,</a:t>
            </a:r>
            <a:r>
              <a:rPr sz="1800" spc="-2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че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имат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стойност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null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винаги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правете</a:t>
            </a:r>
            <a:r>
              <a:rPr sz="1800" spc="-9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проверки!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51003"/>
            <a:ext cx="1256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Изв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35674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Задаване на</a:t>
            </a:r>
            <a:r>
              <a:rPr sz="3000" spc="-2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стойност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123950"/>
            <a:ext cx="830960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Можем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 присвоим стойност на променлива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няколко</a:t>
            </a:r>
            <a:r>
              <a:rPr sz="1800" spc="-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начина: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 name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“Ivan”;</a:t>
            </a:r>
            <a:endParaRPr sz="1800" dirty="0">
              <a:latin typeface="Arial"/>
              <a:cs typeface="Arial"/>
            </a:endParaRPr>
          </a:p>
          <a:p>
            <a:pPr marL="12700" marR="4382770">
              <a:lnSpc>
                <a:spcPts val="4110"/>
              </a:lnSpc>
              <a:spcBef>
                <a:spcPts val="33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 job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new</a:t>
            </a:r>
            <a:r>
              <a:rPr sz="18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String(“programmer”);  String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+</a:t>
            </a:r>
            <a:r>
              <a:rPr sz="1800" spc="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“”;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Можем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преобразуваме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друг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тип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низ,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го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съберем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</a:t>
            </a:r>
            <a:r>
              <a:rPr sz="1600" spc="22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низ.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500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Задаване </a:t>
            </a:r>
            <a:r>
              <a:rPr dirty="0"/>
              <a:t>на</a:t>
            </a:r>
            <a:r>
              <a:rPr spc="-210" dirty="0"/>
              <a:t> </a:t>
            </a:r>
            <a:r>
              <a:rPr spc="-15" dirty="0"/>
              <a:t>стойност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881913"/>
            <a:ext cx="7884159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Тъй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String е клас,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символните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низове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Java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сравняват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оператора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„==“. 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При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използване на „==“,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сравняват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техните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адреси, 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не</a:t>
            </a:r>
            <a:r>
              <a:rPr sz="1600" spc="2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стойности.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85090"/>
            <a:ext cx="586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Сравняване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36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стрингове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943483"/>
            <a:ext cx="2992755" cy="36188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String str1 =</a:t>
            </a:r>
            <a:r>
              <a:rPr sz="1600" spc="-9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“Hi!”;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String str2 =</a:t>
            </a:r>
            <a:r>
              <a:rPr sz="16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“Hi!”;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boolean equal = str1 ==</a:t>
            </a:r>
            <a:r>
              <a:rPr sz="1600" spc="-8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str2;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System.out.println(equal);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//</a:t>
            </a:r>
            <a:r>
              <a:rPr sz="16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true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String str3 = new</a:t>
            </a:r>
            <a:r>
              <a:rPr sz="16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String(“Hi!”);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98200"/>
              </a:lnSpc>
              <a:spcBef>
                <a:spcPts val="5"/>
              </a:spcBef>
            </a:pP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String str4 = new </a:t>
            </a:r>
            <a:r>
              <a:rPr sz="16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String(“Hi!”);  boolean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equal = str3 == str4; </a:t>
            </a:r>
            <a:r>
              <a:rPr sz="16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</a:t>
            </a:r>
            <a:r>
              <a:rPr sz="16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System.out.println(equal);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//</a:t>
            </a:r>
            <a:r>
              <a:rPr sz="16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false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5196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Примери </a:t>
            </a:r>
            <a:r>
              <a:rPr spc="-5" dirty="0"/>
              <a:t>за</a:t>
            </a:r>
            <a:r>
              <a:rPr spc="-185" dirty="0"/>
              <a:t> </a:t>
            </a:r>
            <a:r>
              <a:rPr spc="-10" dirty="0"/>
              <a:t>сравнение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2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0" y="2291842"/>
                </a:moveTo>
                <a:lnTo>
                  <a:pt x="9144000" y="2291842"/>
                </a:lnTo>
                <a:lnTo>
                  <a:pt x="9144000" y="0"/>
                </a:lnTo>
                <a:lnTo>
                  <a:pt x="0" y="0"/>
                </a:lnTo>
                <a:lnTo>
                  <a:pt x="0" y="2291842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2880741"/>
            <a:ext cx="5412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Символни</a:t>
            </a:r>
            <a:r>
              <a:rPr sz="4800" spc="-170" dirty="0"/>
              <a:t> </a:t>
            </a:r>
            <a:r>
              <a:rPr sz="4800" spc="-30" dirty="0"/>
              <a:t>низове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0020" marR="494030">
              <a:lnSpc>
                <a:spcPct val="114999"/>
              </a:lnSpc>
              <a:spcBef>
                <a:spcPts val="100"/>
              </a:spcBef>
            </a:pPr>
            <a:r>
              <a:rPr spc="-20" dirty="0"/>
              <a:t>Променливата </a:t>
            </a:r>
            <a:r>
              <a:rPr spc="-15" dirty="0"/>
              <a:t>не запазва </a:t>
            </a:r>
            <a:r>
              <a:rPr spc="-5" dirty="0"/>
              <a:t>в себе си  </a:t>
            </a:r>
            <a:r>
              <a:rPr spc="-20" dirty="0"/>
              <a:t>стойността </a:t>
            </a:r>
            <a:r>
              <a:rPr spc="-15" dirty="0"/>
              <a:t>на </a:t>
            </a:r>
            <a:r>
              <a:rPr spc="-5" dirty="0"/>
              <a:t>низа, а сочи към </a:t>
            </a:r>
            <a:r>
              <a:rPr spc="-15" dirty="0"/>
              <a:t>място </a:t>
            </a:r>
            <a:r>
              <a:rPr spc="-5" dirty="0"/>
              <a:t>в  </a:t>
            </a:r>
            <a:r>
              <a:rPr spc="-15" dirty="0"/>
              <a:t>паметта, </a:t>
            </a:r>
            <a:r>
              <a:rPr spc="-5" dirty="0"/>
              <a:t>където се пази тази</a:t>
            </a:r>
            <a:r>
              <a:rPr spc="60" dirty="0"/>
              <a:t> </a:t>
            </a:r>
            <a:r>
              <a:rPr spc="-15" dirty="0"/>
              <a:t>стойност.</a:t>
            </a:r>
          </a:p>
          <a:p>
            <a:pPr marL="3957320"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3970020" marR="5080">
              <a:lnSpc>
                <a:spcPct val="115599"/>
              </a:lnSpc>
            </a:pPr>
            <a:r>
              <a:rPr spc="-20" dirty="0"/>
              <a:t>Сравнението </a:t>
            </a:r>
            <a:r>
              <a:rPr spc="-5" dirty="0"/>
              <a:t>с „==“ </a:t>
            </a:r>
            <a:r>
              <a:rPr spc="-15" dirty="0"/>
              <a:t>сравнява </a:t>
            </a:r>
            <a:r>
              <a:rPr spc="-5" dirty="0"/>
              <a:t>адресите, а </a:t>
            </a:r>
            <a:r>
              <a:rPr spc="-25" dirty="0"/>
              <a:t>не  </a:t>
            </a:r>
            <a:r>
              <a:rPr spc="-20" dirty="0"/>
              <a:t>реалните</a:t>
            </a:r>
            <a:r>
              <a:rPr spc="50" dirty="0"/>
              <a:t> </a:t>
            </a:r>
            <a:r>
              <a:rPr spc="-15" dirty="0"/>
              <a:t>стойности.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533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Представяне в</a:t>
            </a:r>
            <a:r>
              <a:rPr spc="-225" dirty="0"/>
              <a:t> </a:t>
            </a:r>
            <a:r>
              <a:rPr dirty="0"/>
              <a:t>паметта</a:t>
            </a:r>
          </a:p>
        </p:txBody>
      </p:sp>
      <p:sp>
        <p:nvSpPr>
          <p:cNvPr id="5" name="object 5"/>
          <p:cNvSpPr/>
          <p:nvPr/>
        </p:nvSpPr>
        <p:spPr>
          <a:xfrm>
            <a:off x="347472" y="1005839"/>
            <a:ext cx="352806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745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Правилно </a:t>
            </a:r>
            <a:r>
              <a:rPr spc="-20" dirty="0"/>
              <a:t>сравняване </a:t>
            </a:r>
            <a:r>
              <a:rPr dirty="0"/>
              <a:t>на</a:t>
            </a:r>
            <a:r>
              <a:rPr spc="-65" dirty="0"/>
              <a:t> </a:t>
            </a:r>
            <a:r>
              <a:rPr spc="-15" dirty="0"/>
              <a:t>низове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087" y="880617"/>
            <a:ext cx="8696325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За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сравнение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на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стойностите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на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низове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се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използва  </a:t>
            </a:r>
            <a:r>
              <a:rPr sz="22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методът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equals()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700" marR="3615690">
              <a:lnSpc>
                <a:spcPct val="100000"/>
              </a:lnSpc>
              <a:spcBef>
                <a:spcPts val="5"/>
              </a:spcBef>
              <a:tabLst>
                <a:tab pos="1388745" algn="l"/>
              </a:tabLst>
            </a:pP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String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str3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=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new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String(“Hi!”);  String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str4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=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new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String(“Hi!”); 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equal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=	str3.equals(str4); 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System.out.println(equal); //</a:t>
            </a:r>
            <a:r>
              <a:rPr sz="2200" spc="-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9C2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Задача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087" y="880617"/>
            <a:ext cx="8609965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782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Напишете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програма, която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очаква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от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потребителя 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да </a:t>
            </a:r>
            <a:r>
              <a:rPr sz="2200" spc="-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въведе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името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на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любимия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си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език </a:t>
            </a:r>
            <a:r>
              <a:rPr sz="220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за 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програмиране в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конзолата.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Ако </a:t>
            </a:r>
            <a:r>
              <a:rPr sz="22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въведеният </a:t>
            </a:r>
            <a:r>
              <a:rPr sz="2200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език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е 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Java,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извежда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„Good choice!“  и 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„Try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again!“ в </a:t>
            </a:r>
            <a:r>
              <a:rPr sz="2200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противен</a:t>
            </a:r>
            <a:r>
              <a:rPr sz="2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случай.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5967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Слепване (конкатенация) на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низове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45311"/>
            <a:ext cx="7994650" cy="342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firstName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"Ivan";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lastName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</a:t>
            </a:r>
            <a:r>
              <a:rPr sz="1800" b="1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"Petrov";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Използване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знак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„+“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за слепване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b="1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низове: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fullName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firstName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" "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lastName;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//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Ivan</a:t>
            </a:r>
            <a:r>
              <a:rPr sz="1800" b="1" spc="-20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Petrov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Използване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метода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„concat()“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слепване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b="1" spc="1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низове: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fullName2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575757"/>
                </a:solidFill>
                <a:latin typeface="Arial"/>
                <a:cs typeface="Arial"/>
              </a:rPr>
              <a:t>lastName.concat(", ").concat(firstName);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// </a:t>
            </a:r>
            <a:r>
              <a:rPr sz="1800" b="1" spc="-40" dirty="0">
                <a:solidFill>
                  <a:srgbClr val="575757"/>
                </a:solidFill>
                <a:latin typeface="Arial"/>
                <a:cs typeface="Arial"/>
              </a:rPr>
              <a:t>Petrov,</a:t>
            </a:r>
            <a:r>
              <a:rPr sz="1800" b="1" spc="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Ivan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714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Слепване </a:t>
            </a:r>
            <a:r>
              <a:rPr spc="-5" dirty="0">
                <a:latin typeface="Calibri"/>
                <a:cs typeface="Calibri"/>
              </a:rPr>
              <a:t>(конкатенация) на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низове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824865"/>
            <a:ext cx="8133080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Да се напише </a:t>
            </a:r>
            <a:r>
              <a:rPr sz="2400" spc="-3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който връща </a:t>
            </a:r>
            <a:r>
              <a:rPr sz="2400" spc="-20" dirty="0">
                <a:solidFill>
                  <a:srgbClr val="575757"/>
                </a:solidFill>
                <a:latin typeface="Arial"/>
                <a:cs typeface="Arial"/>
              </a:rPr>
              <a:t>символен </a:t>
            </a:r>
            <a:r>
              <a:rPr sz="2400" spc="-15" dirty="0">
                <a:solidFill>
                  <a:srgbClr val="575757"/>
                </a:solidFill>
                <a:latin typeface="Arial"/>
                <a:cs typeface="Arial"/>
              </a:rPr>
              <a:t>низ,  </a:t>
            </a:r>
            <a:r>
              <a:rPr sz="2400" spc="-10" dirty="0">
                <a:solidFill>
                  <a:srgbClr val="575757"/>
                </a:solidFill>
                <a:latin typeface="Arial"/>
                <a:cs typeface="Arial"/>
              </a:rPr>
              <a:t>съдържащ </a:t>
            </a:r>
            <a:r>
              <a:rPr sz="2400" spc="-15" dirty="0">
                <a:solidFill>
                  <a:srgbClr val="575757"/>
                </a:solidFill>
                <a:latin typeface="Arial"/>
                <a:cs typeface="Arial"/>
              </a:rPr>
              <a:t>поредица </a:t>
            </a:r>
            <a:r>
              <a:rPr sz="2400" spc="-3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2400" spc="-20" dirty="0">
                <a:solidFill>
                  <a:srgbClr val="575757"/>
                </a:solidFill>
                <a:latin typeface="Arial"/>
                <a:cs typeface="Arial"/>
              </a:rPr>
              <a:t>числата </a:t>
            </a:r>
            <a:r>
              <a:rPr sz="2400" spc="-3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1 до n (n е  </a:t>
            </a:r>
            <a:r>
              <a:rPr sz="2400" spc="-15" dirty="0">
                <a:solidFill>
                  <a:srgbClr val="575757"/>
                </a:solidFill>
                <a:latin typeface="Arial"/>
                <a:cs typeface="Arial"/>
              </a:rPr>
              <a:t>параметър 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2400" spc="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75757"/>
                </a:solidFill>
                <a:latin typeface="Arial"/>
                <a:cs typeface="Arial"/>
              </a:rPr>
              <a:t>метода).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Пример: formattedNumbers(3) =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“</a:t>
            </a:r>
            <a:r>
              <a:rPr sz="2400" dirty="0" smtClean="0">
                <a:solidFill>
                  <a:srgbClr val="575757"/>
                </a:solidFill>
                <a:latin typeface="Arial"/>
                <a:cs typeface="Arial"/>
              </a:rPr>
              <a:t>1</a:t>
            </a:r>
            <a:r>
              <a:rPr sz="2400" spc="-5" dirty="0" smtClean="0">
                <a:solidFill>
                  <a:srgbClr val="575757"/>
                </a:solidFill>
                <a:latin typeface="Arial"/>
                <a:cs typeface="Arial"/>
              </a:rPr>
              <a:t>2</a:t>
            </a:r>
            <a:r>
              <a:rPr sz="2400" dirty="0" smtClean="0">
                <a:solidFill>
                  <a:srgbClr val="575757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solidFill>
                  <a:srgbClr val="575757"/>
                </a:solidFill>
                <a:latin typeface="Arial"/>
                <a:cs typeface="Arial"/>
              </a:rPr>
              <a:t>Какво </a:t>
            </a:r>
            <a:r>
              <a:rPr sz="2400" spc="-15" dirty="0">
                <a:solidFill>
                  <a:srgbClr val="575757"/>
                </a:solidFill>
                <a:latin typeface="Arial"/>
                <a:cs typeface="Arial"/>
              </a:rPr>
              <a:t>става, </a:t>
            </a:r>
            <a:r>
              <a:rPr sz="2400" spc="-25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2400" spc="-35" dirty="0">
                <a:solidFill>
                  <a:srgbClr val="575757"/>
                </a:solidFill>
                <a:latin typeface="Arial"/>
                <a:cs typeface="Arial"/>
              </a:rPr>
              <a:t>въведем </a:t>
            </a:r>
            <a:r>
              <a:rPr sz="2400" spc="-25" dirty="0">
                <a:solidFill>
                  <a:srgbClr val="575757"/>
                </a:solidFill>
                <a:latin typeface="Arial"/>
                <a:cs typeface="Arial"/>
              </a:rPr>
              <a:t>голямо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число, </a:t>
            </a:r>
            <a:r>
              <a:rPr sz="2400" spc="-10" dirty="0">
                <a:solidFill>
                  <a:srgbClr val="575757"/>
                </a:solidFill>
                <a:latin typeface="Arial"/>
                <a:cs typeface="Arial"/>
              </a:rPr>
              <a:t>напр.  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5000,</a:t>
            </a:r>
            <a:r>
              <a:rPr sz="2400" spc="-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20000?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1413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" y="881913"/>
            <a:ext cx="835152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При класа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поредицата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символи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,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записана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паметта,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изменя (нарича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се 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immutable). При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промяна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променливата,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съдържанието не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променя,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а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създава 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ново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място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паметта,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което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записана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новата</a:t>
            </a:r>
            <a:r>
              <a:rPr sz="1600" spc="29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75757"/>
                </a:solidFill>
                <a:latin typeface="Arial"/>
                <a:cs typeface="Arial"/>
              </a:rPr>
              <a:t>стойност.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Затова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не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препоръчва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долепяне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низове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600" spc="1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цикъл!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149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Важ</a:t>
            </a:r>
            <a:r>
              <a:rPr spc="-5" dirty="0"/>
              <a:t>но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2089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StringBuilder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59269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работа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низове,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когато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имаме изменение на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стойността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низа,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препоръчва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използването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класа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StringBuilder.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54051"/>
            <a:ext cx="2505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StringBuilder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92" y="714548"/>
            <a:ext cx="6716395" cy="43859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1.Създаваме нова променлива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клас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 StringBuilder: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StringBuilder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sb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= new</a:t>
            </a:r>
            <a:r>
              <a:rPr sz="1600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StringBuilder();</a:t>
            </a:r>
            <a:endParaRPr sz="16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sb.append("Numbers: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");</a:t>
            </a:r>
            <a:endParaRPr sz="16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for(int i = 1; i &lt;= n;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i++)</a:t>
            </a:r>
            <a:r>
              <a:rPr sz="16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sb.append(i);</a:t>
            </a:r>
            <a:endParaRPr sz="1600" dirty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 marR="2499995">
              <a:lnSpc>
                <a:spcPts val="2880"/>
              </a:lnSpc>
              <a:spcBef>
                <a:spcPts val="254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Използваме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метод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append(),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добавяме 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края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600" spc="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низа:</a:t>
            </a:r>
            <a:endParaRPr sz="1600" dirty="0">
              <a:latin typeface="Arial"/>
              <a:cs typeface="Arial"/>
            </a:endParaRPr>
          </a:p>
          <a:p>
            <a:pPr marR="4740275" algn="ctr">
              <a:lnSpc>
                <a:spcPts val="1910"/>
              </a:lnSpc>
              <a:spcBef>
                <a:spcPts val="1185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sb.append(i);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3.Използваме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метод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toString(), за да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преобразуваме </a:t>
            </a:r>
            <a:r>
              <a:rPr sz="1600" spc="-35" dirty="0">
                <a:solidFill>
                  <a:srgbClr val="575757"/>
                </a:solidFill>
                <a:latin typeface="Arial"/>
                <a:cs typeface="Arial"/>
              </a:rPr>
              <a:t>резултата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600" spc="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String: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return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sb.toString();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1616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Пример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1233931"/>
            <a:ext cx="1605915" cy="322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Особености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Сравняване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75757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Конкатенация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StringBuilder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Форматиране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75757"/>
              </a:buClr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Задачи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Домашно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89C3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5090"/>
            <a:ext cx="2980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Съдържание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7697470" cy="302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String.format()</a:t>
            </a: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39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Задава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шаблон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места,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които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попълват данните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различни  типове.</a:t>
            </a:r>
            <a:endParaRPr sz="1800" dirty="0">
              <a:latin typeface="Arial"/>
              <a:cs typeface="Arial"/>
            </a:endParaRPr>
          </a:p>
          <a:p>
            <a:pPr marL="12700" marR="1416050">
              <a:lnSpc>
                <a:spcPct val="114999"/>
              </a:lnSpc>
              <a:spcBef>
                <a:spcPts val="1600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Задават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следващи параметри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данните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последователността,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която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трябва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бъдат</a:t>
            </a:r>
            <a:r>
              <a:rPr sz="1800" spc="-1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попълнени.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String.format(“Name: %s, Age: %d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years”,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“Ivan”,</a:t>
            </a:r>
            <a:r>
              <a:rPr sz="1800" spc="-1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25);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//Name: Ivan,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Age: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25</a:t>
            </a:r>
            <a:r>
              <a:rPr sz="1800" spc="-1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years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4845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Форматиране на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низове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901940" cy="117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Използвайки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String.format(),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следното (подчертаните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думи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се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зададат като места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попълване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800" spc="-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шаблона).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//Name: </a:t>
            </a:r>
            <a:r>
              <a:rPr sz="1800" u="heavy" spc="-5" dirty="0">
                <a:solidFill>
                  <a:srgbClr val="575757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Ivan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,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Age: </a:t>
            </a:r>
            <a:r>
              <a:rPr sz="1800" u="heavy" spc="-5" dirty="0">
                <a:solidFill>
                  <a:srgbClr val="575757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25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years,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Lives in</a:t>
            </a:r>
            <a:r>
              <a:rPr sz="18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u="heavy" spc="-15" dirty="0">
                <a:solidFill>
                  <a:srgbClr val="575757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Vratsa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3D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1196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Calibri"/>
                <a:cs typeface="Calibri"/>
              </a:rPr>
              <a:t>За</a:t>
            </a:r>
            <a:r>
              <a:rPr sz="3000" spc="-5" dirty="0">
                <a:latin typeface="Calibri"/>
                <a:cs typeface="Calibri"/>
              </a:rPr>
              <a:t>д</a:t>
            </a:r>
            <a:r>
              <a:rPr sz="3000" spc="-25" dirty="0">
                <a:latin typeface="Calibri"/>
                <a:cs typeface="Calibri"/>
              </a:rPr>
              <a:t>а</a:t>
            </a:r>
            <a:r>
              <a:rPr sz="3000" spc="-15" dirty="0">
                <a:latin typeface="Calibri"/>
                <a:cs typeface="Calibri"/>
              </a:rPr>
              <a:t>ч</a:t>
            </a:r>
            <a:r>
              <a:rPr sz="3000" dirty="0">
                <a:latin typeface="Calibri"/>
                <a:cs typeface="Calibri"/>
              </a:rPr>
              <a:t>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65098"/>
            <a:ext cx="8144509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293878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1. Даден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масив, 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адрес за изпращане на писмо. 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всяка</a:t>
            </a:r>
            <a:r>
              <a:rPr sz="1800" spc="-2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позициите</a:t>
            </a:r>
            <a:r>
              <a:rPr sz="1800" spc="-5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съответно:	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[име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получател,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държава,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град, адрес,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пощенски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код].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приема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параметър такъв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 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връща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резултат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низ, 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 всеки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елемент от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адреса на 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отделен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ред.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Примерен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резултат: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889"/>
              </a:lnSpc>
              <a:spcBef>
                <a:spcPts val="60"/>
              </a:spcBef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„Иван</a:t>
            </a:r>
            <a:r>
              <a:rPr sz="1800" spc="-6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Иванов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България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София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800" spc="-45" dirty="0">
                <a:solidFill>
                  <a:srgbClr val="575757"/>
                </a:solidFill>
                <a:latin typeface="Arial"/>
                <a:cs typeface="Arial"/>
              </a:rPr>
              <a:t>Ул.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Незабравка</a:t>
            </a:r>
            <a:r>
              <a:rPr sz="1800" spc="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12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00"/>
              </a:lnSpc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1000“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969884" cy="117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приема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вход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символен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низ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заменя всички  срещания на ”Java”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</a:t>
            </a:r>
            <a:r>
              <a:rPr sz="1800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„PHP“.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95495" algn="l"/>
                <a:tab pos="4996180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Напр: replace(“I study Java. Java</a:t>
            </a:r>
            <a:r>
              <a:rPr sz="1800" spc="3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is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nice.”)	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-&gt;	“I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study </a:t>
            </a:r>
            <a:r>
              <a:rPr sz="1800" spc="-60" dirty="0">
                <a:solidFill>
                  <a:srgbClr val="575757"/>
                </a:solidFill>
                <a:latin typeface="Arial"/>
                <a:cs typeface="Arial"/>
              </a:rPr>
              <a:t>PHP.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PHP is</a:t>
            </a:r>
            <a:r>
              <a:rPr sz="1800" spc="-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nice.”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8161020" cy="117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3.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приема за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параметър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даден текст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връща</a:t>
            </a:r>
            <a:r>
              <a:rPr sz="1800" spc="-18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масив,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съдържащ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думите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този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текст.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Напр: </a:t>
            </a:r>
            <a:r>
              <a:rPr lang="en-US" sz="1800" spc="-5" dirty="0" smtClean="0">
                <a:solidFill>
                  <a:srgbClr val="575757"/>
                </a:solidFill>
                <a:latin typeface="Arial"/>
                <a:cs typeface="Arial"/>
              </a:rPr>
              <a:t>method</a:t>
            </a:r>
            <a:r>
              <a:rPr sz="1800" spc="-20" dirty="0" smtClean="0">
                <a:solidFill>
                  <a:srgbClr val="575757"/>
                </a:solidFill>
                <a:latin typeface="Arial"/>
                <a:cs typeface="Arial"/>
              </a:rPr>
              <a:t>(“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Java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is cool”)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-&gt;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[“Java”,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“is”,</a:t>
            </a:r>
            <a:r>
              <a:rPr sz="1800" spc="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“cool”]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4A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1638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Д</a:t>
            </a:r>
            <a:r>
              <a:rPr sz="3000" spc="-20" dirty="0">
                <a:latin typeface="Calibri"/>
                <a:cs typeface="Calibri"/>
              </a:rPr>
              <a:t>ома</a:t>
            </a:r>
            <a:r>
              <a:rPr sz="3000" spc="-10" dirty="0">
                <a:latin typeface="Calibri"/>
                <a:cs typeface="Calibri"/>
              </a:rPr>
              <a:t>ш</a:t>
            </a:r>
            <a:r>
              <a:rPr sz="3000" spc="-20" dirty="0">
                <a:latin typeface="Calibri"/>
                <a:cs typeface="Calibri"/>
              </a:rPr>
              <a:t>н</a:t>
            </a:r>
            <a:r>
              <a:rPr sz="3000" dirty="0">
                <a:latin typeface="Calibri"/>
                <a:cs typeface="Calibri"/>
              </a:rPr>
              <a:t>о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82588"/>
            <a:ext cx="8234680" cy="4098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tabLst>
                <a:tab pos="354965" algn="l"/>
                <a:tab pos="3281679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1.	Даден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масив, 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адрес за изпращане на писмо. 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всяка</a:t>
            </a:r>
            <a:r>
              <a:rPr sz="1800" spc="-2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позициите</a:t>
            </a:r>
            <a:r>
              <a:rPr sz="18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има</a:t>
            </a:r>
            <a:r>
              <a:rPr sz="1800" spc="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съответно:	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[име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 </a:t>
            </a:r>
            <a:r>
              <a:rPr sz="1800" spc="-35" dirty="0">
                <a:solidFill>
                  <a:srgbClr val="575757"/>
                </a:solidFill>
                <a:latin typeface="Arial"/>
                <a:cs typeface="Arial"/>
              </a:rPr>
              <a:t>получател,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държава,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град,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адрес, 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пощенски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код].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метод,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който приема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параметър такъв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масив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връща низ,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съдържащ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адреса,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форматиран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по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следния</a:t>
            </a:r>
            <a:r>
              <a:rPr sz="1800" spc="-14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начин</a:t>
            </a:r>
            <a:r>
              <a:rPr sz="1800" spc="-10" dirty="0" smtClean="0">
                <a:solidFill>
                  <a:srgbClr val="575757"/>
                </a:solidFill>
                <a:latin typeface="Arial"/>
                <a:cs typeface="Arial"/>
              </a:rPr>
              <a:t>:</a:t>
            </a:r>
            <a:endParaRPr lang="bg-BG" sz="1800" spc="-10" dirty="0" smtClean="0">
              <a:solidFill>
                <a:srgbClr val="575757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14999"/>
              </a:lnSpc>
              <a:spcBef>
                <a:spcPts val="100"/>
              </a:spcBef>
              <a:tabLst>
                <a:tab pos="354965" algn="l"/>
                <a:tab pos="3281679" algn="l"/>
              </a:tabLst>
            </a:pPr>
            <a:endParaRPr sz="1800" dirty="0">
              <a:latin typeface="Arial"/>
              <a:cs typeface="Arial"/>
            </a:endParaRPr>
          </a:p>
          <a:p>
            <a:pPr marL="12700" marR="6575425">
              <a:lnSpc>
                <a:spcPts val="4079"/>
              </a:lnSpc>
              <a:spcBef>
                <a:spcPts val="6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Име,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Държава 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Град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ПК,</a:t>
            </a:r>
            <a:r>
              <a:rPr sz="1600" spc="-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Адрес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Пример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-</a:t>
            </a:r>
            <a:r>
              <a:rPr sz="1600" spc="-7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575757"/>
                </a:solidFill>
                <a:latin typeface="Arial"/>
                <a:cs typeface="Arial"/>
              </a:rPr>
              <a:t>резултат:</a:t>
            </a:r>
            <a:endParaRPr sz="1600" dirty="0">
              <a:latin typeface="Arial"/>
              <a:cs typeface="Arial"/>
            </a:endParaRPr>
          </a:p>
          <a:p>
            <a:pPr marL="12700" marR="5358130">
              <a:lnSpc>
                <a:spcPct val="174600"/>
              </a:lnSpc>
              <a:spcBef>
                <a:spcPts val="850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„Иван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Иванов, България 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Враца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3000, </a:t>
            </a:r>
            <a:r>
              <a:rPr sz="1600" spc="-45" dirty="0">
                <a:solidFill>
                  <a:srgbClr val="575757"/>
                </a:solidFill>
                <a:latin typeface="Arial"/>
                <a:cs typeface="Arial"/>
              </a:rPr>
              <a:t>Ул.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Кокиче</a:t>
            </a:r>
            <a:r>
              <a:rPr sz="16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14“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84582"/>
            <a:ext cx="141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Задача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609" y="997077"/>
            <a:ext cx="747712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Arial"/>
                <a:cs typeface="Arial"/>
              </a:rPr>
              <a:t>2. </a:t>
            </a:r>
            <a:r>
              <a:rPr sz="2000" spc="-10" dirty="0">
                <a:solidFill>
                  <a:srgbClr val="666666"/>
                </a:solidFill>
                <a:latin typeface="Arial"/>
                <a:cs typeface="Arial"/>
              </a:rPr>
              <a:t>Напишете </a:t>
            </a:r>
            <a:r>
              <a:rPr sz="2000" spc="-25" dirty="0">
                <a:solidFill>
                  <a:srgbClr val="666666"/>
                </a:solidFill>
                <a:latin typeface="Arial"/>
                <a:cs typeface="Arial"/>
              </a:rPr>
              <a:t>метод, </a:t>
            </a:r>
            <a:r>
              <a:rPr sz="2000" spc="-35" dirty="0">
                <a:solidFill>
                  <a:srgbClr val="666666"/>
                </a:solidFill>
                <a:latin typeface="Arial"/>
                <a:cs typeface="Arial"/>
              </a:rPr>
              <a:t>който </a:t>
            </a:r>
            <a:r>
              <a:rPr sz="2000" spc="-15" dirty="0">
                <a:solidFill>
                  <a:srgbClr val="666666"/>
                </a:solidFill>
                <a:latin typeface="Arial"/>
                <a:cs typeface="Arial"/>
              </a:rPr>
              <a:t>приема </a:t>
            </a:r>
            <a:r>
              <a:rPr sz="2000" spc="-30" dirty="0">
                <a:solidFill>
                  <a:srgbClr val="666666"/>
                </a:solidFill>
                <a:latin typeface="Arial"/>
                <a:cs typeface="Arial"/>
              </a:rPr>
              <a:t>като вход </a:t>
            </a: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низ и  връща </a:t>
            </a:r>
            <a:r>
              <a:rPr sz="2000" spc="-10" dirty="0">
                <a:solidFill>
                  <a:srgbClr val="666666"/>
                </a:solidFill>
                <a:latin typeface="Arial"/>
                <a:cs typeface="Arial"/>
              </a:rPr>
              <a:t>низа, </a:t>
            </a: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изписан</a:t>
            </a:r>
            <a:r>
              <a:rPr sz="2000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Arial"/>
                <a:cs typeface="Arial"/>
              </a:rPr>
              <a:t>наобратно.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spc="-5" dirty="0">
              <a:solidFill>
                <a:srgbClr val="6666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bg-BG" sz="2000" u="sng" spc="-5" dirty="0" smtClean="0">
                <a:solidFill>
                  <a:srgbClr val="666666"/>
                </a:solidFill>
                <a:latin typeface="Arial"/>
                <a:cs typeface="Arial"/>
              </a:rPr>
              <a:t>Пример</a:t>
            </a:r>
            <a:r>
              <a:rPr sz="2000" u="sng" spc="-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20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Arial"/>
                <a:cs typeface="Arial"/>
              </a:rPr>
              <a:t>backwards(“Chocolate”) </a:t>
            </a:r>
            <a:r>
              <a:rPr sz="2000" dirty="0">
                <a:solidFill>
                  <a:srgbClr val="666666"/>
                </a:solidFill>
                <a:latin typeface="Arial"/>
                <a:cs typeface="Arial"/>
              </a:rPr>
              <a:t>-&gt;</a:t>
            </a:r>
            <a:r>
              <a:rPr sz="2000" spc="-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Arial"/>
                <a:cs typeface="Arial"/>
              </a:rPr>
              <a:t>“etalocohC”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</a:t>
            </a:r>
            <a:r>
              <a:rPr spc="5" dirty="0"/>
              <a:t>а</a:t>
            </a:r>
            <a:r>
              <a:rPr dirty="0"/>
              <a:t>ча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34694"/>
            <a:ext cx="7690484" cy="1176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3.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Напишете 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метод, който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приема за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вход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два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низа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извежда</a:t>
            </a:r>
            <a:r>
              <a:rPr sz="1800" spc="2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колко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пъти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вторият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среща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800" spc="20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първия.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Напр: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wordCount(“I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live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in BG. I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am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now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Vratsa”,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“in”) -&gt;</a:t>
            </a:r>
            <a:r>
              <a:rPr sz="1800" spc="-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</a:t>
            </a:r>
            <a:r>
              <a:rPr spc="5" dirty="0"/>
              <a:t>а</a:t>
            </a:r>
            <a:r>
              <a:rPr dirty="0"/>
              <a:t>ча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798447"/>
            <a:ext cx="1972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Особено</a:t>
            </a:r>
            <a:r>
              <a:rPr sz="3000" spc="-15" dirty="0">
                <a:latin typeface="Calibri"/>
                <a:cs typeface="Calibri"/>
              </a:rPr>
              <a:t>с</a:t>
            </a:r>
            <a:r>
              <a:rPr sz="3000" dirty="0">
                <a:latin typeface="Calibri"/>
                <a:cs typeface="Calibri"/>
              </a:rPr>
              <a:t>ти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73962"/>
            <a:ext cx="7708900" cy="3954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8135" algn="just">
              <a:lnSpc>
                <a:spcPct val="100000"/>
              </a:lnSpc>
              <a:spcBef>
                <a:spcPts val="95"/>
              </a:spcBef>
            </a:pPr>
            <a:r>
              <a:rPr lang="bg-BG" sz="1600" spc="-5" dirty="0" smtClean="0">
                <a:solidFill>
                  <a:srgbClr val="575757"/>
                </a:solidFill>
                <a:latin typeface="Arial"/>
                <a:cs typeface="Arial"/>
              </a:rPr>
              <a:t>4. </a:t>
            </a:r>
            <a:r>
              <a:rPr sz="1600" spc="-5" dirty="0" smtClean="0">
                <a:solidFill>
                  <a:srgbClr val="575757"/>
                </a:solidFill>
                <a:latin typeface="Arial"/>
                <a:cs typeface="Arial"/>
              </a:rPr>
              <a:t>Даден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символен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низ,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съставен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няколко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"забранени"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думи,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разделени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със 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запетая.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Даден е и </a:t>
            </a:r>
            <a:r>
              <a:rPr sz="1600" spc="-35" dirty="0">
                <a:solidFill>
                  <a:srgbClr val="575757"/>
                </a:solidFill>
                <a:latin typeface="Arial"/>
                <a:cs typeface="Arial"/>
              </a:rPr>
              <a:t>текст,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съдържащ 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тези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думи.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6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напише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програма,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която  замества забранените думи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в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текста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със</a:t>
            </a:r>
            <a:r>
              <a:rPr sz="1600" spc="-6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звездички.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Пример: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Microsoft announced its next generation Java compiler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today.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It uses advanced</a:t>
            </a:r>
            <a:r>
              <a:rPr sz="1600" spc="-1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parser  and special optimizer for the Microsoft</a:t>
            </a:r>
            <a:r>
              <a:rPr sz="1600" spc="-114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JVM.</a:t>
            </a:r>
            <a:endParaRPr sz="1600" dirty="0">
              <a:latin typeface="Arial"/>
              <a:cs typeface="Arial"/>
            </a:endParaRPr>
          </a:p>
          <a:p>
            <a:pPr marL="12700" marR="3218815">
              <a:lnSpc>
                <a:spcPts val="4650"/>
              </a:lnSpc>
              <a:spcBef>
                <a:spcPts val="595"/>
              </a:spcBef>
            </a:pP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Низ 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600" spc="-10" dirty="0">
                <a:solidFill>
                  <a:srgbClr val="575757"/>
                </a:solidFill>
                <a:latin typeface="Arial"/>
                <a:cs typeface="Arial"/>
              </a:rPr>
              <a:t>забранените </a:t>
            </a:r>
            <a:r>
              <a:rPr sz="1600" spc="-15" dirty="0">
                <a:solidFill>
                  <a:srgbClr val="575757"/>
                </a:solidFill>
                <a:latin typeface="Arial"/>
                <a:cs typeface="Arial"/>
              </a:rPr>
              <a:t>думи: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"Java,JVM,Microsoft". 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Резултат: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marR="226695">
              <a:lnSpc>
                <a:spcPct val="100000"/>
              </a:lnSpc>
            </a:pP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********* announced its next generation **** compiler </a:t>
            </a:r>
            <a:r>
              <a:rPr sz="1600" spc="-30" dirty="0">
                <a:solidFill>
                  <a:srgbClr val="575757"/>
                </a:solidFill>
                <a:latin typeface="Arial"/>
                <a:cs typeface="Arial"/>
              </a:rPr>
              <a:t>today.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It uses advanced parser  and special optimizer for the *********</a:t>
            </a:r>
            <a:r>
              <a:rPr sz="1600" spc="-1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***.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</a:t>
            </a:r>
            <a:r>
              <a:rPr spc="5" dirty="0"/>
              <a:t>а</a:t>
            </a:r>
            <a:r>
              <a:rPr dirty="0"/>
              <a:t>ча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" y="934694"/>
            <a:ext cx="7584440" cy="186653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Прочетете </a:t>
            </a:r>
            <a:r>
              <a:rPr sz="1800" b="1" spc="-30" dirty="0">
                <a:solidFill>
                  <a:srgbClr val="575757"/>
                </a:solidFill>
                <a:latin typeface="Arial"/>
                <a:cs typeface="Arial"/>
              </a:rPr>
              <a:t>главата </a:t>
            </a:r>
            <a:r>
              <a:rPr sz="1800" b="1" spc="-15" dirty="0">
                <a:solidFill>
                  <a:srgbClr val="575757"/>
                </a:solidFill>
                <a:latin typeface="Arial"/>
                <a:cs typeface="Arial"/>
              </a:rPr>
              <a:t>„Символни низове“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b="1" spc="-20" dirty="0">
                <a:solidFill>
                  <a:srgbClr val="575757"/>
                </a:solidFill>
                <a:latin typeface="Arial"/>
                <a:cs typeface="Arial"/>
              </a:rPr>
              <a:t>книгата </a:t>
            </a: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„Въведение</a:t>
            </a:r>
            <a:r>
              <a:rPr sz="1800" b="1" spc="409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b="1" spc="-10" dirty="0">
                <a:solidFill>
                  <a:srgbClr val="575757"/>
                </a:solidFill>
                <a:latin typeface="Arial"/>
                <a:cs typeface="Arial"/>
              </a:rPr>
              <a:t>програмирането 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b="1" spc="-25" dirty="0">
                <a:solidFill>
                  <a:srgbClr val="575757"/>
                </a:solidFill>
                <a:latin typeface="Arial"/>
                <a:cs typeface="Arial"/>
              </a:rPr>
              <a:t>Java</a:t>
            </a:r>
            <a:r>
              <a:rPr sz="1800" b="1" spc="-25" dirty="0" smtClean="0">
                <a:solidFill>
                  <a:srgbClr val="575757"/>
                </a:solidFill>
                <a:latin typeface="Arial"/>
                <a:cs typeface="Arial"/>
              </a:rPr>
              <a:t>“</a:t>
            </a:r>
            <a:endParaRPr lang="en-US" sz="1800" b="1" spc="-25" dirty="0" smtClean="0">
              <a:solidFill>
                <a:srgbClr val="57575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lang="en-US" b="1" spc="-25" dirty="0">
              <a:solidFill>
                <a:srgbClr val="575757"/>
              </a:solidFill>
              <a:latin typeface="Arial"/>
              <a:cs typeface="Arial"/>
            </a:endParaRPr>
          </a:p>
          <a:p>
            <a:pPr marL="12700">
              <a:spcBef>
                <a:spcPts val="300"/>
              </a:spcBef>
            </a:pPr>
            <a:r>
              <a:rPr lang="bg-BG" u="sng" dirty="0">
                <a:hlinkClick r:id="rId2"/>
              </a:rPr>
              <a:t>https://www.introprogramming.info/intro-java-book/read-online/glava13-simvolni-nizove/</a:t>
            </a:r>
            <a:endParaRPr lang="bg-BG" dirty="0"/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115061"/>
            <a:ext cx="1631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Зад</a:t>
            </a:r>
            <a:r>
              <a:rPr spc="5" dirty="0"/>
              <a:t>а</a:t>
            </a:r>
            <a:r>
              <a:rPr dirty="0"/>
              <a:t>ча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8575"/>
            <a:ext cx="7261859" cy="26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Символните низове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(strings,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стрингове)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поредица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</a:t>
            </a:r>
            <a:r>
              <a:rPr sz="1800" spc="-1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символи.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 Java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обработка на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низове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използва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класът</a:t>
            </a:r>
            <a:r>
              <a:rPr sz="1800" spc="-2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 course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= “Intro to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Java”;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Символните низове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записват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като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последователност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символи, 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оградена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в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кавички.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Кавичките </a:t>
            </a:r>
            <a:r>
              <a:rPr sz="1800" b="1" u="heavy" dirty="0">
                <a:solidFill>
                  <a:srgbClr val="575757"/>
                </a:solidFill>
                <a:uFill>
                  <a:solidFill>
                    <a:srgbClr val="575757"/>
                  </a:solidFill>
                </a:uFill>
                <a:latin typeface="Arial"/>
                <a:cs typeface="Arial"/>
              </a:rPr>
              <a:t>не</a:t>
            </a:r>
            <a:r>
              <a:rPr sz="1800" b="1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част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стойността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на</a:t>
            </a:r>
            <a:r>
              <a:rPr sz="1800" spc="-8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низа!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4794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Символни низове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232738"/>
            <a:ext cx="8065134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String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е клас, а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не прост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тип (каквито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например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или</a:t>
            </a:r>
            <a:r>
              <a:rPr sz="1800" spc="-2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boolean).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Променливите </a:t>
            </a:r>
            <a:r>
              <a:rPr sz="1800" spc="-20" dirty="0">
                <a:solidFill>
                  <a:srgbClr val="575757"/>
                </a:solidFill>
                <a:latin typeface="Arial"/>
                <a:cs typeface="Arial"/>
              </a:rPr>
              <a:t>могат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да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имат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стойност</a:t>
            </a:r>
            <a:r>
              <a:rPr sz="1800" spc="-1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null.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75757"/>
              </a:buClr>
              <a:buFont typeface="Arial"/>
              <a:buChar char="-"/>
            </a:pPr>
            <a:endParaRPr sz="1700">
              <a:latin typeface="Times New Roman"/>
              <a:cs typeface="Times New Roman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Char char="-"/>
              <a:tabLst>
                <a:tab pos="153035" algn="l"/>
              </a:tabLst>
            </a:pP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Сравняват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се по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различен начин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простите</a:t>
            </a:r>
            <a:r>
              <a:rPr sz="1800" spc="-3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типове.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75757"/>
              </a:buClr>
              <a:buFont typeface="Arial"/>
              <a:buChar char="-"/>
            </a:pPr>
            <a:endParaRPr sz="1700">
              <a:latin typeface="Times New Roman"/>
              <a:cs typeface="Times New Roman"/>
            </a:endParaRPr>
          </a:p>
          <a:p>
            <a:pPr marL="152400" indent="-139700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Класът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String има </a:t>
            </a:r>
            <a:r>
              <a:rPr sz="1800" spc="-25" dirty="0">
                <a:solidFill>
                  <a:srgbClr val="575757"/>
                </a:solidFill>
                <a:latin typeface="Arial"/>
                <a:cs typeface="Arial"/>
              </a:rPr>
              <a:t>методи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за </a:t>
            </a:r>
            <a:r>
              <a:rPr sz="1800" spc="-10" dirty="0">
                <a:solidFill>
                  <a:srgbClr val="575757"/>
                </a:solidFill>
                <a:latin typeface="Arial"/>
                <a:cs typeface="Arial"/>
              </a:rPr>
              <a:t>различни </a:t>
            </a:r>
            <a:r>
              <a:rPr sz="1800" spc="-5" dirty="0">
                <a:solidFill>
                  <a:srgbClr val="575757"/>
                </a:solidFill>
                <a:latin typeface="Arial"/>
                <a:cs typeface="Arial"/>
              </a:rPr>
              <a:t>действия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с </a:t>
            </a:r>
            <a:r>
              <a:rPr sz="1800" spc="-15" dirty="0">
                <a:solidFill>
                  <a:srgbClr val="575757"/>
                </a:solidFill>
                <a:latin typeface="Arial"/>
                <a:cs typeface="Arial"/>
              </a:rPr>
              <a:t>низове (разгледайте</a:t>
            </a:r>
            <a:r>
              <a:rPr sz="1800" spc="-2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75757"/>
                </a:solidFill>
                <a:latin typeface="Arial"/>
                <a:cs typeface="Arial"/>
              </a:rPr>
              <a:t>ги).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4051"/>
            <a:ext cx="236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Особености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753984" cy="3642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pc="-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-	</a:t>
            </a:r>
            <a:r>
              <a:rPr lang="en-US" b="1" spc="-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charAt(</a:t>
            </a:r>
            <a:r>
              <a:rPr lang="en-US" b="1" spc="-15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/>
              </a:rPr>
              <a:t>…</a:t>
            </a:r>
            <a:r>
              <a:rPr lang="en-US" b="1" spc="-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);</a:t>
            </a:r>
            <a:endParaRPr lang="en-US" sz="1800" b="1" spc="-15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sz="1800" spc="-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Можем 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да </a:t>
            </a: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достъпваме </a:t>
            </a:r>
            <a:r>
              <a:rPr sz="1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символите </a:t>
            </a: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на низа 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по </a:t>
            </a: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индекси. </a:t>
            </a: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Индексирането  </a:t>
            </a:r>
            <a:r>
              <a:rPr sz="1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започва </a:t>
            </a:r>
            <a:r>
              <a:rPr sz="18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от </a:t>
            </a: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0, </a:t>
            </a:r>
            <a:r>
              <a:rPr sz="1800" spc="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както </a:t>
            </a: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при</a:t>
            </a:r>
            <a:r>
              <a:rPr sz="18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масивите: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String country 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=</a:t>
            </a:r>
            <a:r>
              <a:rPr sz="1800" spc="-7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“Bulgaria”;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System.out.println(country.charAt(2)); </a:t>
            </a:r>
            <a:r>
              <a:rPr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//</a:t>
            </a:r>
            <a:r>
              <a:rPr sz="18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l</a:t>
            </a:r>
            <a:endParaRPr lang="en-US" sz="1800" spc="-5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-    </a:t>
            </a:r>
            <a:r>
              <a:rPr lang="en-US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length();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12700" marR="3378200">
              <a:lnSpc>
                <a:spcPct val="191600"/>
              </a:lnSpc>
              <a:spcBef>
                <a:spcPts val="615"/>
              </a:spcBef>
              <a:tabLst>
                <a:tab pos="299085" algn="l"/>
                <a:tab pos="299720" algn="l"/>
              </a:tabLst>
            </a:pPr>
            <a:r>
              <a:rPr sz="1800" spc="-1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Можем 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да </a:t>
            </a:r>
            <a:r>
              <a:rPr sz="1800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вземем дължината </a:t>
            </a: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на</a:t>
            </a:r>
            <a:r>
              <a:rPr sz="180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низа:  </a:t>
            </a:r>
            <a:r>
              <a:rPr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System.out.println(country.length()); </a:t>
            </a:r>
            <a:r>
              <a:rPr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//</a:t>
            </a:r>
            <a:r>
              <a:rPr sz="1800" spc="-25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/>
              </a:rPr>
              <a:t>8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858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Някои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методи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753984" cy="2854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indexOf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/>
              </a:rPr>
              <a:t>…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);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bg-BG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bg-BG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Пример: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str = "Java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 Course";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index = str.indexOf("Java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");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 // index = 0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toLowerCase(); -&gt;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всички букви стават малки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toUpperCase();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-&gt; всички букви стават главни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858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Някои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методи</a:t>
            </a:r>
          </a:p>
        </p:txBody>
      </p:sp>
    </p:spTree>
    <p:extLst>
      <p:ext uri="{BB962C8B-B14F-4D97-AF65-F5344CB8AC3E}">
        <p14:creationId xmlns:p14="http://schemas.microsoft.com/office/powerpoint/2010/main" val="220700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245" y="1194942"/>
            <a:ext cx="7753984" cy="3079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equals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rial"/>
              </a:rPr>
              <a:t>…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);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equalsIgnoreCase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…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);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99085" marR="5080" indent="-286385">
              <a:lnSpc>
                <a:spcPct val="1139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bg-BG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Пример: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bg-BG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langName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 "Java";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upperLangName 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"JAVA";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System.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.println(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langName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.equals(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upperLangName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false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System.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.println(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langName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.equalsIgnoreCase(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upperLangName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));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true</a:t>
            </a:r>
          </a:p>
          <a:p>
            <a:pPr marL="12700" marR="5080">
              <a:lnSpc>
                <a:spcPct val="1139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4921"/>
                </a:moveTo>
                <a:lnTo>
                  <a:pt x="9144000" y="764921"/>
                </a:lnTo>
                <a:lnTo>
                  <a:pt x="9144000" y="0"/>
                </a:lnTo>
                <a:lnTo>
                  <a:pt x="0" y="0"/>
                </a:lnTo>
                <a:lnTo>
                  <a:pt x="0" y="764921"/>
                </a:lnTo>
                <a:close/>
              </a:path>
            </a:pathLst>
          </a:custGeom>
          <a:solidFill>
            <a:srgbClr val="E91E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635" y="51003"/>
            <a:ext cx="2858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Някои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методи</a:t>
            </a:r>
          </a:p>
        </p:txBody>
      </p:sp>
    </p:spTree>
    <p:extLst>
      <p:ext uri="{BB962C8B-B14F-4D97-AF65-F5344CB8AC3E}">
        <p14:creationId xmlns:p14="http://schemas.microsoft.com/office/powerpoint/2010/main" val="317077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5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1221</Words>
  <Application>Microsoft Office PowerPoint</Application>
  <PresentationFormat>On-screen Show (16:9)</PresentationFormat>
  <Paragraphs>242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</vt:lpstr>
      <vt:lpstr>Times New Roman</vt:lpstr>
      <vt:lpstr>Office Theme</vt:lpstr>
      <vt:lpstr>Увод в програмирането</vt:lpstr>
      <vt:lpstr>Символни низове</vt:lpstr>
      <vt:lpstr>Съдържание</vt:lpstr>
      <vt:lpstr>Особености</vt:lpstr>
      <vt:lpstr>Символни низове в Java</vt:lpstr>
      <vt:lpstr>Особености</vt:lpstr>
      <vt:lpstr>Някои методи</vt:lpstr>
      <vt:lpstr>Някои методи</vt:lpstr>
      <vt:lpstr>Някои методи</vt:lpstr>
      <vt:lpstr>Някои методи</vt:lpstr>
      <vt:lpstr>Някои методи</vt:lpstr>
      <vt:lpstr>Пример</vt:lpstr>
      <vt:lpstr>Задача</vt:lpstr>
      <vt:lpstr>Задача</vt:lpstr>
      <vt:lpstr>PowerPoint Presentation</vt:lpstr>
      <vt:lpstr>Задаване на стойност</vt:lpstr>
      <vt:lpstr>Задаване на стойност</vt:lpstr>
      <vt:lpstr>PowerPoint Presentation</vt:lpstr>
      <vt:lpstr>Примери за сравнение</vt:lpstr>
      <vt:lpstr>Представяне в паметта</vt:lpstr>
      <vt:lpstr>Правилно сравняване на низове</vt:lpstr>
      <vt:lpstr>Задача</vt:lpstr>
      <vt:lpstr>Слепване (конкатенация) на низове</vt:lpstr>
      <vt:lpstr>Слепване (конкатенация) на низове</vt:lpstr>
      <vt:lpstr>Задача</vt:lpstr>
      <vt:lpstr>Важно</vt:lpstr>
      <vt:lpstr>StringBuilder</vt:lpstr>
      <vt:lpstr>PowerPoint Presentation</vt:lpstr>
      <vt:lpstr>Пример</vt:lpstr>
      <vt:lpstr>Форматиране на низове</vt:lpstr>
      <vt:lpstr>Задача</vt:lpstr>
      <vt:lpstr>Задачи</vt:lpstr>
      <vt:lpstr>Задача</vt:lpstr>
      <vt:lpstr>Задача</vt:lpstr>
      <vt:lpstr>Задача</vt:lpstr>
      <vt:lpstr>Домашно</vt:lpstr>
      <vt:lpstr>Задача</vt:lpstr>
      <vt:lpstr>Задача</vt:lpstr>
      <vt:lpstr>Задача</vt:lpstr>
      <vt:lpstr>Задача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Tito</dc:creator>
  <cp:lastModifiedBy>Lilly</cp:lastModifiedBy>
  <cp:revision>48</cp:revision>
  <dcterms:created xsi:type="dcterms:W3CDTF">2019-01-04T12:40:06Z</dcterms:created>
  <dcterms:modified xsi:type="dcterms:W3CDTF">2019-01-07T06:42:17Z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2019-01-04T00:00:00Z</vt:filetime>
  </property>
</Properties>
</file>