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TtLolFf3ly8ZkEskAf7xOmlE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ba7a0ab4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dba7a0ab4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dba7a0ab4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38" name="Google Shape;1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23" name="Google Shape;32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335" name="Google Shape;33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8.gif"/><Relationship Id="rId5" Type="http://schemas.openxmlformats.org/officeDocument/2006/relationships/image" Target="../media/image20.png"/><Relationship Id="rId6" Type="http://schemas.openxmlformats.org/officeDocument/2006/relationships/image" Target="../media/image16.jp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0" name="Google Shape;120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5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7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7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9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b="0"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9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9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9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9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0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30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1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31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1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2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32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2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32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32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32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32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32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32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2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90" name="Google Shape;9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2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92" name="Google Shape;9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32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3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101" name="Google Shape;1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02" name="Google Shape;10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03" name="Google Shape;10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04" name="Google Shape;104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05" name="Google Shape;105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06" name="Google Shape;106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3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13.png"/><Relationship Id="rId12" Type="http://schemas.openxmlformats.org/officeDocument/2006/relationships/image" Target="../media/image21.png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2020/2021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 sz="7200"/>
              <a:t>JavaScript</a:t>
            </a:r>
            <a:endParaRPr sz="7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t/>
            </a:r>
            <a:endParaRPr b="0" i="1" sz="3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br>
              <a:rPr b="0" i="1" lang="en-US" sz="5000"/>
            </a:br>
            <a:r>
              <a:rPr b="0" i="1" lang="en-US" sz="5000"/>
              <a:t>DOM</a:t>
            </a:r>
            <a:br>
              <a:rPr b="0" i="1" lang="en-US" sz="5000"/>
            </a:br>
            <a:r>
              <a:rPr b="0" i="1" lang="en-US" sz="5000"/>
              <a:t>document object model</a:t>
            </a:r>
            <a:endParaRPr/>
          </a:p>
        </p:txBody>
      </p:sp>
      <p:sp>
        <p:nvSpPr>
          <p:cNvPr id="132" name="Google Shape;132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33" name="Google Shape;133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ba7a0ab4f_0_4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...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dba7a0ab4f_0_4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elements can be targeted and stored in </a:t>
            </a: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the DOM API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9" name="Google Shape;209;gdba7a0ab4f_0_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...</a:t>
            </a:r>
            <a:endParaRPr/>
          </a:p>
        </p:txBody>
      </p:sp>
      <p:sp>
        <p:nvSpPr>
          <p:cNvPr id="210" name="Google Shape;210;gdba7a0ab4f_0_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lang="en-US"/>
              <a:t>IMPORTANT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special importance 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remember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selectors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one element only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which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more than one element.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… IMPORTANT</a:t>
            </a:r>
            <a:endParaRPr/>
          </a:p>
        </p:txBody>
      </p:sp>
      <p:sp>
        <p:nvSpPr>
          <p:cNvPr id="219" name="Google Shape;219;p1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… a single element</a:t>
            </a:r>
            <a:endParaRPr/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615275" y="2033100"/>
            <a:ext cx="10961400" cy="3513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email_2 = document.getElementById('email_address2');</a:t>
            </a:r>
            <a:endParaRPr b="0" sz="24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rgbClr val="000000"/>
                </a:solidFill>
              </a:rPr>
              <a:t>//returns one element</a:t>
            </a:r>
            <a:endParaRPr b="0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span = document.querySelector('#email_form span');</a:t>
            </a:r>
            <a:endParaRPr b="0" sz="24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rgbClr val="000000"/>
                </a:solidFill>
              </a:rPr>
              <a:t>//returns the first element of that selector</a:t>
            </a:r>
            <a:endParaRPr b="0" sz="24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rgbClr val="1A34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 sz="2400"/>
          </a:p>
        </p:txBody>
      </p:sp>
      <p:sp>
        <p:nvSpPr>
          <p:cNvPr id="228" name="Google Shape;228;p11"/>
          <p:cNvSpPr txBox="1"/>
          <p:nvPr/>
        </p:nvSpPr>
        <p:spPr>
          <a:xfrm>
            <a:off x="615275" y="1328575"/>
            <a:ext cx="9631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an html element by id or why id is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unique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… a group of elementS</a:t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2"/>
          <p:cNvSpPr txBox="1"/>
          <p:nvPr>
            <p:ph idx="1" type="body"/>
          </p:nvPr>
        </p:nvSpPr>
        <p:spPr>
          <a:xfrm>
            <a:off x="615275" y="2033100"/>
            <a:ext cx="10961400" cy="4364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inputs = document.</a:t>
            </a:r>
            <a:r>
              <a:rPr lang="en-US" sz="2400">
                <a:solidFill>
                  <a:schemeClr val="dk1"/>
                </a:solidFill>
              </a:rPr>
              <a:t>getElementsByTagName</a:t>
            </a:r>
            <a:r>
              <a:rPr b="0" lang="en-US" sz="2400">
                <a:solidFill>
                  <a:schemeClr val="dk1"/>
                </a:solidFill>
              </a:rPr>
              <a:t>('input');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email = document.</a:t>
            </a:r>
            <a:r>
              <a:rPr lang="en-US" sz="2400">
                <a:solidFill>
                  <a:schemeClr val="dk1"/>
                </a:solidFill>
              </a:rPr>
              <a:t>getElementsByName</a:t>
            </a:r>
            <a:r>
              <a:rPr b="0" lang="en-US" sz="2400">
                <a:solidFill>
                  <a:schemeClr val="dk1"/>
                </a:solidFill>
              </a:rPr>
              <a:t>('email_address2');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classGroup = document.</a:t>
            </a:r>
            <a:r>
              <a:rPr lang="en-US" sz="2400">
                <a:solidFill>
                  <a:schemeClr val="dk1"/>
                </a:solidFill>
              </a:rPr>
              <a:t>getElementsByClassName</a:t>
            </a:r>
            <a:r>
              <a:rPr b="0" lang="en-US" sz="2400">
                <a:solidFill>
                  <a:schemeClr val="dk1"/>
                </a:solidFill>
              </a:rPr>
              <a:t>('className');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300">
                <a:solidFill>
                  <a:schemeClr val="dk1"/>
                </a:solidFill>
              </a:rPr>
              <a:t>let formInputs = document.</a:t>
            </a:r>
            <a:r>
              <a:rPr lang="en-US" sz="2300">
                <a:solidFill>
                  <a:schemeClr val="dk1"/>
                </a:solidFill>
              </a:rPr>
              <a:t>querySelectorAll</a:t>
            </a:r>
            <a:r>
              <a:rPr b="0" lang="en-US" sz="2300">
                <a:solidFill>
                  <a:schemeClr val="dk1"/>
                </a:solidFill>
              </a:rPr>
              <a:t>('#email_form input');	</a:t>
            </a:r>
            <a:endParaRPr b="0" sz="2300">
              <a:solidFill>
                <a:schemeClr val="dk1"/>
              </a:solidFill>
            </a:endParaRPr>
          </a:p>
          <a:p>
            <a:pPr indent="45720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//all of that selector</a:t>
            </a:r>
            <a:endParaRPr b="0" sz="2400">
              <a:solidFill>
                <a:schemeClr val="dk1"/>
              </a:solidFill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615275" y="1328575"/>
            <a:ext cx="9631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targeting a group of html elements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...</a:t>
            </a:r>
            <a:endParaRPr/>
          </a:p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615275" y="2033100"/>
            <a:ext cx="10961400" cy="4503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body = document.</a:t>
            </a:r>
            <a:r>
              <a:rPr lang="en-US" sz="2400">
                <a:solidFill>
                  <a:schemeClr val="dk1"/>
                </a:solidFill>
              </a:rPr>
              <a:t>body</a:t>
            </a:r>
            <a:r>
              <a:rPr b="0" lang="en-US" sz="2400">
                <a:solidFill>
                  <a:schemeClr val="dk1"/>
                </a:solidFill>
              </a:rPr>
              <a:t>;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links = document.</a:t>
            </a:r>
            <a:r>
              <a:rPr lang="en-US" sz="2400">
                <a:solidFill>
                  <a:schemeClr val="dk1"/>
                </a:solidFill>
              </a:rPr>
              <a:t>links</a:t>
            </a:r>
            <a:r>
              <a:rPr b="0" lang="en-US" sz="2400">
                <a:solidFill>
                  <a:schemeClr val="dk1"/>
                </a:solidFill>
              </a:rPr>
              <a:t>; //all the links elements in a </a:t>
            </a:r>
            <a:endParaRPr b="0" sz="2400">
              <a:solidFill>
                <a:schemeClr val="dk1"/>
              </a:solidFill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document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forms = documents.</a:t>
            </a:r>
            <a:r>
              <a:rPr lang="en-US" sz="2400">
                <a:solidFill>
                  <a:schemeClr val="dk1"/>
                </a:solidFill>
              </a:rPr>
              <a:t>forms</a:t>
            </a:r>
            <a:r>
              <a:rPr b="0" lang="en-US" sz="2400">
                <a:solidFill>
                  <a:schemeClr val="dk1"/>
                </a:solidFill>
              </a:rPr>
              <a:t>; //all the form elements</a:t>
            </a:r>
            <a:endParaRPr b="0"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let form = documents.</a:t>
            </a:r>
            <a:r>
              <a:rPr lang="en-US" sz="2400">
                <a:solidFill>
                  <a:schemeClr val="dk1"/>
                </a:solidFill>
              </a:rPr>
              <a:t>forms[2] </a:t>
            </a:r>
            <a:r>
              <a:rPr b="0" lang="en-US" sz="2400">
                <a:solidFill>
                  <a:schemeClr val="dk1"/>
                </a:solidFill>
              </a:rPr>
              <a:t>//third form in the forms </a:t>
            </a:r>
            <a:endParaRPr b="0" sz="2400">
              <a:solidFill>
                <a:schemeClr val="dk1"/>
              </a:solidFill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400">
                <a:solidFill>
                  <a:schemeClr val="dk1"/>
                </a:solidFill>
              </a:rPr>
              <a:t>collection</a:t>
            </a:r>
            <a:endParaRPr b="0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615275" y="1328575"/>
            <a:ext cx="9631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targeting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element type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...</a:t>
            </a:r>
            <a:endParaRPr/>
          </a:p>
        </p:txBody>
      </p:sp>
      <p:sp>
        <p:nvSpPr>
          <p:cNvPr id="253" name="Google Shape;253;p1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15300" y="2051400"/>
            <a:ext cx="10961400" cy="2333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&lt;div id="wrapper"&gt;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  &lt;div&gt;Divs in wrapper&lt;/div&gt;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  &lt;div&gt;Divs in wrapper&lt;/div&gt;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&lt;/div&gt;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615300" y="4929500"/>
            <a:ext cx="10961400" cy="1377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var wrapper = document.getElementById('wrapper');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var divsInWrapper = wrapper.getElementsByTagName('div');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634200" y="1381700"/>
            <a:ext cx="546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nested elements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...</a:t>
            </a:r>
            <a:endParaRPr/>
          </a:p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615300" y="2051400"/>
            <a:ext cx="10961400" cy="2333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&lt;div id="wrapper"&gt;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  &lt;div&gt;Divs in wrapper&lt;/div&gt;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  &lt;div&gt;Divs in wrapper&lt;/div&gt;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 &lt;/div&gt;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65" name="Google Shape;265;p15"/>
          <p:cNvSpPr txBox="1"/>
          <p:nvPr>
            <p:ph idx="1" type="body"/>
          </p:nvPr>
        </p:nvSpPr>
        <p:spPr>
          <a:xfrm>
            <a:off x="615300" y="4929500"/>
            <a:ext cx="10961400" cy="1377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98"/>
              <a:buNone/>
            </a:pPr>
            <a:r>
              <a:rPr lang="en-US" sz="2400">
                <a:solidFill>
                  <a:schemeClr val="dk1"/>
                </a:solidFill>
              </a:rPr>
              <a:t>var divsInWrapper = wrapper.querySelectorAll('.wrapper div');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634200" y="1381700"/>
            <a:ext cx="5461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nested elements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Selecting ...</a:t>
            </a:r>
            <a:endParaRPr/>
          </a:p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16"/>
          <p:cNvSpPr txBox="1"/>
          <p:nvPr>
            <p:ph idx="2" type="body"/>
          </p:nvPr>
        </p:nvSpPr>
        <p:spPr>
          <a:xfrm>
            <a:off x="6575450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>
                <a:solidFill>
                  <a:schemeClr val="dk1"/>
                </a:solidFill>
              </a:rPr>
              <a:t>Return a </a:t>
            </a:r>
            <a:r>
              <a:rPr b="1" lang="en-US" sz="2400" u="sng">
                <a:solidFill>
                  <a:schemeClr val="dk1"/>
                </a:solidFill>
              </a:rPr>
              <a:t>collection of elements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getElementsByTagName</a:t>
            </a:r>
            <a:r>
              <a:rPr lang="en-US" sz="2400">
                <a:solidFill>
                  <a:schemeClr val="dk1"/>
                </a:solidFill>
              </a:rPr>
              <a:t>('tag name');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getElementsByName</a:t>
            </a:r>
            <a:r>
              <a:rPr lang="en-US" sz="2400">
                <a:solidFill>
                  <a:schemeClr val="dk1"/>
                </a:solidFill>
              </a:rPr>
              <a:t>('name');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getElementsByClassName</a:t>
            </a:r>
            <a:r>
              <a:rPr lang="en-US" sz="2400">
                <a:solidFill>
                  <a:schemeClr val="dk1"/>
                </a:solidFill>
              </a:rPr>
              <a:t>('className');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querySelectorAll(‘selector’)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75" name="Google Shape;275;p16"/>
          <p:cNvSpPr txBox="1"/>
          <p:nvPr>
            <p:ph idx="1" type="body"/>
          </p:nvPr>
        </p:nvSpPr>
        <p:spPr>
          <a:xfrm>
            <a:off x="190402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>
                <a:solidFill>
                  <a:schemeClr val="dk1"/>
                </a:solidFill>
              </a:rPr>
              <a:t>Return a </a:t>
            </a:r>
            <a:r>
              <a:rPr b="1" lang="en-US" sz="2400" u="sng">
                <a:solidFill>
                  <a:schemeClr val="dk1"/>
                </a:solidFill>
              </a:rPr>
              <a:t>single element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getElementById()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querySelector(‘selector’)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4327050" y="2045925"/>
            <a:ext cx="3537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Node, Nodes, Nodes List</a:t>
            </a:r>
            <a:endParaRPr b="1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 List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t/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NodeList</a:t>
            </a:r>
            <a:r>
              <a:rPr lang="en-US" sz="2400">
                <a:solidFill>
                  <a:schemeClr val="dk1"/>
                </a:solidFill>
              </a:rPr>
              <a:t> - elements/collection returned by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the DOM API method - </a:t>
            </a:r>
            <a:endParaRPr sz="2400"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o"/>
            </a:pPr>
            <a:r>
              <a:rPr lang="en-US" sz="2400">
                <a:solidFill>
                  <a:schemeClr val="dk1"/>
                </a:solidFill>
              </a:rPr>
              <a:t>getElementsByTagName(tagName)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o"/>
            </a:pPr>
            <a:r>
              <a:rPr lang="en-US" sz="2400">
                <a:solidFill>
                  <a:schemeClr val="dk1"/>
                </a:solidFill>
              </a:rPr>
              <a:t>getElementsByName(name)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o"/>
            </a:pPr>
            <a:r>
              <a:rPr lang="en-US" sz="2400">
                <a:solidFill>
                  <a:schemeClr val="dk1"/>
                </a:solidFill>
              </a:rPr>
              <a:t>getElementsByClassName(className)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o"/>
            </a:pPr>
            <a:r>
              <a:rPr lang="en-US" sz="2400">
                <a:solidFill>
                  <a:schemeClr val="dk1"/>
                </a:solidFill>
              </a:rPr>
              <a:t>querySelectorAll(selector)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0" name="Google Shape;290;p1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 sz="3900"/>
              <a:t>Node, Nodes, Nodes List</a:t>
            </a:r>
            <a:endParaRPr sz="3900"/>
          </a:p>
        </p:txBody>
      </p:sp>
      <p:sp>
        <p:nvSpPr>
          <p:cNvPr id="291" name="Google Shape;291;p1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browser objects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DOM, </a:t>
            </a:r>
            <a:r>
              <a:rPr lang="en-US" sz="2700">
                <a:solidFill>
                  <a:schemeClr val="dk1"/>
                </a:solidFill>
              </a:rPr>
              <a:t>DOM API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/>
              <a:t>selecting DOM elements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-US" sz="2700">
                <a:solidFill>
                  <a:schemeClr val="dk1"/>
                </a:solidFill>
              </a:rPr>
              <a:t>Node, nodes, nodeLists(Live&amp;Static)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 sz="2700"/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 List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t/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NodeList</a:t>
            </a:r>
            <a:r>
              <a:rPr lang="en-US" sz="2400">
                <a:solidFill>
                  <a:schemeClr val="dk1"/>
                </a:solidFill>
              </a:rPr>
              <a:t> is a JavaScript Object</a:t>
            </a:r>
            <a:endParaRPr sz="2400"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has 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length property</a:t>
            </a:r>
            <a:endParaRPr sz="2400">
              <a:solidFill>
                <a:schemeClr val="dk1"/>
              </a:solidFill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index for every node in the list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9" name="Google Shape;299;p1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 sz="3900"/>
              <a:t>Node, Nodes, Nodes List</a:t>
            </a:r>
            <a:endParaRPr sz="3900"/>
          </a:p>
        </p:txBody>
      </p:sp>
      <p:sp>
        <p:nvSpPr>
          <p:cNvPr id="300" name="Google Shape;300;p1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 List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t/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0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There are -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live </a:t>
            </a:r>
            <a:r>
              <a:rPr lang="en-US" sz="2400">
                <a:solidFill>
                  <a:schemeClr val="dk1"/>
                </a:solidFill>
              </a:rPr>
              <a:t>node lists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returned by the </a:t>
            </a:r>
            <a:r>
              <a:rPr b="1" lang="en-US" sz="2400">
                <a:solidFill>
                  <a:schemeClr val="lt1"/>
                </a:solidFill>
              </a:rPr>
              <a:t>getElementsBy </a:t>
            </a:r>
            <a:r>
              <a:rPr lang="en-US" sz="2400">
                <a:solidFill>
                  <a:schemeClr val="dk1"/>
                </a:solidFill>
              </a:rPr>
              <a:t>methods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static </a:t>
            </a:r>
            <a:r>
              <a:rPr lang="en-US" sz="2400">
                <a:solidFill>
                  <a:schemeClr val="dk1"/>
                </a:solidFill>
              </a:rPr>
              <a:t>node lists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returned by the </a:t>
            </a:r>
            <a:r>
              <a:rPr b="1" lang="en-US" sz="2400">
                <a:solidFill>
                  <a:schemeClr val="lt1"/>
                </a:solidFill>
              </a:rPr>
              <a:t>querySellector </a:t>
            </a:r>
            <a:r>
              <a:rPr lang="en-US" sz="2400">
                <a:solidFill>
                  <a:schemeClr val="dk1"/>
                </a:solidFill>
              </a:rPr>
              <a:t>methods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8" name="Google Shape;308;p2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 sz="3900"/>
              <a:t>Node, Nodes, Nodes List</a:t>
            </a:r>
            <a:endParaRPr sz="3900"/>
          </a:p>
        </p:txBody>
      </p:sp>
      <p:sp>
        <p:nvSpPr>
          <p:cNvPr id="309" name="Google Shape;309;p2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Nodes, 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Nodes List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t/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live </a:t>
            </a:r>
            <a:r>
              <a:rPr lang="en-US" sz="2400">
                <a:solidFill>
                  <a:schemeClr val="dk1"/>
                </a:solidFill>
              </a:rPr>
              <a:t>node list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watches for changes in its nodes and reflects them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static </a:t>
            </a:r>
            <a:r>
              <a:rPr lang="en-US" sz="2400">
                <a:solidFill>
                  <a:schemeClr val="dk1"/>
                </a:solidFill>
              </a:rPr>
              <a:t>node list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		doesn`t change the data for its nodes if they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have been changed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7" name="Google Shape;317;p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 sz="3900"/>
              <a:t>Node, Nodes, Nodes List</a:t>
            </a:r>
            <a:endParaRPr sz="3900"/>
          </a:p>
        </p:txBody>
      </p:sp>
      <p:sp>
        <p:nvSpPr>
          <p:cNvPr id="318" name="Google Shape;318;p2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339" name="Google Shape;339;p2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4400225" y="1959850"/>
            <a:ext cx="34092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browser objects</a:t>
            </a:r>
            <a:endParaRPr b="1" i="0" sz="4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browser objects</a:t>
            </a:r>
            <a:endParaRPr/>
          </a:p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bject.gif"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129" y="1353875"/>
            <a:ext cx="7030995" cy="49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261125" y="1353875"/>
            <a:ext cx="3672900" cy="5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rgbClr val="DC6E2F"/>
                </a:solidFill>
                <a:latin typeface="Arial"/>
                <a:ea typeface="Arial"/>
                <a:cs typeface="Arial"/>
                <a:sym typeface="Arial"/>
              </a:rPr>
              <a:t>window 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browser window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300" u="none" cap="none" strike="noStrike">
                <a:solidFill>
                  <a:srgbClr val="DC6E2F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currently open document in the browser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300" u="none" cap="none" strike="noStrike">
                <a:solidFill>
                  <a:srgbClr val="DC6E2F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873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visual part of the browser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300" u="none" cap="none" strike="noStrike">
                <a:solidFill>
                  <a:srgbClr val="DC6E2F"/>
                </a:solidFill>
                <a:latin typeface="Arial"/>
                <a:ea typeface="Arial"/>
                <a:cs typeface="Arial"/>
                <a:sym typeface="Arial"/>
              </a:rPr>
              <a:t>navigator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info about the currents browser</a:t>
            </a:r>
            <a:endParaRPr b="0" i="0" sz="2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browser objects</a:t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615275" y="1830475"/>
            <a:ext cx="10961400" cy="22527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b="0" lang="en-US" sz="2300">
                <a:solidFill>
                  <a:schemeClr val="dk1"/>
                </a:solidFill>
              </a:rPr>
              <a:t>document.links</a:t>
            </a:r>
            <a:endParaRPr b="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document.links[0].href = "yahoo.com";</a:t>
            </a:r>
            <a:endParaRPr b="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document.write("This is some &lt;b&gt;bold text&lt;/b&gt;");</a:t>
            </a:r>
            <a:endParaRPr b="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</a:rPr>
              <a:t>document.location</a:t>
            </a:r>
            <a:endParaRPr b="0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98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15275" y="1256825"/>
            <a:ext cx="9287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document object properties and methods</a:t>
            </a:r>
            <a:endParaRPr b="0" i="0" sz="2000" u="none" cap="none" strike="noStrike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4529550" y="2221075"/>
            <a:ext cx="31329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endParaRPr b="1" i="0" sz="4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131"/>
              <a:buFont typeface="Roboto"/>
              <a:buNone/>
            </a:pPr>
            <a:r>
              <a:rPr b="0" i="0" lang="en-US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0" i="0" sz="2131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web page is loaded, the browser creates a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bject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odel of the page.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is constructed as a tree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all the elements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document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DOM</a:t>
            </a:r>
            <a:endParaRPr/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ush3v2.jpg"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7175" y="3023450"/>
            <a:ext cx="2904825" cy="36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90402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DOM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Model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defines: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elements as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HTML elements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HTML elements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HTML elements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DOM</a:t>
            </a:r>
            <a:endParaRPr/>
          </a:p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8"/>
          <p:cNvSpPr txBox="1"/>
          <p:nvPr>
            <p:ph idx="2" type="body"/>
          </p:nvPr>
        </p:nvSpPr>
        <p:spPr>
          <a:xfrm>
            <a:off x="6575450" y="1195931"/>
            <a:ext cx="5426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DOM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(Programming Interface) for </a:t>
            </a: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add/change/remove HTML elements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add/change/remove HTML attributes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add/change/remove CSS styles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react to HTML events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6477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add/change/remove HTML events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419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4327050" y="2248440"/>
            <a:ext cx="35379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Selecting DOM elements</a:t>
            </a:r>
            <a:endParaRPr b="1" i="0" sz="3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