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irAZvWvloCY0hXElgDCMIO6F8v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customschemas.google.com/relationships/presentationmetadata" Target="meta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2" name="Google Shape;1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52" name="Google Shape;1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4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402" name="Google Shape;402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4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414" name="Google Shape;41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6.gif"/><Relationship Id="rId5" Type="http://schemas.openxmlformats.org/officeDocument/2006/relationships/image" Target="../media/image11.png"/><Relationship Id="rId6" Type="http://schemas.openxmlformats.org/officeDocument/2006/relationships/image" Target="../media/image21.jp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613359" y="4598867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598"/>
              <a:buFont typeface="Roboto"/>
              <a:buNone/>
              <a:defRPr b="1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type="title"/>
          </p:nvPr>
        </p:nvSpPr>
        <p:spPr>
          <a:xfrm>
            <a:off x="1217450" y="319750"/>
            <a:ext cx="9753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sz="1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5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 Dark">
  <p:cSld name="Comparison Slide Dar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4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4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4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4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4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54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54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54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4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5395975" y="5393862"/>
            <a:ext cx="1396877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5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5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124" name="Google Shape;124;p55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5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5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5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55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5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5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5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5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6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6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6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AutoNum type="arabicPeriod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46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7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>
  <p:cSld name="Las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8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 sz="2798"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6" name="Google Shape;36;p4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8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9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9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43" name="Google Shape;4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49"/>
          <p:cNvPicPr preferRelativeResize="0"/>
          <p:nvPr/>
        </p:nvPicPr>
        <p:blipFill rotWithShape="1">
          <a:blip r:embed="rId4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50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0"/>
          <p:cNvSpPr txBox="1"/>
          <p:nvPr>
            <p:ph idx="1" type="body"/>
          </p:nvPr>
        </p:nvSpPr>
        <p:spPr>
          <a:xfrm>
            <a:off x="615283" y="1830475"/>
            <a:ext cx="10961400" cy="16335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2398"/>
              <a:buNone/>
              <a:defRPr b="1" sz="2398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50"/>
          <p:cNvSpPr/>
          <p:nvPr/>
        </p:nvSpPr>
        <p:spPr>
          <a:xfrm>
            <a:off x="-3176" y="0"/>
            <a:ext cx="12195301" cy="10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50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1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i="0" sz="879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" name="Google Shape;64;p51"/>
          <p:cNvPicPr preferRelativeResize="0"/>
          <p:nvPr/>
        </p:nvPicPr>
        <p:blipFill rotWithShape="1">
          <a:blip r:embed="rId3">
            <a:alphaModFix amt="8000"/>
          </a:blip>
          <a:srcRect b="0" l="0" r="0" t="24442"/>
          <a:stretch/>
        </p:blipFill>
        <p:spPr>
          <a:xfrm>
            <a:off x="-1612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51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51"/>
          <p:cNvCxnSpPr/>
          <p:nvPr/>
        </p:nvCxnSpPr>
        <p:spPr>
          <a:xfrm flipH="1" rot="10800000">
            <a:off x="1753064" y="3832365"/>
            <a:ext cx="8549700" cy="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51"/>
          <p:cNvCxnSpPr/>
          <p:nvPr/>
        </p:nvCxnSpPr>
        <p:spPr>
          <a:xfrm>
            <a:off x="1753064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51"/>
          <p:cNvCxnSpPr/>
          <p:nvPr/>
        </p:nvCxnSpPr>
        <p:spPr>
          <a:xfrm>
            <a:off x="31476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51"/>
          <p:cNvCxnSpPr/>
          <p:nvPr/>
        </p:nvCxnSpPr>
        <p:spPr>
          <a:xfrm>
            <a:off x="459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51"/>
          <p:cNvCxnSpPr/>
          <p:nvPr/>
        </p:nvCxnSpPr>
        <p:spPr>
          <a:xfrm>
            <a:off x="603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51"/>
          <p:cNvCxnSpPr/>
          <p:nvPr/>
        </p:nvCxnSpPr>
        <p:spPr>
          <a:xfrm>
            <a:off x="747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51"/>
          <p:cNvCxnSpPr/>
          <p:nvPr/>
        </p:nvCxnSpPr>
        <p:spPr>
          <a:xfrm>
            <a:off x="89148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51"/>
          <p:cNvCxnSpPr/>
          <p:nvPr/>
        </p:nvCxnSpPr>
        <p:spPr>
          <a:xfrm>
            <a:off x="6172157" y="359639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348" y="2194674"/>
            <a:ext cx="2401363" cy="1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552" y="4273150"/>
            <a:ext cx="921451" cy="9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1"/>
          <p:cNvSpPr txBox="1"/>
          <p:nvPr/>
        </p:nvSpPr>
        <p:spPr>
          <a:xfrm>
            <a:off x="1268325" y="5176150"/>
            <a:ext cx="1108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Гнездото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Coworking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51"/>
          <p:cNvSpPr/>
          <p:nvPr/>
        </p:nvSpPr>
        <p:spPr>
          <a:xfrm>
            <a:off x="2648988" y="4273150"/>
            <a:ext cx="1166400" cy="1109400"/>
          </a:xfrm>
          <a:prstGeom prst="decagon">
            <a:avLst>
              <a:gd fmla="val 105146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Цялостен курс по програмиране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1"/>
          <p:cNvSpPr/>
          <p:nvPr/>
        </p:nvSpPr>
        <p:spPr>
          <a:xfrm>
            <a:off x="4210975" y="4442500"/>
            <a:ext cx="921300" cy="7707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Дизайн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1"/>
          <p:cNvSpPr/>
          <p:nvPr/>
        </p:nvSpPr>
        <p:spPr>
          <a:xfrm>
            <a:off x="5409713" y="4279700"/>
            <a:ext cx="1280700" cy="1109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 по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дигит.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маркетинг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mindhub" id="81" name="Google Shape;81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5937" y="4611161"/>
            <a:ext cx="1166399" cy="24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1"/>
          <p:cNvPicPr preferRelativeResize="0"/>
          <p:nvPr/>
        </p:nvPicPr>
        <p:blipFill rotWithShape="1">
          <a:blip r:embed="rId7">
            <a:alphaModFix/>
          </a:blip>
          <a:srcRect b="0" l="9595" r="12078" t="0"/>
          <a:stretch/>
        </p:blipFill>
        <p:spPr>
          <a:xfrm>
            <a:off x="8284746" y="4385651"/>
            <a:ext cx="1108200" cy="884400"/>
          </a:xfrm>
          <a:prstGeom prst="teardrop">
            <a:avLst>
              <a:gd fmla="val 87076" name="adj"/>
            </a:avLst>
          </a:prstGeom>
          <a:noFill/>
          <a:ln>
            <a:noFill/>
          </a:ln>
        </p:spPr>
      </p:pic>
      <p:pic>
        <p:nvPicPr>
          <p:cNvPr descr="HackVratsa Logo" id="83" name="Google Shape;83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2750" y="4490025"/>
            <a:ext cx="1501875" cy="6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51"/>
          <p:cNvCxnSpPr/>
          <p:nvPr/>
        </p:nvCxnSpPr>
        <p:spPr>
          <a:xfrm>
            <a:off x="102864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2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2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52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52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4bg-logo" id="92" name="Google Shape;9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525" y="1526700"/>
            <a:ext cx="1666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ianata-logo" id="93" name="Google Shape;9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5125" y="3562275"/>
            <a:ext cx="3943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atsa-municipality-logo" id="94" name="Google Shape;94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6100" y="1726725"/>
            <a:ext cx="1276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rik_Academy_Logo" id="95" name="Google Shape;95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1325" y="1890875"/>
            <a:ext cx="4440299" cy="117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hub-logo" id="96" name="Google Shape;96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2250" y="3793900"/>
            <a:ext cx="3314650" cy="6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D-Logo" id="97" name="Google Shape;97;p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725" y="3744050"/>
            <a:ext cx="2057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2"/>
          <p:cNvSpPr txBox="1"/>
          <p:nvPr/>
        </p:nvSpPr>
        <p:spPr>
          <a:xfrm>
            <a:off x="188825" y="55525"/>
            <a:ext cx="8736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Partners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53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3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3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53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53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4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998"/>
              <a:buFont typeface="Roboto"/>
              <a:buNone/>
              <a:defRPr b="1" i="0" sz="3998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ratsasoft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hyperlink" Target="http://forum.softuni.bg/" TargetMode="External"/><Relationship Id="rId10" Type="http://schemas.openxmlformats.org/officeDocument/2006/relationships/image" Target="../media/image17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vratsasoftware.com" TargetMode="External"/><Relationship Id="rId4" Type="http://schemas.openxmlformats.org/officeDocument/2006/relationships/hyperlink" Target="http://www.nest.bg" TargetMode="External"/><Relationship Id="rId9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://www.fb.com/VratsaSoftware" TargetMode="External"/><Relationship Id="rId6" Type="http://schemas.openxmlformats.org/officeDocument/2006/relationships/hyperlink" Target="http://www.vso.slack.com" TargetMode="External"/><Relationship Id="rId7" Type="http://schemas.openxmlformats.org/officeDocument/2006/relationships/hyperlink" Target="http://softuni.foundation/" TargetMode="External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613350" y="4598873"/>
            <a:ext cx="10965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598"/>
              <a:buNone/>
            </a:pPr>
            <a:r>
              <a:rPr lang="en-US"/>
              <a:t>уеб разработка с РНР2020/2021</a:t>
            </a:r>
            <a:endParaRPr/>
          </a:p>
        </p:txBody>
      </p:sp>
      <p:sp>
        <p:nvSpPr>
          <p:cNvPr id="145" name="Google Shape;145;p1"/>
          <p:cNvSpPr txBox="1"/>
          <p:nvPr>
            <p:ph type="title"/>
          </p:nvPr>
        </p:nvSpPr>
        <p:spPr>
          <a:xfrm>
            <a:off x="998700" y="333125"/>
            <a:ext cx="10194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/>
              <a:t>OOP intro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t/>
            </a:r>
            <a:endParaRPr/>
          </a:p>
        </p:txBody>
      </p:sp>
      <p:sp>
        <p:nvSpPr>
          <p:cNvPr id="146" name="Google Shape;146;p1"/>
          <p:cNvSpPr txBox="1"/>
          <p:nvPr>
            <p:ph idx="4294967295" type="body"/>
          </p:nvPr>
        </p:nvSpPr>
        <p:spPr>
          <a:xfrm>
            <a:off x="6096000" y="5591375"/>
            <a:ext cx="6012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https://vratsasoftware.com/</a:t>
            </a:r>
            <a:r>
              <a:rPr lang="en-US"/>
              <a:t> </a:t>
            </a:r>
            <a:endParaRPr/>
          </a:p>
        </p:txBody>
      </p:sp>
      <p:sp>
        <p:nvSpPr>
          <p:cNvPr id="147" name="Google Shape;147;p1"/>
          <p:cNvSpPr txBox="1"/>
          <p:nvPr>
            <p:ph idx="4294967295" type="body"/>
          </p:nvPr>
        </p:nvSpPr>
        <p:spPr>
          <a:xfrm>
            <a:off x="113425" y="5369325"/>
            <a:ext cx="6012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>
                <a:solidFill>
                  <a:srgbClr val="787CB5"/>
                </a:solidFill>
              </a:rPr>
              <a:t>Милена Томова</a:t>
            </a:r>
            <a:endParaRPr>
              <a:solidFill>
                <a:srgbClr val="787CB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>
                <a:solidFill>
                  <a:srgbClr val="787CB5"/>
                </a:solidFill>
              </a:rPr>
              <a:t>Vratsa Software</a:t>
            </a:r>
            <a:endParaRPr>
              <a:solidFill>
                <a:srgbClr val="787CB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609600" lvl="0" marL="1219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is a way to describe an object.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1219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features and functionalities an object has that make us call it a car? A customer? A web page?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is a blueprint -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template that holds the object features /properties/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abilities /methods/, without specifying the properties values!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features and abilities that make us name that object an user, a car, a page ….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Car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idx="4294967295" type="title"/>
          </p:nvPr>
        </p:nvSpPr>
        <p:spPr>
          <a:xfrm>
            <a:off x="4282350" y="2292525"/>
            <a:ext cx="3627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After the blueprint - the class is defined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Automobile {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 User 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can start producing - instantiating cars, users, pages.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Cars are of different colors, models etc.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Users have different usernames, passwords etc.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properties` values can be different but the blueprint - the class stays unchanged.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Using the class /the blueprint/ we can create objects of that class.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objects have values for the properties defined in the class -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first user object has an username ‘Pesho’ and a password ‘Secret’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second user object has an username ‘Gosho’ and a password ‘MoreSecret’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first page object has a title ‘Home page’ and a headline ‘This is a home page ….’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The second page object has a title ‘Profile page’ and a headline ‘Here you can see and edit your personal data’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615275" y="1704600"/>
            <a:ext cx="10961400" cy="46083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class Car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public $color;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public $model;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public $doors = 4;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$red_car = new Car();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$red_car-&gt;color = ‘red’;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$red_car-&gt;model = ‘red car model’;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 txBox="1"/>
          <p:nvPr>
            <p:ph idx="1" type="body"/>
          </p:nvPr>
        </p:nvSpPr>
        <p:spPr>
          <a:xfrm>
            <a:off x="615275" y="1704600"/>
            <a:ext cx="10961400" cy="46083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class Car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public $color;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public $model;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public $doors = 4;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$green_car = new Car();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$green_car-&gt;color = ‘green’;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$green_car-&gt;model = ‘green car model’;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$green_car-&gt;doors = 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0668" lvl="0" marL="5140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Object oriented programming -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- essence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609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398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- OOP vs. procedural programming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219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398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- pros and cons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450668" lvl="0" marL="514041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Classes and objects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0668" lvl="0" marL="5140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Properties and methods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18862" lvl="1" marL="98998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defining class properties, default values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18862" lvl="1" marL="98998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defining methods, method parameters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18862" lvl="1" marL="98998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access specifiers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0668" lvl="0" marL="51404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class constructor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514041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20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/>
              <a:t>Every class definition is saved in a file with a name as the class name.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rPr>
              <a:t>class Car {</a:t>
            </a:r>
            <a:endParaRPr>
              <a:solidFill>
                <a:srgbClr val="1A34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rPr>
              <a:t>public $color;</a:t>
            </a:r>
            <a:endParaRPr>
              <a:solidFill>
                <a:srgbClr val="1A34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rPr>
              <a:t>public $model;</a:t>
            </a:r>
            <a:endParaRPr>
              <a:solidFill>
                <a:srgbClr val="1A34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rPr>
              <a:t>public $doors = 4;</a:t>
            </a:r>
            <a:endParaRPr>
              <a:solidFill>
                <a:srgbClr val="1A34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1A34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3398"/>
              <a:buNone/>
            </a:pPr>
            <a:r>
              <a:rPr lang="en-US"/>
              <a:t>is stored in Car.php</a:t>
            </a:r>
            <a:endParaRPr/>
          </a:p>
        </p:txBody>
      </p:sp>
      <p:sp>
        <p:nvSpPr>
          <p:cNvPr id="266" name="Google Shape;266;p20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Good practice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idx="4294967295" type="title"/>
          </p:nvPr>
        </p:nvSpPr>
        <p:spPr>
          <a:xfrm>
            <a:off x="4307250" y="2295600"/>
            <a:ext cx="3577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4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615275" y="2388400"/>
            <a:ext cx="10961400" cy="27354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class Car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public $color;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public $model;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public $doors = 4;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634275" y="1615400"/>
            <a:ext cx="107925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class properties are variables that can have default values. Their values can be set and/or change.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615275" y="5276075"/>
            <a:ext cx="10792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i="0" lang="en-US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an access specifier 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615275" y="2388400"/>
            <a:ext cx="10961400" cy="27354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$green_car = new Car();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echo $green_car-&gt;doors;//4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$green_car-&gt;doors = 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echo $green_car-&gt;doors;//2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634275" y="1615400"/>
            <a:ext cx="107925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to access object properties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4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/>
              <a:t>The object properties values in real projects are not modified directly.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3398"/>
              <a:buNone/>
            </a:pPr>
            <a:r>
              <a:rPr lang="en-US"/>
              <a:t>Here we modify their values directly only for practice reason!</a:t>
            </a:r>
            <a:endParaRPr/>
          </a:p>
        </p:txBody>
      </p:sp>
      <p:sp>
        <p:nvSpPr>
          <p:cNvPr id="295" name="Google Shape;295;p24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Be careful!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>
            <p:ph idx="1" type="body"/>
          </p:nvPr>
        </p:nvSpPr>
        <p:spPr>
          <a:xfrm>
            <a:off x="152400" y="1595575"/>
            <a:ext cx="9589500" cy="4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798"/>
              <a:buNone/>
            </a:pPr>
            <a:r>
              <a:rPr lang="en-US"/>
              <a:t>Define Page class and User class.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798"/>
              <a:buNone/>
            </a:pPr>
            <a:r>
              <a:rPr lang="en-US"/>
              <a:t>Define three properties per class.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798"/>
              <a:buNone/>
            </a:pPr>
            <a:r>
              <a:rPr lang="en-US"/>
              <a:t>Set default value for one property per class.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798"/>
              <a:buNone/>
            </a:pPr>
            <a:r>
              <a:rPr lang="en-US"/>
              <a:t>Instantiate two objects per class.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798"/>
              <a:buNone/>
            </a:pPr>
            <a:r>
              <a:rPr lang="en-US"/>
              <a:t>Set values for each property.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798"/>
              <a:buNone/>
            </a:pPr>
            <a:r>
              <a:rPr lang="en-US"/>
              <a:t>Print object properties.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798"/>
              <a:buNone/>
            </a:pPr>
            <a:r>
              <a:rPr lang="en-US"/>
              <a:t>Change object properties values.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2798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idx="4294967295" type="title"/>
          </p:nvPr>
        </p:nvSpPr>
        <p:spPr>
          <a:xfrm>
            <a:off x="4287300" y="2305525"/>
            <a:ext cx="361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4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The class methods are functions defined within the class.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They answer to the question - What objects of this class can/will do?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The are defined with access modifier also.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 txBox="1"/>
          <p:nvPr>
            <p:ph type="title"/>
          </p:nvPr>
        </p:nvSpPr>
        <p:spPr>
          <a:xfrm>
            <a:off x="151361" y="89048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Methods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 txBox="1"/>
          <p:nvPr>
            <p:ph idx="1" type="body"/>
          </p:nvPr>
        </p:nvSpPr>
        <p:spPr>
          <a:xfrm>
            <a:off x="615275" y="1506375"/>
            <a:ext cx="10961400" cy="48909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class Car {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//properties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public $color;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...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public function set_car_color( $color ){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</a:t>
            </a:r>
            <a:r>
              <a:rPr lang="en-US" sz="2098">
                <a:solidFill>
                  <a:schemeClr val="lt1"/>
                </a:solidFill>
              </a:rPr>
              <a:t>$this-&gt;color</a:t>
            </a:r>
            <a:r>
              <a:rPr lang="en-US" sz="2098"/>
              <a:t> = $color;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}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public function print_car_color(){	</a:t>
            </a:r>
            <a:endParaRPr sz="2098"/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echo	</a:t>
            </a:r>
            <a:r>
              <a:rPr lang="en-US" sz="2098">
                <a:solidFill>
                  <a:schemeClr val="lt1"/>
                </a:solidFill>
              </a:rPr>
              <a:t>$this-&gt;color</a:t>
            </a:r>
            <a:r>
              <a:rPr lang="en-US" sz="2098"/>
              <a:t>;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}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}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29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/>
              <a:t>Within the class, $this keyword points to the object`s </a:t>
            </a:r>
            <a:endParaRPr/>
          </a:p>
          <a:p>
            <a:pPr indent="-444372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property</a:t>
            </a:r>
            <a:endParaRPr/>
          </a:p>
          <a:p>
            <a:pPr indent="-44437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method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/>
              <a:t>It gives us possibility to access the class properties and methods in the blueprint of the class /in designing what feature the objects of that class have and what they can do/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3398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26" name="Google Shape;326;p29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$this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idx="4294967295" type="title"/>
          </p:nvPr>
        </p:nvSpPr>
        <p:spPr>
          <a:xfrm>
            <a:off x="4330850" y="2356400"/>
            <a:ext cx="3547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essence of OOP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0"/>
          <p:cNvSpPr txBox="1"/>
          <p:nvPr>
            <p:ph idx="1" type="body"/>
          </p:nvPr>
        </p:nvSpPr>
        <p:spPr>
          <a:xfrm>
            <a:off x="615300" y="2289300"/>
            <a:ext cx="10961400" cy="21309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$red_car = new Car();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$red_car-&gt;set_car_color(‘red’);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/>
              <a:t>$red_car-&gt;print_car_color();//red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idx="4294967295" type="title"/>
          </p:nvPr>
        </p:nvSpPr>
        <p:spPr>
          <a:xfrm>
            <a:off x="4350675" y="2328450"/>
            <a:ext cx="3577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 specifiers</a:t>
            </a:r>
            <a:endParaRPr b="1" sz="3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43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The access specifiers limit the access to the class properties and methods outside of the class.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When using them</a:t>
            </a:r>
            <a:endParaRPr/>
          </a:p>
          <a:p>
            <a:pPr indent="-40627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8"/>
              <a:buChar char="-"/>
            </a:pPr>
            <a:r>
              <a:rPr lang="en-US"/>
              <a:t>on a class instances - the objects</a:t>
            </a:r>
            <a:endParaRPr/>
          </a:p>
          <a:p>
            <a:pPr indent="-40627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8"/>
              <a:buChar char="-"/>
            </a:pPr>
            <a:r>
              <a:rPr lang="en-US"/>
              <a:t>on classes that inherit the current class</a:t>
            </a:r>
            <a:endParaRPr/>
          </a:p>
          <a:p>
            <a:pPr indent="-40627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8"/>
              <a:buChar char="-"/>
            </a:pPr>
            <a:r>
              <a:rPr lang="en-US"/>
              <a:t>on classes that use current class properties or methods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2"/>
          <p:cNvSpPr txBox="1"/>
          <p:nvPr>
            <p:ph type="title"/>
          </p:nvPr>
        </p:nvSpPr>
        <p:spPr>
          <a:xfrm>
            <a:off x="151361" y="89048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Access specifiers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The access specifiers can be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public </a:t>
            </a:r>
            <a:endParaRPr b="1">
              <a:solidFill>
                <a:schemeClr val="lt1"/>
              </a:solidFill>
            </a:endParaRPr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private</a:t>
            </a:r>
            <a:endParaRPr b="1">
              <a:solidFill>
                <a:schemeClr val="lt1"/>
              </a:solidFill>
            </a:endParaRPr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protected</a:t>
            </a:r>
            <a:endParaRPr b="1">
              <a:solidFill>
                <a:schemeClr val="lt1"/>
              </a:solidFill>
            </a:endParaRPr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3"/>
          <p:cNvSpPr txBox="1"/>
          <p:nvPr>
            <p:ph type="title"/>
          </p:nvPr>
        </p:nvSpPr>
        <p:spPr>
          <a:xfrm>
            <a:off x="151361" y="89048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Access specifiers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 specifiers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615275" y="1506375"/>
            <a:ext cx="10961400" cy="48909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class Specifier {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public $a = ‘A specifier’;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private $b = ‘B specifier’;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protected $c = = ‘C specifier’;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}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$test_spec = new Specifier();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echo $test_spec-&gt;a;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echo $test_spec-&gt;b;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echo $test_spec-&gt;c;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/>
          </a:p>
        </p:txBody>
      </p:sp>
      <p:sp>
        <p:nvSpPr>
          <p:cNvPr id="357" name="Google Shape;357;p3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Define public, private and protected methods in a class.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Instantiate an object of that class.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Call the three methods on that object.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Read the errors if any.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Use class properties with the three types of access modifiers in class methods.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Call that methods on a class object.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Read the errors if any.</a:t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3810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5"/>
          <p:cNvSpPr txBox="1"/>
          <p:nvPr>
            <p:ph type="title"/>
          </p:nvPr>
        </p:nvSpPr>
        <p:spPr>
          <a:xfrm>
            <a:off x="151361" y="89048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Access specifiers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36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 sz="2400"/>
              <a:t>They are used to avoid accidental or intended method definition or property value change.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38000"/>
              </a:lnSpc>
              <a:spcBef>
                <a:spcPts val="2100"/>
              </a:spcBef>
              <a:spcAft>
                <a:spcPts val="0"/>
              </a:spcAft>
              <a:buSzPts val="3398"/>
              <a:buNone/>
            </a:pPr>
            <a:r>
              <a:rPr lang="en-US" sz="2400"/>
              <a:t>By using access specifiers we “hide” /encapsulate/ the class definitions /implementation/.</a:t>
            </a:r>
            <a:endParaRPr sz="2400"/>
          </a:p>
          <a:p>
            <a:pPr indent="0" lvl="0" marL="0" rtl="0" algn="l">
              <a:lnSpc>
                <a:spcPct val="138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400"/>
              <a:t>We instantiate objects and can call their methods, use their properties without need to know how these methods are implemented.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rPr lang="en-US" sz="2400"/>
              <a:t> 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3398"/>
              <a:buNone/>
            </a:pPr>
            <a:r>
              <a:rPr lang="en-US" sz="2400"/>
              <a:t>	</a:t>
            </a:r>
            <a:endParaRPr sz="2400"/>
          </a:p>
        </p:txBody>
      </p:sp>
      <p:sp>
        <p:nvSpPr>
          <p:cNvPr id="370" name="Google Shape;370;p36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access specifiers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idx="4294967295" type="title"/>
          </p:nvPr>
        </p:nvSpPr>
        <p:spPr>
          <a:xfrm>
            <a:off x="4346850" y="1912700"/>
            <a:ext cx="34983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3300">
                <a:solidFill>
                  <a:srgbClr val="FFFFFF"/>
                </a:solidFill>
              </a:rPr>
              <a:t>конструктор</a:t>
            </a:r>
            <a:endParaRPr sz="33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3300">
                <a:solidFill>
                  <a:schemeClr val="lt1"/>
                </a:solidFill>
              </a:rPr>
              <a:t>__construct()</a:t>
            </a:r>
            <a:endParaRPr i="0" sz="33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978667" y="1449500"/>
            <a:ext cx="10699500" cy="4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method that is called and executed </a:t>
            </a:r>
            <a:r>
              <a:rPr b="1" i="0" lang="en-US" sz="2100" u="sng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always</a:t>
            </a:r>
            <a:r>
              <a:rPr b="0" i="0" lang="en-US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1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a new object is instantiated.</a:t>
            </a:r>
            <a:endParaRPr b="0" i="0" sz="21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 are not obliged to have a __construct() method in each class definition</a:t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>
            <p:ph type="title"/>
          </p:nvPr>
        </p:nvSpPr>
        <p:spPr>
          <a:xfrm>
            <a:off x="172286" y="108873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__construct()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 specifiers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9"/>
          <p:cNvSpPr txBox="1"/>
          <p:nvPr>
            <p:ph idx="1" type="body"/>
          </p:nvPr>
        </p:nvSpPr>
        <p:spPr>
          <a:xfrm>
            <a:off x="615275" y="1506375"/>
            <a:ext cx="10961400" cy="37758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class Page {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public function __construct(){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echo ‘A new page has been created!’;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}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}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$home_page = new Page();</a:t>
            </a:r>
            <a:endParaRPr sz="2098"/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//A new page has been created!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/>
          </a:p>
        </p:txBody>
      </p:sp>
      <p:sp>
        <p:nvSpPr>
          <p:cNvPr id="389" name="Google Shape;389;p3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application, developed procedural way -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27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info/data flow from a variable to a variable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27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info/data flow from a function to function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27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pieces of code - hard to read and understand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27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pieces of code are repeated many 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0" y="267575"/>
            <a:ext cx="9074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essence of OOP</a:t>
            </a:r>
            <a:endParaRPr b="1" i="0" sz="5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/>
          <p:nvPr/>
        </p:nvSpPr>
        <p:spPr>
          <a:xfrm>
            <a:off x="0" y="40400"/>
            <a:ext cx="9074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 specifiers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0"/>
          <p:cNvSpPr txBox="1"/>
          <p:nvPr>
            <p:ph idx="1" type="body"/>
          </p:nvPr>
        </p:nvSpPr>
        <p:spPr>
          <a:xfrm>
            <a:off x="615300" y="2299200"/>
            <a:ext cx="10961400" cy="37758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class Page {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public $title;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public function __construct( $title ){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	$this-&gt;title = $title;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	echo “A new page - {$this-&gt;title} has been created!”;</a:t>
            </a:r>
            <a:endParaRPr sz="2098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}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}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$home_page = new Page(‘Home’);</a:t>
            </a:r>
            <a:endParaRPr sz="2098"/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098"/>
              <a:t>//A new page - Home has been created!</a:t>
            </a:r>
            <a:endParaRPr sz="2098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624350" y="1615400"/>
            <a:ext cx="10941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use the constructor to set initial properties values.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>
            <p:ph idx="1" type="body"/>
          </p:nvPr>
        </p:nvSpPr>
        <p:spPr>
          <a:xfrm>
            <a:off x="80375" y="1196125"/>
            <a:ext cx="12055201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– High-Quality Education, Profession and Jobs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www.vratsasoftware.com</a:t>
            </a:r>
            <a:r>
              <a:rPr lang="en-US" sz="2900"/>
              <a:t> 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The Nest Coworking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www.nest.bg</a:t>
            </a:r>
            <a:r>
              <a:rPr lang="en-US" sz="3000"/>
              <a:t> 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www.fb.com/VratsaSoftware</a:t>
            </a:r>
            <a:r>
              <a:rPr lang="en-US" sz="2900">
                <a:solidFill>
                  <a:srgbClr val="234465"/>
                </a:solidFill>
              </a:rPr>
              <a:t>  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Slack Channel</a:t>
            </a:r>
            <a:endParaRPr sz="3200"/>
          </a:p>
          <a:p>
            <a:pPr indent="-4696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 u="sng">
                <a:solidFill>
                  <a:schemeClr val="hlink"/>
                </a:solidFill>
                <a:hlinkClick r:id="rId6"/>
              </a:rPr>
              <a:t>www.vso.slack.com</a:t>
            </a:r>
            <a:r>
              <a:rPr lang="en-US" sz="3200"/>
              <a:t> </a:t>
            </a:r>
            <a:endParaRPr sz="32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417" name="Google Shape;417;p43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Vratsa Software</a:t>
            </a:r>
            <a:endParaRPr/>
          </a:p>
        </p:txBody>
      </p:sp>
      <p:pic>
        <p:nvPicPr>
          <p:cNvPr id="418" name="Google Shape;418;p4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application, developed OOP way -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272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objects /users, customers, pages etc./ interact with each other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272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objects has a pack of tasks and abilities in the App.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object`s tasks and abilities are clearly predefined 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users and pages in a Web App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admin user, the customer user, the seller 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tasks and abilities they have in a Web App?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0" y="267575"/>
            <a:ext cx="9074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essence of OOP</a:t>
            </a:r>
            <a:endParaRPr b="1" i="0" sz="5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 - the OOP way -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reusability -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admin user and the customer user both have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tasks and abilities in a Web App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the same and the different admin`s and customer`s tasks ...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and extensibility -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is separated in parts /modules/ and can be easily extended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 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use class methods, not interested in class methods definitions - the logic flow, just the result of the methods.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0" y="267575"/>
            <a:ext cx="9074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essence of OOP</a:t>
            </a:r>
            <a:endParaRPr b="1" i="0" sz="5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152410" y="1186307"/>
            <a:ext cx="95040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functionalities are added without need to modify the existing ones.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 Web App was built and even set in production we can add new features 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 with access only after registration and login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user types with new abilities /pages accessible only for this type of users/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 etc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such scenarios ...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98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0" y="267575"/>
            <a:ext cx="9074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essence of OOP</a:t>
            </a:r>
            <a:endParaRPr b="1" i="0" sz="5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procedural programming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small not complicated projects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OOP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larger projects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project can be separated into parts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every project`s part can be developed by different developers team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every team works on its own - not interested in how the other team’s parts have been developed and what is the logic flow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0" y="267575"/>
            <a:ext cx="9074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1" i="0" sz="5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to summarize</a:t>
            </a:r>
            <a:endParaRPr/>
          </a:p>
        </p:txBody>
      </p:sp>
      <p:sp>
        <p:nvSpPr>
          <p:cNvPr id="193" name="Google Shape;193;p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idx="4294967295" type="title"/>
          </p:nvPr>
        </p:nvSpPr>
        <p:spPr>
          <a:xfrm>
            <a:off x="4302150" y="2322250"/>
            <a:ext cx="35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474A8A"/>
      </a:dk1>
      <a:lt1>
        <a:srgbClr val="C2C906"/>
      </a:lt1>
      <a:dk2>
        <a:srgbClr val="474A8A"/>
      </a:dk2>
      <a:lt2>
        <a:srgbClr val="FFFFFF"/>
      </a:lt2>
      <a:accent1>
        <a:srgbClr val="72F76D"/>
      </a:accent1>
      <a:accent2>
        <a:srgbClr val="00B050"/>
      </a:accent2>
      <a:accent3>
        <a:srgbClr val="44A9F8"/>
      </a:accent3>
      <a:accent4>
        <a:srgbClr val="308FA0"/>
      </a:accent4>
      <a:accent5>
        <a:srgbClr val="67748E"/>
      </a:accent5>
      <a:accent6>
        <a:srgbClr val="F4F5F7"/>
      </a:accent6>
      <a:hlink>
        <a:srgbClr val="5AF2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Milena</dc:creator>
</cp:coreProperties>
</file>