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942cb7606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9942cb76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942cb7606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9942cb760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942cb7606_0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9942cb760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942cb7606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9942cb760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942cb7606_0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9942cb760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942cb7606_0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9942cb760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942cb7606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9942cb760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942cb7606_0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9942cb760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42cb7606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9942cb760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942cb7606_0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9942cb760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57" name="Google Shape;1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942cb7606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9942cb76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42cb7606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9942cb76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942cb7606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9942cb760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942cb7606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9942cb760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942cb7606_0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9942cb760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942cb7606_0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9942cb760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cc4f322c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9cc4f32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cc4f322c8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9cc4f322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cc4f322c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9cc4f322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cc4f322c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9cc4f322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42cb76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9942cb7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cc4f322c8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9cc4f322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cc4f322c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9cc4f322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cc4f322c8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9cc4f322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cc4f322c8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9cc4f322c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cc4f322c8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9cc4f322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c4f322c8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9cc4f322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cc4f322c8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9cc4f322c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6c4c48d5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96c4c48d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941fd0d1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9941fd0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941fd0d1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9941fd0d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42cb760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9942cb76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942cb7606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9942cb760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941fd0d1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9941fd0d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9941fd0d18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9941fd0d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05" name="Google Shape;50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bb4c4467f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bb4c4467f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6bb4c4467f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17" name="Google Shape;51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942cb760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942cb76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42cb7606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9942cb76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942cb760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9942cb76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942cb7606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9942cb760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942cb7606_0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9942cb760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5.gif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2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1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120" name="Google Shape;12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121" name="Google Shape;12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122" name="Google Shape;12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123" name="Google Shape;123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124" name="Google Shape;124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125" name="Google Shape;125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90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-3176" y="0"/>
            <a:ext cx="12195300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8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8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8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8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8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8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8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8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Цялостен</a:t>
            </a:r>
            <a:r>
              <a:rPr b="1" lang="en-US" sz="1200">
                <a:solidFill>
                  <a:srgbClr val="FFFFFF"/>
                </a:solidFill>
              </a:rPr>
              <a:t> курс по програмиране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Дизайн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курс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Курс по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дигит.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маркетинг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descr="Резултат с изображение за mindhub" id="83" name="Google Shape;8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85" name="Google Shape;85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8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Dark">
  <p:cSld name="Comparison Slide Dar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7054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  <a:defRPr i="0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0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hp.net/is_a" TargetMode="External"/><Relationship Id="rId4" Type="http://schemas.openxmlformats.org/officeDocument/2006/relationships/hyperlink" Target="https://www.php.net/is_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17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9" Type="http://schemas.openxmlformats.org/officeDocument/2006/relationships/hyperlink" Target="http://softuni.foundation/" TargetMode="External"/><Relationship Id="rId14" Type="http://schemas.openxmlformats.org/officeDocument/2006/relationships/image" Target="../media/image18.png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fb.com/VratsaSoftware" TargetMode="External"/><Relationship Id="rId7" Type="http://schemas.openxmlformats.org/officeDocument/2006/relationships/hyperlink" Target="http://www.fb.com/VratsaSoftware" TargetMode="External"/><Relationship Id="rId8" Type="http://schemas.openxmlformats.org/officeDocument/2006/relationships/hyperlink" Target="http://www.vso.slack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OOP 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S.O.L.I.D.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principles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</p:txBody>
      </p:sp>
      <p:sp>
        <p:nvSpPr>
          <p:cNvPr id="150" name="Google Shape;150;p15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51" name="Google Shape;151;p15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>
                <a:solidFill>
                  <a:srgbClr val="787CB5"/>
                </a:solidFill>
              </a:rPr>
              <a:t>Милена Томова</a:t>
            </a:r>
            <a:endParaRPr>
              <a:solidFill>
                <a:srgbClr val="787CB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>
                <a:solidFill>
                  <a:srgbClr val="787CB5"/>
                </a:solidFill>
              </a:rPr>
              <a:t>Vratsa Software</a:t>
            </a:r>
            <a:endParaRPr>
              <a:solidFill>
                <a:srgbClr val="787CB5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PHP WebDevelopment 2019</a:t>
            </a:r>
            <a:endParaRPr b="1" sz="3598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idx="4294967295" type="title"/>
          </p:nvPr>
        </p:nvSpPr>
        <p:spPr>
          <a:xfrm>
            <a:off x="4295550" y="2103725"/>
            <a:ext cx="36009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O - </a:t>
            </a:r>
            <a:r>
              <a:rPr b="1" lang="en-US" sz="2800">
                <a:solidFill>
                  <a:srgbClr val="FFFFFF"/>
                </a:solidFill>
              </a:rPr>
              <a:t>open-closed principle</a:t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1" sz="53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40700" y="2082500"/>
            <a:ext cx="103392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>
                <a:solidFill>
                  <a:schemeClr val="dk1"/>
                </a:solidFill>
              </a:rPr>
              <a:t>Lets implement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AreaCalculator`s sum </a:t>
            </a:r>
            <a:r>
              <a:rPr lang="en-US" sz="1500">
                <a:solidFill>
                  <a:schemeClr val="dk1"/>
                </a:solidFill>
              </a:rPr>
              <a:t>method this way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public function sum() {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foreach($this-&gt;shapes as $shape) {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if(</a:t>
            </a:r>
            <a:r>
              <a:rPr b="1" lang="en-US" sz="1500">
                <a:solidFill>
                  <a:schemeClr val="lt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is_a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($shape, 'Square')) {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    $area[] = pow($shape-&gt;length, 2);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} else if(</a:t>
            </a:r>
            <a:r>
              <a:rPr b="1" lang="en-US" sz="1500">
                <a:solidFill>
                  <a:schemeClr val="lt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is_a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($shape, 'Circle')) {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    $area[] = pi() * pow($shape-&gt;radius, 2);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return array_sum($area);</a:t>
            </a:r>
            <a:b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>
                <a:solidFill>
                  <a:schemeClr val="dk1"/>
                </a:solidFill>
              </a:rPr>
              <a:t>We have limited the application to calculate the areas of 2 type of figures.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>
                <a:solidFill>
                  <a:schemeClr val="dk1"/>
                </a:solidFill>
              </a:rPr>
              <a:t>How to resolve the problem of such limitation - to open the application to calculate and sum the areas of unlimited number of figures?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300">
              <a:solidFill>
                <a:srgbClr val="38761D"/>
              </a:solidFill>
            </a:endParaRPr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840700" y="2082500"/>
            <a:ext cx="103392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000">
                <a:solidFill>
                  <a:schemeClr val="dk1"/>
                </a:solidFill>
              </a:rPr>
              <a:t>We have limited the application to calculate the areas of 2 type of figures - Circles and Square.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000">
                <a:solidFill>
                  <a:schemeClr val="dk1"/>
                </a:solidFill>
              </a:rPr>
              <a:t>How to resolve the problem of such inefficiency -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000">
                <a:solidFill>
                  <a:schemeClr val="dk1"/>
                </a:solidFill>
              </a:rPr>
              <a:t>to </a:t>
            </a:r>
            <a:r>
              <a:rPr b="1" lang="en-US" sz="3000">
                <a:solidFill>
                  <a:schemeClr val="dk1"/>
                </a:solidFill>
              </a:rPr>
              <a:t>open the application</a:t>
            </a:r>
            <a:r>
              <a:rPr lang="en-US" sz="3000">
                <a:solidFill>
                  <a:schemeClr val="dk1"/>
                </a:solidFill>
              </a:rPr>
              <a:t> to calculate and sum the areas of </a:t>
            </a:r>
            <a:r>
              <a:rPr b="1" lang="en-US" sz="3000">
                <a:solidFill>
                  <a:schemeClr val="dk1"/>
                </a:solidFill>
              </a:rPr>
              <a:t>unlimited number</a:t>
            </a:r>
            <a:r>
              <a:rPr lang="en-US" sz="3000">
                <a:solidFill>
                  <a:schemeClr val="dk1"/>
                </a:solidFill>
              </a:rPr>
              <a:t> of figures?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3000">
              <a:solidFill>
                <a:srgbClr val="38761D"/>
              </a:solidFill>
            </a:endParaRPr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50967" y="1950000"/>
            <a:ext cx="53355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2000">
                <a:solidFill>
                  <a:schemeClr val="dk1"/>
                </a:solidFill>
              </a:rPr>
              <a:t>Variant 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chemeClr val="dk1"/>
                </a:solidFill>
              </a:rPr>
              <a:t>- add more if/else blocks for every geometric figure ...in advance … or later …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2000">
                <a:solidFill>
                  <a:schemeClr val="dk1"/>
                </a:solidFill>
              </a:rPr>
              <a:t>Which is against the 2nd SOLID principle.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6230892" y="2082500"/>
            <a:ext cx="53355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2000">
                <a:solidFill>
                  <a:schemeClr val="dk1"/>
                </a:solidFill>
              </a:rPr>
              <a:t>Variant B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2000">
                <a:solidFill>
                  <a:schemeClr val="dk1"/>
                </a:solidFill>
              </a:rPr>
              <a:t>Move</a:t>
            </a:r>
            <a:r>
              <a:rPr lang="en-US" sz="2000">
                <a:solidFill>
                  <a:schemeClr val="dk1"/>
                </a:solidFill>
              </a:rPr>
              <a:t> the logic of the area calculation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2000">
                <a:solidFill>
                  <a:schemeClr val="dk1"/>
                </a:solidFill>
              </a:rPr>
              <a:t>from AreaCalculator</a:t>
            </a:r>
            <a:r>
              <a:rPr lang="en-US" sz="2000">
                <a:solidFill>
                  <a:schemeClr val="dk1"/>
                </a:solidFill>
              </a:rPr>
              <a:t> class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chemeClr val="dk1"/>
                </a:solidFill>
              </a:rPr>
              <a:t>and </a:t>
            </a:r>
            <a:r>
              <a:rPr b="1" lang="en-US" sz="2000">
                <a:solidFill>
                  <a:schemeClr val="dk1"/>
                </a:solidFill>
              </a:rPr>
              <a:t>define it in</a:t>
            </a:r>
            <a:r>
              <a:rPr lang="en-US" sz="2000">
                <a:solidFill>
                  <a:schemeClr val="dk1"/>
                </a:solidFill>
              </a:rPr>
              <a:t> every single geometric figure class -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2000">
                <a:solidFill>
                  <a:schemeClr val="dk1"/>
                </a:solidFill>
              </a:rPr>
              <a:t>class Circle, class Square </a:t>
            </a:r>
            <a:r>
              <a:rPr lang="en-US" sz="2000">
                <a:solidFill>
                  <a:schemeClr val="dk1"/>
                </a:solidFill>
              </a:rPr>
              <a:t>etc.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246" name="Google Shape;246;p27"/>
          <p:cNvCxnSpPr/>
          <p:nvPr/>
        </p:nvCxnSpPr>
        <p:spPr>
          <a:xfrm flipH="1" rot="10800000">
            <a:off x="4141325" y="2183550"/>
            <a:ext cx="1313400" cy="22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450977" y="1950000"/>
            <a:ext cx="64629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Square {</a:t>
            </a:r>
            <a:br>
              <a:rPr b="1"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public $length;</a:t>
            </a: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public function __construct($length) {</a:t>
            </a: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$this-&gt;length = $length;</a:t>
            </a: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public function calc_area()</a:t>
            </a: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return pow($this-&gt;length, 2);</a:t>
            </a: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20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6913874" y="2082500"/>
            <a:ext cx="46524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i="1" lang="en-US" sz="2400">
                <a:solidFill>
                  <a:schemeClr val="dk1"/>
                </a:solidFill>
              </a:rPr>
              <a:t>Define </a:t>
            </a:r>
            <a:r>
              <a:rPr b="1" i="1" lang="en-US" sz="2400">
                <a:solidFill>
                  <a:schemeClr val="dk1"/>
                </a:solidFill>
              </a:rPr>
              <a:t>calc_area</a:t>
            </a:r>
            <a:r>
              <a:rPr i="1" lang="en-US" sz="2400">
                <a:solidFill>
                  <a:schemeClr val="dk1"/>
                </a:solidFill>
              </a:rPr>
              <a:t> method 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i="1" lang="en-US" sz="2400">
                <a:solidFill>
                  <a:schemeClr val="dk1"/>
                </a:solidFill>
              </a:rPr>
              <a:t>in every geometric figure class.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455400" y="2161850"/>
            <a:ext cx="11281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chemeClr val="dk1"/>
                </a:solidFill>
              </a:rPr>
              <a:t>Replace the </a:t>
            </a:r>
            <a:r>
              <a:rPr b="1" lang="en-US" sz="2000">
                <a:solidFill>
                  <a:schemeClr val="dk1"/>
                </a:solidFill>
              </a:rPr>
              <a:t>sum method</a:t>
            </a:r>
            <a:r>
              <a:rPr lang="en-US" sz="2000">
                <a:solidFill>
                  <a:schemeClr val="dk1"/>
                </a:solidFill>
              </a:rPr>
              <a:t> implementation in </a:t>
            </a:r>
            <a:r>
              <a:rPr b="1" lang="en-US" sz="2000">
                <a:solidFill>
                  <a:schemeClr val="dk1"/>
                </a:solidFill>
              </a:rPr>
              <a:t>AreaCalculator</a:t>
            </a:r>
            <a:r>
              <a:rPr lang="en-US" sz="2000">
                <a:solidFill>
                  <a:schemeClr val="dk1"/>
                </a:solidFill>
              </a:rPr>
              <a:t> with - </a:t>
            </a:r>
            <a:br>
              <a:rPr lang="en-US" sz="20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b="1"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foreach($this-&gt;shapes as $shape) {</a:t>
            </a:r>
            <a:b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$area[] = $shape-&gt;calc_area();</a:t>
            </a:r>
            <a:b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return array_sum($area);</a:t>
            </a:r>
            <a:b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1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The method logic </a:t>
            </a:r>
            <a:r>
              <a:rPr b="1" lang="en-US" sz="2100">
                <a:solidFill>
                  <a:schemeClr val="dk1"/>
                </a:solidFill>
              </a:rPr>
              <a:t>does not depend</a:t>
            </a:r>
            <a:r>
              <a:rPr lang="en-US" sz="2100">
                <a:solidFill>
                  <a:schemeClr val="dk1"/>
                </a:solidFill>
              </a:rPr>
              <a:t> on the </a:t>
            </a:r>
            <a:r>
              <a:rPr b="1" lang="en-US" sz="2100">
                <a:solidFill>
                  <a:schemeClr val="dk1"/>
                </a:solidFill>
              </a:rPr>
              <a:t>type</a:t>
            </a:r>
            <a:r>
              <a:rPr lang="en-US" sz="2100">
                <a:solidFill>
                  <a:schemeClr val="dk1"/>
                </a:solidFill>
              </a:rPr>
              <a:t> or the </a:t>
            </a:r>
            <a:r>
              <a:rPr b="1" lang="en-US" sz="2100">
                <a:solidFill>
                  <a:schemeClr val="dk1"/>
                </a:solidFill>
              </a:rPr>
              <a:t>number</a:t>
            </a:r>
            <a:r>
              <a:rPr lang="en-US" sz="2100">
                <a:solidFill>
                  <a:schemeClr val="dk1"/>
                </a:solidFill>
              </a:rPr>
              <a:t> of the figures anymore.</a:t>
            </a:r>
            <a:br>
              <a:rPr lang="en-US" sz="2100">
                <a:solidFill>
                  <a:schemeClr val="dk1"/>
                </a:solidFill>
              </a:rPr>
            </a:b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3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455400" y="2161850"/>
            <a:ext cx="11281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chemeClr val="dk1"/>
                </a:solidFill>
              </a:rPr>
              <a:t>We can define a class for other geometric type of figure, create instances and include them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chemeClr val="dk1"/>
                </a:solidFill>
              </a:rPr>
              <a:t>in the </a:t>
            </a:r>
            <a:r>
              <a:rPr b="1" lang="en-US" sz="2000">
                <a:solidFill>
                  <a:schemeClr val="dk1"/>
                </a:solidFill>
              </a:rPr>
              <a:t>$shapes</a:t>
            </a:r>
            <a:r>
              <a:rPr lang="en-US" sz="2000">
                <a:solidFill>
                  <a:schemeClr val="dk1"/>
                </a:solidFill>
              </a:rPr>
              <a:t> array to calculate the sum of areas.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i="1" lang="en-US" sz="2000">
                <a:solidFill>
                  <a:schemeClr val="dk1"/>
                </a:solidFill>
              </a:rPr>
              <a:t>There are some important questions.</a:t>
            </a:r>
            <a:endParaRPr i="1"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chemeClr val="dk1"/>
                </a:solidFill>
              </a:rPr>
              <a:t>- How to be sure that every </a:t>
            </a:r>
            <a:r>
              <a:rPr b="1" lang="en-US" sz="2000">
                <a:solidFill>
                  <a:schemeClr val="dk1"/>
                </a:solidFill>
              </a:rPr>
              <a:t>object</a:t>
            </a:r>
            <a:r>
              <a:rPr lang="en-US" sz="2000">
                <a:solidFill>
                  <a:schemeClr val="dk1"/>
                </a:solidFill>
              </a:rPr>
              <a:t> in </a:t>
            </a:r>
            <a:r>
              <a:rPr b="1" lang="en-US" sz="2000">
                <a:solidFill>
                  <a:schemeClr val="dk1"/>
                </a:solidFill>
              </a:rPr>
              <a:t>$shapes</a:t>
            </a:r>
            <a:r>
              <a:rPr lang="en-US" sz="2000">
                <a:solidFill>
                  <a:schemeClr val="dk1"/>
                </a:solidFill>
              </a:rPr>
              <a:t> is a geometric figure?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chemeClr val="dk1"/>
                </a:solidFill>
              </a:rPr>
              <a:t>- How to be sure that the class the object is instance of </a:t>
            </a:r>
            <a:r>
              <a:rPr b="1" lang="en-US" sz="2000">
                <a:solidFill>
                  <a:schemeClr val="dk1"/>
                </a:solidFill>
              </a:rPr>
              <a:t>has a definition of calc_area</a:t>
            </a:r>
            <a:r>
              <a:rPr lang="en-US" sz="2000">
                <a:solidFill>
                  <a:schemeClr val="dk1"/>
                </a:solidFill>
              </a:rPr>
              <a:t>()?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450975" y="1950000"/>
            <a:ext cx="50772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1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Define a iShape interface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iShape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function calc_area();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499000" y="2082500"/>
            <a:ext cx="107985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2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Every class responsible for a geometric figure will implement that interface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Square implements iShape {</a:t>
            </a:r>
            <a:b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public $length;</a:t>
            </a:r>
            <a:b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public function __construct($length) {</a:t>
            </a:r>
            <a:b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$this-&gt;length = $length;</a:t>
            </a:r>
            <a:b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public function calc_area()</a:t>
            </a: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return pow($this-&gt;length, 2);</a:t>
            </a:r>
            <a:b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 or entities should be open for extension, but closed for modification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Open-closed principle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499000" y="2082500"/>
            <a:ext cx="107985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3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method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AreaCalculator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checks if every object is an instance of a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that implements iShape.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public function sum() {</a:t>
            </a:r>
            <a:b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foreach($this-&gt;shapes as $shape) {</a:t>
            </a:r>
            <a:b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if(</a:t>
            </a:r>
            <a:r>
              <a:rPr b="1"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is_a</a:t>
            </a: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($shape, '</a:t>
            </a:r>
            <a:r>
              <a:rPr b="1"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iShape</a:t>
            </a: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')) {</a:t>
            </a:r>
            <a:b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 $area[] = $shape-&gt;area();            </a:t>
            </a:r>
            <a:b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17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 continue;</a:t>
            </a:r>
            <a:endParaRPr sz="21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b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return array_sum($area);</a:t>
            </a:r>
            <a:b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}   </a:t>
            </a:r>
            <a:endParaRPr sz="17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7F6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0668" lvl="0" marL="5140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S.O.L.I.D. /SOLID/ principles in OOP design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0668" lvl="0" marL="5140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namespaces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0668" lvl="0" marL="5140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traits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514041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idx="4294967295" type="title"/>
          </p:nvPr>
        </p:nvSpPr>
        <p:spPr>
          <a:xfrm>
            <a:off x="4295550" y="2103725"/>
            <a:ext cx="36009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L</a:t>
            </a:r>
            <a:r>
              <a:rPr b="1" lang="en-US" sz="2800">
                <a:solidFill>
                  <a:schemeClr val="lt1"/>
                </a:solidFill>
              </a:rPr>
              <a:t> - </a:t>
            </a:r>
            <a:r>
              <a:rPr lang="en-US" sz="2800">
                <a:solidFill>
                  <a:srgbClr val="FFFFFF"/>
                </a:solidFill>
              </a:rPr>
              <a:t>liskov substitution principle</a:t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1" sz="53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2301700" y="1179300"/>
            <a:ext cx="9528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sz="2300">
                <a:solidFill>
                  <a:schemeClr val="lt1"/>
                </a:solidFill>
              </a:rPr>
              <a:t>A</a:t>
            </a:r>
            <a:r>
              <a:rPr lang="en-US" sz="2300">
                <a:solidFill>
                  <a:schemeClr val="lt1"/>
                </a:solidFill>
              </a:rPr>
              <a:t>ny class that is the child of a parent class should be usable in place of its parent without any unexpected behaviour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6659608" y="2015300"/>
            <a:ext cx="53355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07" name="Google Shape;307;p35"/>
          <p:cNvSpPr txBox="1"/>
          <p:nvPr>
            <p:ph type="title"/>
          </p:nvPr>
        </p:nvSpPr>
        <p:spPr>
          <a:xfrm>
            <a:off x="1244682" y="126900"/>
            <a:ext cx="83994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</a:t>
            </a:r>
            <a:endParaRPr/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2249425" y="3064550"/>
            <a:ext cx="90135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 class </a:t>
            </a:r>
            <a:r>
              <a:rPr b="1"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extends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class </a:t>
            </a:r>
            <a:r>
              <a:rPr b="1"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 instance of T can </a:t>
            </a:r>
            <a:r>
              <a:rPr b="1"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replaced</a:t>
            </a: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an instance of S </a:t>
            </a:r>
            <a:r>
              <a:rPr i="1" lang="en-US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without affecting the program expected results or causing any errors.</a:t>
            </a:r>
            <a:endParaRPr i="1" sz="2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10850" y="2189400"/>
            <a:ext cx="5685000" cy="3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 1</a:t>
            </a:r>
            <a:endParaRPr b="1"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function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startEngine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// Default engine start functionality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function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accelerate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    // Default acceleration functionality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3598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6523933" y="1950000"/>
            <a:ext cx="53355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6899800" y="2189400"/>
            <a:ext cx="4807200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2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b="1"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   function </a:t>
            </a:r>
            <a:r>
              <a:rPr b="1"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startEngine</a:t>
            </a: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       $this-&gt;engageIgnition();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       parent::startEngine();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   private function </a:t>
            </a:r>
            <a:r>
              <a:rPr b="1"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engageIgnition()</a:t>
            </a: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       // Ignition procedure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solidFill>
                  <a:srgbClr val="9F5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F5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</a:t>
            </a:r>
            <a:endParaRPr/>
          </a:p>
        </p:txBody>
      </p:sp>
      <p:sp>
        <p:nvSpPr>
          <p:cNvPr id="318" name="Google Shape;318;p3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410850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lt1"/>
                </a:solidFill>
              </a:rPr>
              <a:t>Any class that is the child of a parent class should be usable in place of its parent without any unexpected behaviour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864750" y="2189400"/>
            <a:ext cx="63486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ElectricBus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function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accelerate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    $this-&gt;increaseVoltage();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    $this-&gt;connectIndividualEngines();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private function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increaseVoltage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    // Electric logic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private function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connectIndividualEngines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    // Connection logic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} 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</a:t>
            </a:r>
            <a:endParaRPr/>
          </a:p>
        </p:txBody>
      </p:sp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lt1"/>
                </a:solidFill>
              </a:rPr>
              <a:t>Any class that is the child of a parent class should be usable in place of its parent without any unexpected behaviour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34" name="Google Shape;334;p38"/>
          <p:cNvSpPr txBox="1"/>
          <p:nvPr>
            <p:ph idx="1" type="body"/>
          </p:nvPr>
        </p:nvSpPr>
        <p:spPr>
          <a:xfrm>
            <a:off x="864750" y="2189400"/>
            <a:ext cx="63486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3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ElectricBus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function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accelerate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    $this-&gt;increaseVoltage();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    $this-&gt;connectIndividualEngines();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private function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increaseVoltage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    // Electric logic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} 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private function </a:t>
            </a:r>
            <a:r>
              <a:rPr b="1"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connectIndividualEngines</a:t>
            </a: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    // Connection logic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    } 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5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</a:t>
            </a:r>
            <a:endParaRPr/>
          </a:p>
        </p:txBody>
      </p:sp>
      <p:sp>
        <p:nvSpPr>
          <p:cNvPr id="336" name="Google Shape;336;p3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lt1"/>
                </a:solidFill>
              </a:rPr>
              <a:t>Any class that is the child of a parent class should be usable in place of its parent without any unexpected behaviour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864750" y="2189400"/>
            <a:ext cx="48855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4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function go(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$v)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$v-&gt;startEngine();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$v-&gt;accelerate();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</a:t>
            </a:r>
            <a:endParaRPr/>
          </a:p>
        </p:txBody>
      </p:sp>
      <p:sp>
        <p:nvSpPr>
          <p:cNvPr id="345" name="Google Shape;345;p3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39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lt1"/>
                </a:solidFill>
              </a:rPr>
              <a:t>Any class that is the child of a parent class should be usable in place of its parent without any unexpected behaviour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6451300" y="2302600"/>
            <a:ext cx="48855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A client class - </a:t>
            </a:r>
            <a:r>
              <a:rPr b="1" lang="en-US" sz="2000">
                <a:solidFill>
                  <a:schemeClr val="dk1"/>
                </a:solidFill>
              </a:rPr>
              <a:t>Driver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should be able </a:t>
            </a:r>
            <a:r>
              <a:rPr b="1" lang="en-US" sz="2000">
                <a:solidFill>
                  <a:schemeClr val="dk1"/>
                </a:solidFill>
              </a:rPr>
              <a:t>to use</a:t>
            </a:r>
            <a:r>
              <a:rPr lang="en-US" sz="2000">
                <a:solidFill>
                  <a:schemeClr val="dk1"/>
                </a:solidFill>
              </a:rPr>
              <a:t> either of them -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</a:rPr>
              <a:t>Vehicle,</a:t>
            </a:r>
            <a:endParaRPr b="1" i="1"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</a:rPr>
              <a:t>Car,</a:t>
            </a:r>
            <a:endParaRPr b="1" i="1"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</a:rPr>
              <a:t>ElectricBus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if it can use </a:t>
            </a:r>
            <a:r>
              <a:rPr b="1" lang="en-US" sz="2000">
                <a:solidFill>
                  <a:schemeClr val="dk1"/>
                </a:solidFill>
              </a:rPr>
              <a:t>Vehicle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rgbClr val="1A340C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idx="4294967295" type="title"/>
          </p:nvPr>
        </p:nvSpPr>
        <p:spPr>
          <a:xfrm>
            <a:off x="4295550" y="2103725"/>
            <a:ext cx="36009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I</a:t>
            </a:r>
            <a:r>
              <a:rPr b="1" lang="en-US" sz="2800">
                <a:solidFill>
                  <a:schemeClr val="lt1"/>
                </a:solidFill>
              </a:rPr>
              <a:t> - </a:t>
            </a:r>
            <a:r>
              <a:rPr lang="en-US" sz="2800">
                <a:solidFill>
                  <a:srgbClr val="FFFFFF"/>
                </a:solidFill>
              </a:rPr>
              <a:t>interface segregation principle</a:t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1" sz="53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319550" y="2189400"/>
            <a:ext cx="48855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Let`s add a new functionality</a:t>
            </a:r>
            <a:endParaRPr sz="20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to the Calculator App - </a:t>
            </a:r>
            <a:endParaRPr sz="20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it should calculate figures` volume also.</a:t>
            </a:r>
            <a:endParaRPr sz="20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We can extend the iShape interface -&gt;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4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</a:t>
            </a:r>
            <a:endParaRPr/>
          </a:p>
        </p:txBody>
      </p:sp>
      <p:sp>
        <p:nvSpPr>
          <p:cNvPr id="360" name="Google Shape;360;p4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client should never be forced to implement an interface that it doesn't use or clients shouldn't be forced to depend on methods they do not use.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62" name="Google Shape;362;p41"/>
          <p:cNvSpPr txBox="1"/>
          <p:nvPr>
            <p:ph idx="1" type="body"/>
          </p:nvPr>
        </p:nvSpPr>
        <p:spPr>
          <a:xfrm>
            <a:off x="5670050" y="2302600"/>
            <a:ext cx="56667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iShape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function calc_area();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function calc_volume();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rgbClr val="1A340C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319550" y="2189400"/>
            <a:ext cx="106734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Cube extends Square {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$flat_area;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function __construct( $s){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	 parent::__construct( $s 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	 $this-&gt;flat_area = parent::calc_area();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function calc_area(){   	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	 return $this-&gt;flat_area * 6;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function calc_volume(){   	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	 $this-&gt;is_positive_number( $this-&gt;side 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	 return $this-&gt;flat_area * $this-&gt;side;   	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  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4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</a:t>
            </a:r>
            <a:endParaRPr/>
          </a:p>
        </p:txBody>
      </p:sp>
      <p:sp>
        <p:nvSpPr>
          <p:cNvPr id="370" name="Google Shape;370;p4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client should never be forced to implement an interface that it doesn't use or clients shouldn't be forced to depend on methods they do not use.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8334525" y="2225125"/>
            <a:ext cx="34956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For the 3D figures the iShape interface fits fine.</a:t>
            </a:r>
            <a:endParaRPr sz="18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But how about the 2D figures?</a:t>
            </a:r>
            <a:endParaRPr b="1" sz="18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It will be a nonsense to force them to implement a method for calculating a volume ...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6479625" y="2207250"/>
            <a:ext cx="53505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interface iFlatShape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106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function calc_area();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interface iThreeDShape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public function calc_volume();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4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</a:t>
            </a:r>
            <a:endParaRPr/>
          </a:p>
        </p:txBody>
      </p:sp>
      <p:sp>
        <p:nvSpPr>
          <p:cNvPr id="380" name="Google Shape;380;p4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client should never be forced to implement an interface that it doesn't use or clients shouldn't be forced to depend on methods they do not use.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261175" y="2602050"/>
            <a:ext cx="4854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We have to split the iShape interface </a:t>
            </a:r>
            <a:endParaRPr sz="21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and define </a:t>
            </a:r>
            <a:endParaRPr sz="21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two separate interfaces.</a:t>
            </a:r>
            <a:endParaRPr b="1" sz="21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2262300" y="2384386"/>
            <a:ext cx="9929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2400"/>
              <a:t>S</a:t>
            </a:r>
            <a:r>
              <a:rPr lang="en-US" sz="2400"/>
              <a:t> - Single-respon</a:t>
            </a:r>
            <a:r>
              <a:rPr lang="en-US" sz="2400"/>
              <a:t>s</a:t>
            </a:r>
            <a:r>
              <a:rPr lang="en-US" sz="2400"/>
              <a:t>iblity principle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b="1" lang="en-US" sz="2400"/>
              <a:t>O</a:t>
            </a:r>
            <a:r>
              <a:rPr lang="en-US" sz="2400"/>
              <a:t> - Open-closed principle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b="1" lang="en-US" sz="2400"/>
              <a:t>L</a:t>
            </a:r>
            <a:r>
              <a:rPr lang="en-US" sz="2400"/>
              <a:t> - Liskov substitution principle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b="1" lang="en-US" sz="2400"/>
              <a:t>I</a:t>
            </a:r>
            <a:r>
              <a:rPr lang="en-US" sz="2400"/>
              <a:t> - Interface segregation principle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b="1" lang="en-US" sz="2400"/>
              <a:t>D</a:t>
            </a:r>
            <a:r>
              <a:rPr lang="en-US" sz="2400"/>
              <a:t> - Dependency Inversion Principle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615508" y="1288775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 sz="2400"/>
              <a:t>The </a:t>
            </a:r>
            <a:r>
              <a:rPr b="1" lang="en-US" sz="2400"/>
              <a:t>First 5 principles</a:t>
            </a:r>
            <a:r>
              <a:rPr lang="en-US" sz="2400"/>
              <a:t> in the OOP design, are as follows</a:t>
            </a:r>
            <a:endParaRPr sz="2400"/>
          </a:p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SOLID pronciples</a:t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388" name="Google Shape;388;p44"/>
          <p:cNvSpPr txBox="1"/>
          <p:nvPr>
            <p:ph idx="1" type="body"/>
          </p:nvPr>
        </p:nvSpPr>
        <p:spPr>
          <a:xfrm>
            <a:off x="279175" y="2189400"/>
            <a:ext cx="52932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Square implements iFlatShape {</a:t>
            </a: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public function calc_area(){   	 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	 ...	 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b="1" sz="20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4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</a:t>
            </a:r>
            <a:endParaRPr/>
          </a:p>
        </p:txBody>
      </p:sp>
      <p:sp>
        <p:nvSpPr>
          <p:cNvPr id="390" name="Google Shape;390;p4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 client should never be forced to implement an interface that it doesn't use or clients shouldn't be forced to depend on methods they do not use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2" name="Google Shape;392;p44"/>
          <p:cNvSpPr txBox="1"/>
          <p:nvPr>
            <p:ph idx="1" type="body"/>
          </p:nvPr>
        </p:nvSpPr>
        <p:spPr>
          <a:xfrm>
            <a:off x="3977000" y="4290225"/>
            <a:ext cx="75894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Cube extends Square implements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iThreeDShape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 calc_volume(){   	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...	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3" name="Google Shape;393;p44"/>
          <p:cNvCxnSpPr/>
          <p:nvPr/>
        </p:nvCxnSpPr>
        <p:spPr>
          <a:xfrm flipH="1" rot="10800000">
            <a:off x="2011500" y="3365775"/>
            <a:ext cx="7331400" cy="10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idx="4294967295" type="title"/>
          </p:nvPr>
        </p:nvSpPr>
        <p:spPr>
          <a:xfrm>
            <a:off x="4295550" y="2103725"/>
            <a:ext cx="36009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D -</a:t>
            </a:r>
            <a:r>
              <a:rPr b="1" lang="en-US" sz="28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rgbClr val="FFFFFF"/>
                </a:solidFill>
              </a:rPr>
              <a:t>dependency inversion principle</a:t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1" sz="53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404" name="Google Shape;404;p46"/>
          <p:cNvSpPr txBox="1"/>
          <p:nvPr>
            <p:ph idx="1" type="body"/>
          </p:nvPr>
        </p:nvSpPr>
        <p:spPr>
          <a:xfrm>
            <a:off x="279175" y="2385350"/>
            <a:ext cx="52932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Mailer </a:t>
            </a: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// Methods for a Mailer class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4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</a:t>
            </a:r>
            <a:endParaRPr/>
          </a:p>
        </p:txBody>
      </p:sp>
      <p:sp>
        <p:nvSpPr>
          <p:cNvPr id="406" name="Google Shape;406;p4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46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* High-level modules should not depend on low-level modules. Both should depend on abstractions.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* Abstractions should not depend upon details. Details should depend upon abstractions.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08" name="Google Shape;408;p46"/>
          <p:cNvSpPr txBox="1"/>
          <p:nvPr>
            <p:ph idx="1" type="body"/>
          </p:nvPr>
        </p:nvSpPr>
        <p:spPr>
          <a:xfrm>
            <a:off x="5572375" y="2385350"/>
            <a:ext cx="59940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SendWelcomeMessage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$mailer;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function __construct(</a:t>
            </a: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Mailer $mailer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$this-&gt;mailer = $mailer;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9" name="Google Shape;409;p46"/>
          <p:cNvCxnSpPr/>
          <p:nvPr/>
        </p:nvCxnSpPr>
        <p:spPr>
          <a:xfrm flipH="1" rot="10800000">
            <a:off x="1868025" y="2175150"/>
            <a:ext cx="7890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279175" y="2385350"/>
            <a:ext cx="52932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SmtpMailer</a:t>
            </a: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// Methods for a Mailer class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4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</a:t>
            </a:r>
            <a:endParaRPr/>
          </a:p>
        </p:txBody>
      </p:sp>
      <p:sp>
        <p:nvSpPr>
          <p:cNvPr id="417" name="Google Shape;417;p4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47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* High-level modules should not depend on low-level modules. Both should depend on abstractions.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* Abstractions should not depend upon details. Details should depend upon abstractions.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9" name="Google Shape;419;p47"/>
          <p:cNvSpPr txBox="1"/>
          <p:nvPr>
            <p:ph idx="1" type="body"/>
          </p:nvPr>
        </p:nvSpPr>
        <p:spPr>
          <a:xfrm>
            <a:off x="4880950" y="2385350"/>
            <a:ext cx="66855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SendWelcomeMessage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$mailer;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function __construct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SmtpM</a:t>
            </a: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ailer $mailer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$this-&gt;mailer = $mailer;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0" name="Google Shape;420;p47"/>
          <p:cNvCxnSpPr/>
          <p:nvPr/>
        </p:nvCxnSpPr>
        <p:spPr>
          <a:xfrm flipH="1" rot="10800000">
            <a:off x="1868025" y="2175150"/>
            <a:ext cx="7890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426" name="Google Shape;426;p48"/>
          <p:cNvSpPr txBox="1"/>
          <p:nvPr>
            <p:ph idx="1" type="body"/>
          </p:nvPr>
        </p:nvSpPr>
        <p:spPr>
          <a:xfrm>
            <a:off x="279175" y="2385350"/>
            <a:ext cx="114741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What if we want to send a notification via Slack?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Or via SMS?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Or via Mail but to use GMAIL server instead MAILGUN … OR … etc etc ...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The module responsible for notifications should not depend on the details - the module that sends the notification.</a:t>
            </a:r>
            <a:endParaRPr sz="18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4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</a:t>
            </a:r>
            <a:endParaRPr/>
          </a:p>
        </p:txBody>
      </p:sp>
      <p:sp>
        <p:nvSpPr>
          <p:cNvPr id="428" name="Google Shape;428;p4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p48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* High-level modules should not depend on low-level modules. Both should depend on abstractions.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* Abstractions should not depend upon details. Details should depend upon abstractions.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430" name="Google Shape;430;p48"/>
          <p:cNvCxnSpPr/>
          <p:nvPr/>
        </p:nvCxnSpPr>
        <p:spPr>
          <a:xfrm flipH="1" rot="10800000">
            <a:off x="1868025" y="2175150"/>
            <a:ext cx="7890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436" name="Google Shape;436;p49"/>
          <p:cNvSpPr txBox="1"/>
          <p:nvPr>
            <p:ph idx="1" type="body"/>
          </p:nvPr>
        </p:nvSpPr>
        <p:spPr>
          <a:xfrm>
            <a:off x="266275" y="2446050"/>
            <a:ext cx="5319000" cy="184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Step 1</a:t>
            </a:r>
            <a:r>
              <a:rPr lang="en-US" sz="2000">
                <a:solidFill>
                  <a:schemeClr val="dk1"/>
                </a:solidFill>
              </a:rPr>
              <a:t> Define an interface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interface SendNotificationInterface {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public function send_notification();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4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</a:t>
            </a:r>
            <a:endParaRPr/>
          </a:p>
        </p:txBody>
      </p:sp>
      <p:sp>
        <p:nvSpPr>
          <p:cNvPr id="438" name="Google Shape;438;p4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* High-level modules should not depend on low-level modules. Both should depend on abstractions.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* Abstractions should not depend upon details. Details should depend upon abstractions.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440" name="Google Shape;440;p49"/>
          <p:cNvCxnSpPr/>
          <p:nvPr/>
        </p:nvCxnSpPr>
        <p:spPr>
          <a:xfrm flipH="1" rot="10800000">
            <a:off x="1868025" y="2175150"/>
            <a:ext cx="7890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266275" y="4552200"/>
            <a:ext cx="5319000" cy="165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Step 2</a:t>
            </a:r>
            <a:r>
              <a:rPr lang="en-US" sz="2000">
                <a:solidFill>
                  <a:schemeClr val="dk1"/>
                </a:solidFill>
              </a:rPr>
              <a:t>  Modules responsible for sending notifications must implements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the SendNotificationInterface</a:t>
            </a:r>
            <a:endParaRPr sz="20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6096000" y="2446050"/>
            <a:ext cx="5610000" cy="184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SmtpMailer implements </a:t>
            </a: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SendNotificationInterface </a:t>
            </a: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public function </a:t>
            </a: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send_notification()</a:t>
            </a: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	// Send an email via SMTP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49"/>
          <p:cNvSpPr txBox="1"/>
          <p:nvPr>
            <p:ph idx="1" type="body"/>
          </p:nvPr>
        </p:nvSpPr>
        <p:spPr>
          <a:xfrm>
            <a:off x="6096000" y="4552200"/>
            <a:ext cx="5610000" cy="165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SlackNotificator implements SendNotificationInterface</a:t>
            </a: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public function send_notification()   {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	// Send an email via SMTP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4" name="Google Shape;444;p49"/>
          <p:cNvCxnSpPr>
            <a:endCxn id="442" idx="1"/>
          </p:cNvCxnSpPr>
          <p:nvPr/>
        </p:nvCxnSpPr>
        <p:spPr>
          <a:xfrm flipH="1" rot="10800000">
            <a:off x="5612700" y="3370800"/>
            <a:ext cx="483300" cy="11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9"/>
          <p:cNvCxnSpPr>
            <a:stCxn id="441" idx="3"/>
            <a:endCxn id="443" idx="1"/>
          </p:cNvCxnSpPr>
          <p:nvPr/>
        </p:nvCxnSpPr>
        <p:spPr>
          <a:xfrm>
            <a:off x="5585275" y="5378400"/>
            <a:ext cx="5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451" name="Google Shape;451;p50"/>
          <p:cNvSpPr txBox="1"/>
          <p:nvPr>
            <p:ph idx="1" type="body"/>
          </p:nvPr>
        </p:nvSpPr>
        <p:spPr>
          <a:xfrm>
            <a:off x="309300" y="2919525"/>
            <a:ext cx="3380700" cy="337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Step 3</a:t>
            </a:r>
            <a:r>
              <a:rPr lang="en-US" sz="2000">
                <a:solidFill>
                  <a:schemeClr val="dk1"/>
                </a:solidFill>
              </a:rPr>
              <a:t> The class constructor expects an instance of a class that implements the </a:t>
            </a:r>
            <a:r>
              <a:rPr lang="en-US" sz="1800">
                <a:solidFill>
                  <a:schemeClr val="dk1"/>
                </a:solidFill>
              </a:rPr>
              <a:t>SendNotificationInterface - </a:t>
            </a:r>
            <a:r>
              <a:rPr b="1" lang="en-US" sz="1800">
                <a:solidFill>
                  <a:schemeClr val="dk1"/>
                </a:solidFill>
              </a:rPr>
              <a:t>the module depends on abstractions not details.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5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</a:t>
            </a:r>
            <a:endParaRPr/>
          </a:p>
        </p:txBody>
      </p:sp>
      <p:sp>
        <p:nvSpPr>
          <p:cNvPr id="453" name="Google Shape;453;p5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50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* High-level modules should not depend on low-level modules. Both should depend on abstractions.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* Abstractions should not depend upon details. Details should depend upon abstractions.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455" name="Google Shape;455;p50"/>
          <p:cNvCxnSpPr/>
          <p:nvPr/>
        </p:nvCxnSpPr>
        <p:spPr>
          <a:xfrm flipH="1" rot="10800000">
            <a:off x="1868025" y="2175150"/>
            <a:ext cx="7890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50"/>
          <p:cNvSpPr txBox="1"/>
          <p:nvPr>
            <p:ph idx="1" type="body"/>
          </p:nvPr>
        </p:nvSpPr>
        <p:spPr>
          <a:xfrm flipH="1">
            <a:off x="4091925" y="2919525"/>
            <a:ext cx="7331400" cy="337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SendWelcomeMessage {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private $mailer;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public function __construct(</a:t>
            </a:r>
            <a:r>
              <a:rPr b="1"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MailerInterface $mailer</a:t>
            </a: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	$this-&gt;mailer = $mailer;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8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>
            <p:ph idx="4294967295" type="title"/>
          </p:nvPr>
        </p:nvSpPr>
        <p:spPr>
          <a:xfrm>
            <a:off x="4330850" y="2356400"/>
            <a:ext cx="3547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7F6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500">
              <a:solidFill>
                <a:srgbClr val="7F6000"/>
              </a:solidFill>
            </a:endParaRPr>
          </a:p>
        </p:txBody>
      </p:sp>
      <p:sp>
        <p:nvSpPr>
          <p:cNvPr id="467" name="Google Shape;467;p52"/>
          <p:cNvSpPr txBox="1"/>
          <p:nvPr>
            <p:ph idx="1" type="body"/>
          </p:nvPr>
        </p:nvSpPr>
        <p:spPr>
          <a:xfrm>
            <a:off x="0" y="2189400"/>
            <a:ext cx="74490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1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trait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Validator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public function 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is_positive_number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$num )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if( $num &lt; 0 || $num == 0 ){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return “You need to provide dimension &gt; 0!”;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152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5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Trait</a:t>
            </a:r>
            <a:endParaRPr/>
          </a:p>
        </p:txBody>
      </p:sp>
      <p:sp>
        <p:nvSpPr>
          <p:cNvPr id="469" name="Google Shape;469;p5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52"/>
          <p:cNvSpPr txBox="1"/>
          <p:nvPr>
            <p:ph idx="1" type="body"/>
          </p:nvPr>
        </p:nvSpPr>
        <p:spPr>
          <a:xfrm>
            <a:off x="459825" y="1179300"/>
            <a:ext cx="11370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lt1"/>
                </a:solidFill>
              </a:rPr>
              <a:t>Traits are a mechanism for code reuse in single inheritance languages such as PHP.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471" name="Google Shape;471;p52"/>
          <p:cNvSpPr txBox="1"/>
          <p:nvPr>
            <p:ph idx="1" type="body"/>
          </p:nvPr>
        </p:nvSpPr>
        <p:spPr>
          <a:xfrm>
            <a:off x="7569300" y="2318525"/>
            <a:ext cx="46227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700">
                <a:solidFill>
                  <a:schemeClr val="dk1"/>
                </a:solidFill>
              </a:rPr>
              <a:t>Declared with the keyword</a:t>
            </a:r>
            <a:r>
              <a:rPr b="1" i="1" lang="en-US" sz="1700">
                <a:solidFill>
                  <a:schemeClr val="lt1"/>
                </a:solidFill>
              </a:rPr>
              <a:t> trait</a:t>
            </a:r>
            <a:r>
              <a:rPr b="1" i="1" lang="en-US" sz="1700">
                <a:solidFill>
                  <a:schemeClr val="dk1"/>
                </a:solidFill>
              </a:rPr>
              <a:t> in front of the name;</a:t>
            </a:r>
            <a:endParaRPr b="1" i="1" sz="17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700">
                <a:solidFill>
                  <a:schemeClr val="dk1"/>
                </a:solidFill>
              </a:rPr>
              <a:t>Define one or more </a:t>
            </a:r>
            <a:r>
              <a:rPr b="1" i="1" lang="en-US" sz="1700">
                <a:solidFill>
                  <a:schemeClr val="lt1"/>
                </a:solidFill>
              </a:rPr>
              <a:t> methods</a:t>
            </a:r>
            <a:r>
              <a:rPr b="1" i="1" lang="en-US" sz="1700">
                <a:solidFill>
                  <a:schemeClr val="dk1"/>
                </a:solidFill>
              </a:rPr>
              <a:t> for reuse in different, not connected by inheritance classes</a:t>
            </a:r>
            <a:r>
              <a:rPr b="1" i="1" lang="en-US" sz="1800">
                <a:solidFill>
                  <a:schemeClr val="dk1"/>
                </a:solidFill>
              </a:rPr>
              <a:t>;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i="1" lang="en-US" sz="1800">
                <a:solidFill>
                  <a:schemeClr val="dk1"/>
                </a:solidFill>
              </a:rPr>
              <a:t>If a class uses a trait - trait`s methods </a:t>
            </a:r>
            <a:r>
              <a:rPr b="1" i="1" lang="en-US" sz="1800">
                <a:solidFill>
                  <a:schemeClr val="lt1"/>
                </a:solidFill>
              </a:rPr>
              <a:t>are available</a:t>
            </a:r>
            <a:r>
              <a:rPr b="1" i="1" lang="en-US" sz="1800">
                <a:solidFill>
                  <a:schemeClr val="dk1"/>
                </a:solidFill>
              </a:rPr>
              <a:t> for classes that inherit the class also;</a:t>
            </a:r>
            <a:endParaRPr b="1" i="1" sz="18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"/>
          <p:cNvSpPr txBox="1"/>
          <p:nvPr>
            <p:ph idx="1" type="body"/>
          </p:nvPr>
        </p:nvSpPr>
        <p:spPr>
          <a:xfrm>
            <a:off x="7569300" y="1816375"/>
            <a:ext cx="46227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700">
                <a:solidFill>
                  <a:schemeClr val="dk1"/>
                </a:solidFill>
              </a:rPr>
              <a:t>Declare the class is using the trait with</a:t>
            </a:r>
            <a:r>
              <a:rPr i="1" lang="en-US" sz="1800">
                <a:solidFill>
                  <a:schemeClr val="dk1"/>
                </a:solidFill>
              </a:rPr>
              <a:t> </a:t>
            </a:r>
            <a:r>
              <a:rPr b="1" i="1" lang="en-US" sz="1800">
                <a:solidFill>
                  <a:schemeClr val="lt1"/>
                </a:solidFill>
              </a:rPr>
              <a:t>use Validator</a:t>
            </a:r>
            <a:r>
              <a:rPr b="1" i="1" lang="en-US" sz="1800">
                <a:solidFill>
                  <a:schemeClr val="dk1"/>
                </a:solidFill>
              </a:rPr>
              <a:t>;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800">
                <a:solidFill>
                  <a:schemeClr val="dk1"/>
                </a:solidFill>
              </a:rPr>
              <a:t>Call the trait`s methods from the class with </a:t>
            </a:r>
            <a:r>
              <a:rPr b="1" i="1" lang="en-US" sz="1800">
                <a:solidFill>
                  <a:schemeClr val="lt1"/>
                </a:solidFill>
              </a:rPr>
              <a:t>$this</a:t>
            </a:r>
            <a:r>
              <a:rPr b="1" i="1" lang="en-US" sz="1800">
                <a:solidFill>
                  <a:schemeClr val="dk1"/>
                </a:solidFill>
              </a:rPr>
              <a:t> keyword;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800">
                <a:solidFill>
                  <a:schemeClr val="dk1"/>
                </a:solidFill>
              </a:rPr>
              <a:t>You are </a:t>
            </a:r>
            <a:r>
              <a:rPr b="1" i="1" lang="en-US" sz="1800">
                <a:solidFill>
                  <a:schemeClr val="lt1"/>
                </a:solidFill>
              </a:rPr>
              <a:t>not obliged</a:t>
            </a:r>
            <a:r>
              <a:rPr b="1" i="1" lang="en-US" sz="1800">
                <a:solidFill>
                  <a:schemeClr val="dk1"/>
                </a:solidFill>
              </a:rPr>
              <a:t> to call all trait`s method in the class;</a:t>
            </a:r>
            <a:endParaRPr b="1" i="1" sz="18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5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Trait</a:t>
            </a:r>
            <a:endParaRPr/>
          </a:p>
        </p:txBody>
      </p:sp>
      <p:sp>
        <p:nvSpPr>
          <p:cNvPr id="478" name="Google Shape;478;p5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53"/>
          <p:cNvSpPr txBox="1"/>
          <p:nvPr>
            <p:ph idx="1" type="body"/>
          </p:nvPr>
        </p:nvSpPr>
        <p:spPr>
          <a:xfrm>
            <a:off x="0" y="1598400"/>
            <a:ext cx="73602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2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Square implements iShape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 Validator;</a:t>
            </a:r>
            <a:endParaRPr b="1"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1"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$length;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public function __construct($length) 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$this-&gt;length = $length;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public function calc_area()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$this-&gt;</a:t>
            </a:r>
            <a:r>
              <a:rPr b="1"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is_positive_number( $this-&gt;length );</a:t>
            </a:r>
            <a:b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return pow($this-&gt;length, 2);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4294967295" type="title"/>
          </p:nvPr>
        </p:nvSpPr>
        <p:spPr>
          <a:xfrm>
            <a:off x="4292100" y="1844900"/>
            <a:ext cx="3607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S </a:t>
            </a:r>
            <a:r>
              <a:rPr b="1" lang="en-US" sz="2800">
                <a:solidFill>
                  <a:srgbClr val="FFFFFF"/>
                </a:solidFill>
              </a:rPr>
              <a:t>- single responsibility principle</a:t>
            </a:r>
            <a:endParaRPr b="1" sz="2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1" sz="53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>
            <p:ph idx="4294967295" type="title"/>
          </p:nvPr>
        </p:nvSpPr>
        <p:spPr>
          <a:xfrm>
            <a:off x="4330850" y="2356400"/>
            <a:ext cx="3547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Namespaces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/>
          <p:nvPr>
            <p:ph idx="1" type="body"/>
          </p:nvPr>
        </p:nvSpPr>
        <p:spPr>
          <a:xfrm>
            <a:off x="0" y="1598400"/>
            <a:ext cx="73602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namespace Foo\Bar\subnamespace;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Foo{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static function staticmethod() {}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55"/>
          <p:cNvSpPr txBox="1"/>
          <p:nvPr>
            <p:ph idx="1" type="body"/>
          </p:nvPr>
        </p:nvSpPr>
        <p:spPr>
          <a:xfrm>
            <a:off x="7569300" y="1816375"/>
            <a:ext cx="46227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700">
                <a:solidFill>
                  <a:schemeClr val="dk1"/>
                </a:solidFill>
              </a:rPr>
              <a:t>Declare the current namespace with the keyword </a:t>
            </a:r>
            <a:r>
              <a:rPr b="1" i="1" lang="en-US" sz="1800">
                <a:solidFill>
                  <a:schemeClr val="lt1"/>
                </a:solidFill>
              </a:rPr>
              <a:t>namespace</a:t>
            </a:r>
            <a:r>
              <a:rPr b="1" i="1" lang="en-US" sz="1800">
                <a:solidFill>
                  <a:schemeClr val="dk1"/>
                </a:solidFill>
              </a:rPr>
              <a:t>;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i="1" lang="en-US" sz="1800">
                <a:solidFill>
                  <a:schemeClr val="dk1"/>
                </a:solidFill>
              </a:rPr>
              <a:t>The namespace must be declared </a:t>
            </a:r>
            <a:r>
              <a:rPr b="1" i="1" lang="en-US" sz="1800">
                <a:solidFill>
                  <a:schemeClr val="lt1"/>
                </a:solidFill>
              </a:rPr>
              <a:t>immediately after</a:t>
            </a:r>
            <a:r>
              <a:rPr b="1" i="1" lang="en-US" sz="1800">
                <a:solidFill>
                  <a:schemeClr val="dk1"/>
                </a:solidFill>
              </a:rPr>
              <a:t> the opening PHP tag - no blank lines allowed!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800">
                <a:solidFill>
                  <a:schemeClr val="dk1"/>
                </a:solidFill>
              </a:rPr>
              <a:t>The path that follows is the path that corresponds to the current file`s </a:t>
            </a:r>
            <a:r>
              <a:rPr b="1" i="1" lang="en-US" sz="1800">
                <a:solidFill>
                  <a:schemeClr val="lt1"/>
                </a:solidFill>
              </a:rPr>
              <a:t>location in files </a:t>
            </a:r>
            <a:r>
              <a:rPr b="1" i="1" lang="en-US" sz="1800">
                <a:solidFill>
                  <a:schemeClr val="lt1"/>
                </a:solidFill>
              </a:rPr>
              <a:t>hierarchy</a:t>
            </a:r>
            <a:r>
              <a:rPr b="1" i="1" lang="en-US" sz="1800">
                <a:solidFill>
                  <a:schemeClr val="dk1"/>
                </a:solidFill>
              </a:rPr>
              <a:t> of the project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800">
                <a:solidFill>
                  <a:schemeClr val="dk1"/>
                </a:solidFill>
              </a:rPr>
              <a:t>You are </a:t>
            </a:r>
            <a:r>
              <a:rPr b="1" i="1" lang="en-US" sz="1800">
                <a:solidFill>
                  <a:schemeClr val="lt1"/>
                </a:solidFill>
              </a:rPr>
              <a:t>not obliged</a:t>
            </a:r>
            <a:r>
              <a:rPr b="1" i="1" lang="en-US" sz="1800">
                <a:solidFill>
                  <a:schemeClr val="dk1"/>
                </a:solidFill>
              </a:rPr>
              <a:t> to call all trait`s method in the class;</a:t>
            </a:r>
            <a:endParaRPr b="1" i="1" sz="1800">
              <a:solidFill>
                <a:schemeClr val="dk1"/>
              </a:solidFill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5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</a:t>
            </a:r>
            <a:endParaRPr/>
          </a:p>
        </p:txBody>
      </p:sp>
      <p:sp>
        <p:nvSpPr>
          <p:cNvPr id="492" name="Google Shape;492;p55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/>
          <p:nvPr>
            <p:ph idx="1" type="body"/>
          </p:nvPr>
        </p:nvSpPr>
        <p:spPr>
          <a:xfrm>
            <a:off x="0" y="1598400"/>
            <a:ext cx="73602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namespace Foo\Bar\subnamespace2;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namespace Foo\Bar\subnamespace\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 …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class Demo {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public function some_method(){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		//script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staticmethod();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7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56"/>
          <p:cNvSpPr txBox="1"/>
          <p:nvPr>
            <p:ph idx="1" type="body"/>
          </p:nvPr>
        </p:nvSpPr>
        <p:spPr>
          <a:xfrm>
            <a:off x="7569300" y="1816375"/>
            <a:ext cx="46227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700">
                <a:solidFill>
                  <a:schemeClr val="dk1"/>
                </a:solidFill>
              </a:rPr>
              <a:t>Declare the current namespace with the keyword </a:t>
            </a:r>
            <a:r>
              <a:rPr b="1" i="1" lang="en-US" sz="1800">
                <a:solidFill>
                  <a:schemeClr val="lt1"/>
                </a:solidFill>
              </a:rPr>
              <a:t>namespace</a:t>
            </a:r>
            <a:r>
              <a:rPr b="1" i="1" lang="en-US" sz="1800">
                <a:solidFill>
                  <a:schemeClr val="dk1"/>
                </a:solidFill>
              </a:rPr>
              <a:t>;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i="1" lang="en-US" sz="1800">
                <a:solidFill>
                  <a:schemeClr val="lt1"/>
                </a:solidFill>
              </a:rPr>
              <a:t>After</a:t>
            </a:r>
            <a:r>
              <a:rPr b="1" i="1" lang="en-US" sz="1800">
                <a:solidFill>
                  <a:schemeClr val="dk1"/>
                </a:solidFill>
              </a:rPr>
              <a:t> the namespace declaration call the needed files with the </a:t>
            </a:r>
            <a:r>
              <a:rPr b="1" i="1" lang="en-US" sz="1800">
                <a:solidFill>
                  <a:schemeClr val="lt1"/>
                </a:solidFill>
              </a:rPr>
              <a:t>use</a:t>
            </a:r>
            <a:r>
              <a:rPr b="1" i="1" lang="en-US" sz="1800">
                <a:solidFill>
                  <a:schemeClr val="dk1"/>
                </a:solidFill>
              </a:rPr>
              <a:t> keyword;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-US" sz="1800">
                <a:solidFill>
                  <a:schemeClr val="dk1"/>
                </a:solidFill>
              </a:rPr>
              <a:t>Call a class method by referring to </a:t>
            </a:r>
            <a:r>
              <a:rPr b="1" i="1" lang="en-US" sz="1800">
                <a:solidFill>
                  <a:schemeClr val="lt1"/>
                </a:solidFill>
              </a:rPr>
              <a:t>class name only</a:t>
            </a:r>
            <a:r>
              <a:rPr b="1" i="1" lang="en-US" sz="1800">
                <a:solidFill>
                  <a:schemeClr val="dk1"/>
                </a:solidFill>
              </a:rPr>
              <a:t>;</a:t>
            </a:r>
            <a:endParaRPr sz="15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5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</a:t>
            </a:r>
            <a:endParaRPr/>
          </a:p>
        </p:txBody>
      </p:sp>
      <p:sp>
        <p:nvSpPr>
          <p:cNvPr id="500" name="Google Shape;500;p5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idx="1" type="body"/>
          </p:nvPr>
        </p:nvSpPr>
        <p:spPr>
          <a:xfrm>
            <a:off x="80375" y="1196125"/>
            <a:ext cx="12055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</a:t>
            </a:r>
            <a:r>
              <a:rPr lang="en-US" sz="3200"/>
              <a:t>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</a:t>
            </a:r>
            <a:r>
              <a:rPr lang="en-US" sz="3200"/>
              <a:t>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</a:t>
            </a:r>
            <a:r>
              <a:rPr lang="en-US" sz="2900" u="sng">
                <a:solidFill>
                  <a:schemeClr val="hlink"/>
                </a:solidFill>
                <a:hlinkClick r:id="rId6"/>
              </a:rPr>
              <a:t>fb.com/</a:t>
            </a:r>
            <a:r>
              <a:rPr lang="en-US" sz="2900" u="sng">
                <a:solidFill>
                  <a:schemeClr val="hlink"/>
                </a:solidFill>
                <a:hlinkClick r:id="rId7"/>
              </a:rPr>
              <a:t>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8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520" name="Google Shape;520;p59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521" name="Google Shape;521;p59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9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9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b="1" lang="en-US" sz="2400"/>
              <a:t>Create </a:t>
            </a:r>
            <a:r>
              <a:rPr lang="en-US" sz="2400"/>
              <a:t>a web application using OOP that will sum the areas of two different geometric figures /for example a circle and a triangle/.</a:t>
            </a:r>
            <a:endParaRPr/>
          </a:p>
        </p:txBody>
      </p:sp>
      <p:sp>
        <p:nvSpPr>
          <p:cNvPr id="180" name="Google Shape;180;p19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TASK</a:t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</a:t>
            </a:r>
            <a:endParaRPr/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90400" y="2082500"/>
            <a:ext cx="54261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1 Define 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$radius;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function_construct($radius)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$this-&gt;radius = $radius;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A class should have ONLY one job.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6096000" y="2082500"/>
            <a:ext cx="5470500" cy="4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2 Define 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Square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$length;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 __construct($length){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$this-&gt;length = $length;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</a:t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840700" y="2082500"/>
            <a:ext cx="103392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3 Define 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AreaCalculator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protected $shapes;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function __construct($shapes = [])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$this-&gt;shapes = $shapes;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function sum()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// logic to calculate and sum the areas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function output() {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return "Sum of the areas of provided shapes: ". $this-&gt;sum();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300">
              <a:solidFill>
                <a:srgbClr val="38761D"/>
              </a:solidFill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A class should have ONLY one job.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079750" y="2082500"/>
            <a:ext cx="104865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Step 4</a:t>
            </a:r>
            <a:r>
              <a:rPr lang="en-US" sz="2000">
                <a:solidFill>
                  <a:schemeClr val="dk1"/>
                </a:solidFill>
              </a:rPr>
              <a:t> Create an array of geometric figures /objects of class Circle, Square etc./</a:t>
            </a:r>
            <a:endParaRPr sz="20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$shapes = [</a:t>
            </a:r>
            <a:endParaRPr sz="16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new Circle(2),</a:t>
            </a:r>
            <a:b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new Square(5),</a:t>
            </a:r>
            <a:b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    new Square(6)</a:t>
            </a:r>
            <a:b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Step 5</a:t>
            </a:r>
            <a:r>
              <a:rPr lang="en-US" sz="2000">
                <a:solidFill>
                  <a:schemeClr val="dk1"/>
                </a:solidFill>
              </a:rPr>
              <a:t> Create an instance of class </a:t>
            </a:r>
            <a:r>
              <a:rPr lang="en-US" sz="2000">
                <a:solidFill>
                  <a:schemeClr val="dk1"/>
                </a:solidFill>
              </a:rPr>
              <a:t>AreaCalculator. Pass the geometric figures array as a parameter.</a:t>
            </a:r>
            <a:endParaRPr sz="20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$areas = new AreaCalculator($shapes);</a:t>
            </a:r>
            <a:b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Step 6</a:t>
            </a:r>
            <a:r>
              <a:rPr lang="en-US" sz="2000">
                <a:solidFill>
                  <a:schemeClr val="dk1"/>
                </a:solidFill>
              </a:rPr>
              <a:t> Print the sum of all areas.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			</a:t>
            </a:r>
            <a:r>
              <a:rPr lang="en-US" sz="1600">
                <a:solidFill>
                  <a:srgbClr val="1A340C"/>
                </a:solidFill>
                <a:latin typeface="Consolas"/>
                <a:ea typeface="Consolas"/>
                <a:cs typeface="Consolas"/>
                <a:sym typeface="Consolas"/>
              </a:rPr>
              <a:t>echo $areas-&gt;output();</a:t>
            </a:r>
            <a:endParaRPr sz="1600">
              <a:solidFill>
                <a:srgbClr val="1A34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90408" y="1175163"/>
            <a:ext cx="11281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A class should have ONLY one job.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-US" sz="2400"/>
              <a:t>B. Print </a:t>
            </a:r>
            <a:r>
              <a:rPr lang="en-US" sz="2400"/>
              <a:t>the results of AreaCalculator in different formats. /for example JSON, HTML/</a:t>
            </a:r>
            <a:endParaRPr/>
          </a:p>
        </p:txBody>
      </p:sp>
      <p:sp>
        <p:nvSpPr>
          <p:cNvPr id="213" name="Google Shape;213;p23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TASK 1</a:t>
            </a:r>
            <a:endParaRPr/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</a:t>
            </a:r>
            <a:endParaRPr/>
          </a:p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