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Barlow Bold" panose="00000800000000000000" pitchFamily="2" charset="0"/>
      <p:bold r:id="rId14"/>
    </p:embeddedFont>
    <p:embeddedFont>
      <p:font typeface="Montserrat" panose="00000500000000000000" pitchFamily="2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54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818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C8D69-103E-DA48-F40B-CAD404D53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763AD4-195C-3286-B1BB-ED83FE0E62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AC253-736E-9306-3A35-AD319F651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AC6E2-2183-4545-F0DD-81BE30F8B7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475786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Merging Processes at EverSure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4226123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Business Process Management Project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8309" y="4816554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Team Members: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Vibhu, Arnav, Archie, Isha, Richa, Sahaj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58309" y="5406985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Course: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BUS 353: Business Process Management</a:t>
            </a:r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396258"/>
            <a:ext cx="1137356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Redesign Proposal 2: Hybrid Lead Generation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4542115"/>
            <a:ext cx="4154567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20%</a:t>
            </a:r>
            <a:endParaRPr lang="en-US" sz="5600" dirty="0"/>
          </a:p>
        </p:txBody>
      </p:sp>
      <p:sp>
        <p:nvSpPr>
          <p:cNvPr id="5" name="Text 2"/>
          <p:cNvSpPr/>
          <p:nvPr/>
        </p:nvSpPr>
        <p:spPr>
          <a:xfrm>
            <a:off x="1410176" y="552771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Improved Lead Ratio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58309" y="6013847"/>
            <a:ext cx="415456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Better quality prospects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5237798" y="4542115"/>
            <a:ext cx="4154686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15%</a:t>
            </a:r>
            <a:endParaRPr lang="en-US" sz="5600" dirty="0"/>
          </a:p>
        </p:txBody>
      </p:sp>
      <p:sp>
        <p:nvSpPr>
          <p:cNvPr id="8" name="Text 5"/>
          <p:cNvSpPr/>
          <p:nvPr/>
        </p:nvSpPr>
        <p:spPr>
          <a:xfrm>
            <a:off x="5889784" y="552771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Conversion Rate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37798" y="6013847"/>
            <a:ext cx="415468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Up from 10%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9717405" y="4542115"/>
            <a:ext cx="4154567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50%</a:t>
            </a:r>
            <a:endParaRPr lang="en-US" sz="5600" dirty="0"/>
          </a:p>
        </p:txBody>
      </p:sp>
      <p:sp>
        <p:nvSpPr>
          <p:cNvPr id="11" name="Text 8"/>
          <p:cNvSpPr/>
          <p:nvPr/>
        </p:nvSpPr>
        <p:spPr>
          <a:xfrm>
            <a:off x="10369272" y="552771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Response Rate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17405" y="6013847"/>
            <a:ext cx="415456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Down from 70% non-response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758309" y="660427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What: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Combined approach with advanced lead scoring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758309" y="7194709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BPR principles: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Task elimination, Triage, Empower</a:t>
            </a:r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CC4D6-BFF9-3639-F40C-43B9DC582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74416F99-6725-3853-DD67-DF5ABBEF6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80A7266C-6B27-B36D-3F46-0D126EEEDF79}"/>
              </a:ext>
            </a:extLst>
          </p:cNvPr>
          <p:cNvSpPr/>
          <p:nvPr/>
        </p:nvSpPr>
        <p:spPr>
          <a:xfrm>
            <a:off x="758309" y="3059986"/>
            <a:ext cx="7627382" cy="7119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Thank You !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326AE818-66EB-8FBD-A3BE-189E49441270}"/>
              </a:ext>
            </a:extLst>
          </p:cNvPr>
          <p:cNvSpPr/>
          <p:nvPr/>
        </p:nvSpPr>
        <p:spPr>
          <a:xfrm>
            <a:off x="1947604" y="4746188"/>
            <a:ext cx="524879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welcome your Questions and Feedbacks.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461816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981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5452" y="3291840"/>
            <a:ext cx="5680591" cy="709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5452" y="4568309"/>
            <a:ext cx="485656" cy="485656"/>
          </a:xfrm>
          <a:prstGeom prst="roundRect">
            <a:avLst>
              <a:gd name="adj" fmla="val 40003"/>
            </a:avLst>
          </a:prstGeom>
          <a:solidFill>
            <a:srgbClr val="EEEFF5"/>
          </a:solidFill>
          <a:ln/>
          <a:effectLst>
            <a:innerShdw blurRad="114300">
              <a:prstClr val="black"/>
            </a:innerShdw>
          </a:effectLst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42" y="4598075"/>
            <a:ext cx="340757" cy="42600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6" name="Text 2"/>
          <p:cNvSpPr/>
          <p:nvPr/>
        </p:nvSpPr>
        <p:spPr>
          <a:xfrm>
            <a:off x="1456968" y="4568309"/>
            <a:ext cx="2840236" cy="3550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EverSure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456968" y="5052774"/>
            <a:ext cx="5750362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20+ years in business insurance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7423190" y="4568309"/>
            <a:ext cx="485656" cy="485656"/>
          </a:xfrm>
          <a:prstGeom prst="roundRect">
            <a:avLst>
              <a:gd name="adj" fmla="val 40003"/>
            </a:avLst>
          </a:prstGeom>
          <a:solidFill>
            <a:srgbClr val="EEEFF5"/>
          </a:solidFill>
          <a:ln/>
          <a:effectLst>
            <a:innerShdw blurRad="114300">
              <a:prstClr val="black"/>
            </a:innerShdw>
          </a:effectLst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580" y="4598075"/>
            <a:ext cx="340757" cy="42600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24706" y="4568309"/>
            <a:ext cx="2840236" cy="3550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Challenge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124706" y="5052774"/>
            <a:ext cx="5750362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Acquired digital competitor to remain competitive</a:t>
            </a:r>
            <a:endParaRPr lang="en-US" sz="1650" dirty="0"/>
          </a:p>
        </p:txBody>
      </p:sp>
      <p:sp>
        <p:nvSpPr>
          <p:cNvPr id="12" name="Shape 7"/>
          <p:cNvSpPr/>
          <p:nvPr/>
        </p:nvSpPr>
        <p:spPr>
          <a:xfrm>
            <a:off x="755452" y="5856684"/>
            <a:ext cx="485656" cy="485656"/>
          </a:xfrm>
          <a:prstGeom prst="roundRect">
            <a:avLst>
              <a:gd name="adj" fmla="val 40003"/>
            </a:avLst>
          </a:prstGeom>
          <a:solidFill>
            <a:srgbClr val="EEEFF5"/>
          </a:solidFill>
          <a:ln/>
          <a:effectLst>
            <a:innerShdw blurRad="114300">
              <a:prstClr val="black"/>
            </a:innerShdw>
          </a:effectLst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842" y="5886450"/>
            <a:ext cx="340757" cy="42600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456968" y="5856684"/>
            <a:ext cx="2840236" cy="3550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Goal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456968" y="6341150"/>
            <a:ext cx="5750362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Merge traditional and digital processes effectively</a:t>
            </a:r>
            <a:endParaRPr lang="en-US" sz="1650" dirty="0"/>
          </a:p>
        </p:txBody>
      </p:sp>
      <p:sp>
        <p:nvSpPr>
          <p:cNvPr id="16" name="Shape 10"/>
          <p:cNvSpPr/>
          <p:nvPr/>
        </p:nvSpPr>
        <p:spPr>
          <a:xfrm>
            <a:off x="7423190" y="5856684"/>
            <a:ext cx="485656" cy="485656"/>
          </a:xfrm>
          <a:prstGeom prst="roundRect">
            <a:avLst>
              <a:gd name="adj" fmla="val 40003"/>
            </a:avLst>
          </a:prstGeom>
          <a:solidFill>
            <a:srgbClr val="EEEFF5"/>
          </a:solidFill>
          <a:ln/>
          <a:effectLst>
            <a:innerShdw blurRad="114300">
              <a:prstClr val="black"/>
            </a:innerShdw>
          </a:effectLst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5580" y="5886450"/>
            <a:ext cx="340757" cy="42600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8" name="Text 11"/>
          <p:cNvSpPr/>
          <p:nvPr/>
        </p:nvSpPr>
        <p:spPr>
          <a:xfrm>
            <a:off x="8124706" y="5856684"/>
            <a:ext cx="2840236" cy="3550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Project Objectives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8124706" y="6341150"/>
            <a:ext cx="5750362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current processes using BPMN</a:t>
            </a:r>
            <a:endParaRPr lang="en-US" sz="1650" dirty="0"/>
          </a:p>
        </p:txBody>
      </p:sp>
      <p:sp>
        <p:nvSpPr>
          <p:cNvPr id="20" name="Text 13"/>
          <p:cNvSpPr/>
          <p:nvPr/>
        </p:nvSpPr>
        <p:spPr>
          <a:xfrm>
            <a:off x="8124706" y="6815852"/>
            <a:ext cx="5750362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Analyze efficiency and identify issues</a:t>
            </a:r>
            <a:endParaRPr lang="en-US" sz="1650" dirty="0"/>
          </a:p>
        </p:txBody>
      </p:sp>
      <p:sp>
        <p:nvSpPr>
          <p:cNvPr id="21" name="Text 14"/>
          <p:cNvSpPr/>
          <p:nvPr/>
        </p:nvSpPr>
        <p:spPr>
          <a:xfrm>
            <a:off x="8124706" y="7290554"/>
            <a:ext cx="5750362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Propose improvements for merged process</a:t>
            </a:r>
            <a:endParaRPr lang="en-US" sz="16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076920"/>
            <a:ext cx="7275433" cy="641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Traditional Process BPMN Model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6244709" y="2010728"/>
            <a:ext cx="7627382" cy="1139309"/>
          </a:xfrm>
          <a:prstGeom prst="roundRect">
            <a:avLst>
              <a:gd name="adj" fmla="val 15404"/>
            </a:avLst>
          </a:prstGeom>
          <a:solidFill>
            <a:srgbClr val="EEEFF5"/>
          </a:solidFill>
          <a:ln/>
          <a:effectLst>
            <a:innerShdw blurRad="114300">
              <a:prstClr val="black"/>
            </a:innerShdw>
          </a:effectLst>
        </p:spPr>
      </p:sp>
      <p:sp>
        <p:nvSpPr>
          <p:cNvPr id="5" name="Text 2"/>
          <p:cNvSpPr/>
          <p:nvPr/>
        </p:nvSpPr>
        <p:spPr>
          <a:xfrm>
            <a:off x="6439614" y="2205633"/>
            <a:ext cx="2565678" cy="320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High-Touch Approach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439614" y="2643188"/>
            <a:ext cx="7237571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Relationship-based sales process with personalized customer interactions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6244709" y="3344942"/>
            <a:ext cx="7627382" cy="1139309"/>
          </a:xfrm>
          <a:prstGeom prst="roundRect">
            <a:avLst>
              <a:gd name="adj" fmla="val 15404"/>
            </a:avLst>
          </a:prstGeom>
          <a:solidFill>
            <a:srgbClr val="EEEFF5"/>
          </a:solidFill>
          <a:ln/>
          <a:effectLst>
            <a:innerShdw blurRad="114300">
              <a:prstClr val="black"/>
            </a:innerShdw>
          </a:effectLst>
        </p:spPr>
      </p:sp>
      <p:sp>
        <p:nvSpPr>
          <p:cNvPr id="8" name="Text 5"/>
          <p:cNvSpPr/>
          <p:nvPr/>
        </p:nvSpPr>
        <p:spPr>
          <a:xfrm>
            <a:off x="6439614" y="3539847"/>
            <a:ext cx="2565678" cy="320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Multiple Handoffs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6439614" y="3977402"/>
            <a:ext cx="7237571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Several transfers between sales representatives and administrative staff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6244709" y="4679156"/>
            <a:ext cx="7627382" cy="1139309"/>
          </a:xfrm>
          <a:prstGeom prst="roundRect">
            <a:avLst>
              <a:gd name="adj" fmla="val 15404"/>
            </a:avLst>
          </a:prstGeom>
          <a:solidFill>
            <a:srgbClr val="EEEFF5"/>
          </a:solidFill>
          <a:ln/>
          <a:effectLst>
            <a:innerShdw blurRad="114300">
              <a:prstClr val="black"/>
            </a:innerShdw>
          </a:effectLst>
        </p:spPr>
      </p:sp>
      <p:sp>
        <p:nvSpPr>
          <p:cNvPr id="11" name="Text 8"/>
          <p:cNvSpPr/>
          <p:nvPr/>
        </p:nvSpPr>
        <p:spPr>
          <a:xfrm>
            <a:off x="6439614" y="4874062"/>
            <a:ext cx="2565678" cy="320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High-Value Contracts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6439614" y="5311616"/>
            <a:ext cx="7237571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20,000€ average contract value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6244709" y="6013371"/>
            <a:ext cx="7627382" cy="1139309"/>
          </a:xfrm>
          <a:prstGeom prst="roundRect">
            <a:avLst>
              <a:gd name="adj" fmla="val 15404"/>
            </a:avLst>
          </a:prstGeom>
          <a:solidFill>
            <a:srgbClr val="EEEFF5"/>
          </a:solidFill>
          <a:ln/>
          <a:effectLst>
            <a:innerShdw blurRad="114300">
              <a:prstClr val="black"/>
            </a:innerShdw>
          </a:effectLst>
        </p:spPr>
      </p:sp>
      <p:sp>
        <p:nvSpPr>
          <p:cNvPr id="14" name="Text 11"/>
          <p:cNvSpPr/>
          <p:nvPr/>
        </p:nvSpPr>
        <p:spPr>
          <a:xfrm>
            <a:off x="6439614" y="6208276"/>
            <a:ext cx="2565678" cy="320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Low Volume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6439614" y="6645831"/>
            <a:ext cx="7237571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100 visits/month with focused attention on each client</a:t>
            </a:r>
            <a:endParaRPr lang="en-US" sz="1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152049"/>
            <a:ext cx="6635948" cy="676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Digital Process BPMN Model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2137767"/>
            <a:ext cx="1029057" cy="123491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5" name="Text 1"/>
          <p:cNvSpPr/>
          <p:nvPr/>
        </p:nvSpPr>
        <p:spPr>
          <a:xfrm>
            <a:off x="2096095" y="2343507"/>
            <a:ext cx="3376255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Automated Lead Generation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2096095" y="2805470"/>
            <a:ext cx="6289596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Digital acquisition and filtering of potential clients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3372683"/>
            <a:ext cx="1029057" cy="123491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8" name="Text 3"/>
          <p:cNvSpPr/>
          <p:nvPr/>
        </p:nvSpPr>
        <p:spPr>
          <a:xfrm>
            <a:off x="2096095" y="3578423"/>
            <a:ext cx="2708196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Standardized Offers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2096095" y="4040386"/>
            <a:ext cx="6289596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Minimal customization for efficiency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9" y="4607600"/>
            <a:ext cx="1029057" cy="123491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1" name="Text 5"/>
          <p:cNvSpPr/>
          <p:nvPr/>
        </p:nvSpPr>
        <p:spPr>
          <a:xfrm>
            <a:off x="2096095" y="4813340"/>
            <a:ext cx="2739747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Lower-value Contracts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2096095" y="5275302"/>
            <a:ext cx="6289596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500€ average contract value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09" y="5842516"/>
            <a:ext cx="1029057" cy="123491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14" name="Text 7"/>
          <p:cNvSpPr/>
          <p:nvPr/>
        </p:nvSpPr>
        <p:spPr>
          <a:xfrm>
            <a:off x="2096095" y="6048256"/>
            <a:ext cx="2708196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High Volume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2096095" y="6510218"/>
            <a:ext cx="6289596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1,000 leads/month processed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5093" y="585430"/>
            <a:ext cx="5278160" cy="490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Cycle Time Efficiency Analysis</a:t>
            </a:r>
            <a:endParaRPr lang="en-US" sz="30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93" y="1373624"/>
            <a:ext cx="9198054" cy="4703683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266718" y="6077307"/>
            <a:ext cx="148947" cy="148947"/>
          </a:xfrm>
          <a:prstGeom prst="roundRect">
            <a:avLst>
              <a:gd name="adj" fmla="val 12278"/>
            </a:avLst>
          </a:prstGeom>
          <a:solidFill>
            <a:srgbClr val="090547"/>
          </a:solidFill>
          <a:ln/>
        </p:spPr>
      </p:sp>
      <p:sp>
        <p:nvSpPr>
          <p:cNvPr id="5" name="Text 2"/>
          <p:cNvSpPr/>
          <p:nvPr/>
        </p:nvSpPr>
        <p:spPr>
          <a:xfrm>
            <a:off x="3476625" y="6077307"/>
            <a:ext cx="1791295" cy="148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Processing Time (hours)</a:t>
            </a:r>
            <a:endParaRPr lang="en-US" sz="1150" dirty="0"/>
          </a:p>
        </p:txBody>
      </p:sp>
      <p:sp>
        <p:nvSpPr>
          <p:cNvPr id="6" name="Shape 3"/>
          <p:cNvSpPr/>
          <p:nvPr/>
        </p:nvSpPr>
        <p:spPr>
          <a:xfrm>
            <a:off x="5420320" y="6077307"/>
            <a:ext cx="148947" cy="148947"/>
          </a:xfrm>
          <a:prstGeom prst="roundRect">
            <a:avLst>
              <a:gd name="adj" fmla="val 12278"/>
            </a:avLst>
          </a:prstGeom>
          <a:solidFill>
            <a:srgbClr val="1A0FCC"/>
          </a:solidFill>
          <a:ln/>
        </p:spPr>
      </p:sp>
      <p:sp>
        <p:nvSpPr>
          <p:cNvPr id="7" name="Text 4"/>
          <p:cNvSpPr/>
          <p:nvPr/>
        </p:nvSpPr>
        <p:spPr>
          <a:xfrm>
            <a:off x="5630228" y="6077307"/>
            <a:ext cx="1563172" cy="148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Waiting Time (hours)</a:t>
            </a:r>
            <a:endParaRPr lang="en-US" sz="1150" dirty="0"/>
          </a:p>
        </p:txBody>
      </p:sp>
      <p:sp>
        <p:nvSpPr>
          <p:cNvPr id="8" name="Text 5"/>
          <p:cNvSpPr/>
          <p:nvPr/>
        </p:nvSpPr>
        <p:spPr>
          <a:xfrm>
            <a:off x="745093" y="6692146"/>
            <a:ext cx="13140214" cy="238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Traditional Process:</a:t>
            </a: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Processing time: 21 hours, Waiting time: 216 hours, </a:t>
            </a:r>
            <a:r>
              <a:rPr lang="en-US" sz="11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Cycle time efficiency: 8.86%</a:t>
            </a:r>
            <a:endParaRPr lang="en-US" sz="1150" dirty="0"/>
          </a:p>
        </p:txBody>
      </p:sp>
      <p:sp>
        <p:nvSpPr>
          <p:cNvPr id="9" name="Text 6"/>
          <p:cNvSpPr/>
          <p:nvPr/>
        </p:nvSpPr>
        <p:spPr>
          <a:xfrm>
            <a:off x="745093" y="7098268"/>
            <a:ext cx="13140214" cy="238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Digital Process:</a:t>
            </a: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Processing time: 10.27 hours, Waiting time: 152 hours, </a:t>
            </a:r>
            <a:r>
              <a:rPr lang="en-US" sz="11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Cycle time efficiency: 6.33%</a:t>
            </a:r>
            <a:endParaRPr lang="en-US" sz="1150" dirty="0"/>
          </a:p>
        </p:txBody>
      </p:sp>
      <p:sp>
        <p:nvSpPr>
          <p:cNvPr id="10" name="Text 7"/>
          <p:cNvSpPr/>
          <p:nvPr/>
        </p:nvSpPr>
        <p:spPr>
          <a:xfrm>
            <a:off x="745093" y="7504390"/>
            <a:ext cx="13140214" cy="238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Both processes have significant efficiency issues</a:t>
            </a:r>
            <a:endParaRPr lang="en-US" sz="11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356366"/>
            <a:ext cx="998827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Issue 1: Inefficient Information Systems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610570"/>
            <a:ext cx="394466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Multiple Disconnected Systems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18338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Traditional: CNTR and OPER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60581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Digital: INSU and AUIN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7139" y="361057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Consequences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87139" y="418338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Higher error rates in digital process (15% vs. 5%)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7139" y="460581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Duplicate customer information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7139" y="5028248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Missed cross-selling opportunities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545068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Higher IT costs</a:t>
            </a:r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606862"/>
            <a:ext cx="7885986" cy="676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Issue 2: Excessive Waiting Times</a:t>
            </a:r>
            <a:endParaRPr lang="en-US" sz="4250" dirty="0"/>
          </a:p>
        </p:txBody>
      </p:sp>
      <p:sp>
        <p:nvSpPr>
          <p:cNvPr id="3" name="Shape 1"/>
          <p:cNvSpPr/>
          <p:nvPr/>
        </p:nvSpPr>
        <p:spPr>
          <a:xfrm>
            <a:off x="7303770" y="1695450"/>
            <a:ext cx="22860" cy="3601641"/>
          </a:xfrm>
          <a:prstGeom prst="roundRect">
            <a:avLst>
              <a:gd name="adj" fmla="val 810352"/>
            </a:avLst>
          </a:prstGeom>
          <a:solidFill>
            <a:srgbClr val="C1C3D0"/>
          </a:solidFill>
          <a:ln/>
        </p:spPr>
      </p:sp>
      <p:sp>
        <p:nvSpPr>
          <p:cNvPr id="4" name="Shape 2"/>
          <p:cNvSpPr/>
          <p:nvPr/>
        </p:nvSpPr>
        <p:spPr>
          <a:xfrm>
            <a:off x="6489085" y="2146935"/>
            <a:ext cx="617458" cy="22860"/>
          </a:xfrm>
          <a:prstGeom prst="roundRect">
            <a:avLst>
              <a:gd name="adj" fmla="val 810352"/>
            </a:avLst>
          </a:prstGeom>
          <a:solidFill>
            <a:srgbClr val="C1C3D0"/>
          </a:solidFill>
          <a:ln/>
        </p:spPr>
      </p:sp>
      <p:sp>
        <p:nvSpPr>
          <p:cNvPr id="5" name="Shape 3"/>
          <p:cNvSpPr/>
          <p:nvPr/>
        </p:nvSpPr>
        <p:spPr>
          <a:xfrm>
            <a:off x="7083683" y="1926907"/>
            <a:ext cx="463034" cy="463034"/>
          </a:xfrm>
          <a:prstGeom prst="roundRect">
            <a:avLst>
              <a:gd name="adj" fmla="val 40007"/>
            </a:avLst>
          </a:prstGeom>
          <a:solidFill>
            <a:srgbClr val="EEEFF5"/>
          </a:solidFill>
          <a:ln/>
          <a:effectLst>
            <a:innerShdw blurRad="114300">
              <a:prstClr val="black"/>
            </a:innerShdw>
          </a:effectLst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80" y="1955244"/>
            <a:ext cx="324922" cy="40624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757964" y="1901190"/>
            <a:ext cx="3528179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Customer Report Preparation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758309" y="2363153"/>
            <a:ext cx="552783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 week waiting time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7523857" y="3175873"/>
            <a:ext cx="617458" cy="22860"/>
          </a:xfrm>
          <a:prstGeom prst="roundRect">
            <a:avLst>
              <a:gd name="adj" fmla="val 810352"/>
            </a:avLst>
          </a:prstGeom>
          <a:solidFill>
            <a:srgbClr val="C1C3D0"/>
          </a:solidFill>
          <a:ln/>
        </p:spPr>
      </p:sp>
      <p:sp>
        <p:nvSpPr>
          <p:cNvPr id="10" name="Shape 7"/>
          <p:cNvSpPr/>
          <p:nvPr/>
        </p:nvSpPr>
        <p:spPr>
          <a:xfrm>
            <a:off x="7083683" y="2955846"/>
            <a:ext cx="463034" cy="463034"/>
          </a:xfrm>
          <a:prstGeom prst="roundRect">
            <a:avLst>
              <a:gd name="adj" fmla="val 40007"/>
            </a:avLst>
          </a:prstGeom>
          <a:solidFill>
            <a:srgbClr val="EEEFF5"/>
          </a:solidFill>
          <a:ln/>
          <a:effectLst>
            <a:innerShdw blurRad="114300">
              <a:prstClr val="black"/>
            </a:innerShdw>
          </a:effectLst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680" y="2984183"/>
            <a:ext cx="324922" cy="406241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344257" y="2930128"/>
            <a:ext cx="2708196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Meeting Scheduling</a:t>
            </a:r>
            <a:endParaRPr lang="en-US" sz="2100" dirty="0"/>
          </a:p>
        </p:txBody>
      </p:sp>
      <p:sp>
        <p:nvSpPr>
          <p:cNvPr id="13" name="Text 9"/>
          <p:cNvSpPr/>
          <p:nvPr/>
        </p:nvSpPr>
        <p:spPr>
          <a:xfrm>
            <a:off x="8344257" y="3392091"/>
            <a:ext cx="552783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 weeks total time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6489085" y="4101941"/>
            <a:ext cx="617458" cy="22860"/>
          </a:xfrm>
          <a:prstGeom prst="roundRect">
            <a:avLst>
              <a:gd name="adj" fmla="val 810352"/>
            </a:avLst>
          </a:prstGeom>
          <a:solidFill>
            <a:srgbClr val="C1C3D0"/>
          </a:solidFill>
          <a:ln/>
        </p:spPr>
      </p:sp>
      <p:sp>
        <p:nvSpPr>
          <p:cNvPr id="15" name="Shape 11"/>
          <p:cNvSpPr/>
          <p:nvPr/>
        </p:nvSpPr>
        <p:spPr>
          <a:xfrm>
            <a:off x="7083683" y="3881914"/>
            <a:ext cx="463034" cy="463034"/>
          </a:xfrm>
          <a:prstGeom prst="roundRect">
            <a:avLst>
              <a:gd name="adj" fmla="val 40007"/>
            </a:avLst>
          </a:prstGeom>
          <a:solidFill>
            <a:srgbClr val="EEEFF5"/>
          </a:solidFill>
          <a:ln/>
          <a:effectLst>
            <a:innerShdw blurRad="114300">
              <a:prstClr val="black"/>
            </a:innerShdw>
          </a:effectLst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680" y="3910251"/>
            <a:ext cx="324922" cy="406241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3577947" y="3856196"/>
            <a:ext cx="2708196" cy="338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Offer Preparation</a:t>
            </a:r>
            <a:endParaRPr lang="en-US" sz="2100" dirty="0"/>
          </a:p>
        </p:txBody>
      </p:sp>
      <p:sp>
        <p:nvSpPr>
          <p:cNvPr id="18" name="Text 13"/>
          <p:cNvSpPr/>
          <p:nvPr/>
        </p:nvSpPr>
        <p:spPr>
          <a:xfrm>
            <a:off x="758309" y="4318159"/>
            <a:ext cx="552783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 days total time</a:t>
            </a:r>
            <a:endParaRPr lang="en-US" sz="1600" dirty="0"/>
          </a:p>
        </p:txBody>
      </p:sp>
      <p:sp>
        <p:nvSpPr>
          <p:cNvPr id="19" name="Text 14"/>
          <p:cNvSpPr/>
          <p:nvPr/>
        </p:nvSpPr>
        <p:spPr>
          <a:xfrm>
            <a:off x="758309" y="5528548"/>
            <a:ext cx="13113782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Impact:</a:t>
            </a:r>
            <a:endParaRPr lang="en-US" sz="1600" dirty="0"/>
          </a:p>
        </p:txBody>
      </p:sp>
      <p:sp>
        <p:nvSpPr>
          <p:cNvPr id="20" name="Text 15"/>
          <p:cNvSpPr/>
          <p:nvPr/>
        </p:nvSpPr>
        <p:spPr>
          <a:xfrm>
            <a:off x="758309" y="6089333"/>
            <a:ext cx="13113782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Extended sales cycle</a:t>
            </a:r>
            <a:endParaRPr lang="en-US" sz="1600" dirty="0"/>
          </a:p>
        </p:txBody>
      </p:sp>
      <p:sp>
        <p:nvSpPr>
          <p:cNvPr id="21" name="Text 16"/>
          <p:cNvSpPr/>
          <p:nvPr/>
        </p:nvSpPr>
        <p:spPr>
          <a:xfrm>
            <a:off x="758309" y="6490692"/>
            <a:ext cx="13113782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Reduced competitiveness</a:t>
            </a:r>
            <a:endParaRPr lang="en-US" sz="1600" dirty="0"/>
          </a:p>
        </p:txBody>
      </p:sp>
      <p:sp>
        <p:nvSpPr>
          <p:cNvPr id="22" name="Text 17"/>
          <p:cNvSpPr/>
          <p:nvPr/>
        </p:nvSpPr>
        <p:spPr>
          <a:xfrm>
            <a:off x="758309" y="6892052"/>
            <a:ext cx="13113782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Fewer customers served</a:t>
            </a:r>
            <a:endParaRPr lang="en-US" sz="1600" dirty="0"/>
          </a:p>
        </p:txBody>
      </p:sp>
      <p:sp>
        <p:nvSpPr>
          <p:cNvPr id="23" name="Text 18"/>
          <p:cNvSpPr/>
          <p:nvPr/>
        </p:nvSpPr>
        <p:spPr>
          <a:xfrm>
            <a:off x="758309" y="7293412"/>
            <a:ext cx="13113782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Opportunity cost of 20% more potential customers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737" y="593050"/>
            <a:ext cx="6455450" cy="709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Issue 3: Poor Lead Quality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393" y="1733669"/>
            <a:ext cx="2164913" cy="126003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3223" y="2330648"/>
            <a:ext cx="303252" cy="3790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32928" y="1949291"/>
            <a:ext cx="2570083" cy="354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Initial Filtering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32928" y="2433161"/>
            <a:ext cx="2570083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50% of leads filtered out</a:t>
            </a:r>
            <a:endParaRPr lang="en-US" sz="1650" dirty="0"/>
          </a:p>
        </p:txBody>
      </p:sp>
      <p:sp>
        <p:nvSpPr>
          <p:cNvPr id="7" name="Shape 3"/>
          <p:cNvSpPr/>
          <p:nvPr/>
        </p:nvSpPr>
        <p:spPr>
          <a:xfrm>
            <a:off x="5171123" y="3005376"/>
            <a:ext cx="8650724" cy="15240"/>
          </a:xfrm>
          <a:prstGeom prst="roundRect">
            <a:avLst>
              <a:gd name="adj" fmla="val 1273602"/>
            </a:avLst>
          </a:prstGeom>
          <a:solidFill>
            <a:srgbClr val="C1C3D0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9996" y="3047524"/>
            <a:ext cx="4329827" cy="126003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3223" y="3487936"/>
            <a:ext cx="303252" cy="37909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15445" y="3263146"/>
            <a:ext cx="2837617" cy="354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Non-responsive Leads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15445" y="3747016"/>
            <a:ext cx="4120396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70% of remaining leads never respond</a:t>
            </a:r>
            <a:endParaRPr lang="en-US" sz="1650" dirty="0"/>
          </a:p>
        </p:txBody>
      </p:sp>
      <p:sp>
        <p:nvSpPr>
          <p:cNvPr id="12" name="Shape 6"/>
          <p:cNvSpPr/>
          <p:nvPr/>
        </p:nvSpPr>
        <p:spPr>
          <a:xfrm>
            <a:off x="6253639" y="4319230"/>
            <a:ext cx="7568208" cy="15240"/>
          </a:xfrm>
          <a:prstGeom prst="roundRect">
            <a:avLst>
              <a:gd name="adj" fmla="val 1273602"/>
            </a:avLst>
          </a:prstGeom>
          <a:solidFill>
            <a:srgbClr val="C1C3D0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79" y="4361378"/>
            <a:ext cx="6494740" cy="126003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3223" y="4801791"/>
            <a:ext cx="303252" cy="37909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497842" y="4577001"/>
            <a:ext cx="2837617" cy="354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Low Conversion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497842" y="5060871"/>
            <a:ext cx="3910608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Only 10% of leads with offers convert</a:t>
            </a:r>
            <a:endParaRPr lang="en-US" sz="1650" dirty="0"/>
          </a:p>
        </p:txBody>
      </p:sp>
      <p:sp>
        <p:nvSpPr>
          <p:cNvPr id="17" name="Text 9"/>
          <p:cNvSpPr/>
          <p:nvPr/>
        </p:nvSpPr>
        <p:spPr>
          <a:xfrm>
            <a:off x="754737" y="5863947"/>
            <a:ext cx="13120926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Impact:</a:t>
            </a:r>
            <a:endParaRPr lang="en-US" sz="1650" dirty="0"/>
          </a:p>
        </p:txBody>
      </p:sp>
      <p:sp>
        <p:nvSpPr>
          <p:cNvPr id="18" name="Text 10"/>
          <p:cNvSpPr/>
          <p:nvPr/>
        </p:nvSpPr>
        <p:spPr>
          <a:xfrm>
            <a:off x="754737" y="6451402"/>
            <a:ext cx="13120926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Wasted marketing effort</a:t>
            </a:r>
            <a:endParaRPr lang="en-US" sz="1650" dirty="0"/>
          </a:p>
        </p:txBody>
      </p:sp>
      <p:sp>
        <p:nvSpPr>
          <p:cNvPr id="19" name="Text 11"/>
          <p:cNvSpPr/>
          <p:nvPr/>
        </p:nvSpPr>
        <p:spPr>
          <a:xfrm>
            <a:off x="754737" y="6871692"/>
            <a:ext cx="13120926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Low return on investment</a:t>
            </a:r>
            <a:endParaRPr lang="en-US" sz="1650" dirty="0"/>
          </a:p>
        </p:txBody>
      </p:sp>
      <p:sp>
        <p:nvSpPr>
          <p:cNvPr id="20" name="Text 12"/>
          <p:cNvSpPr/>
          <p:nvPr/>
        </p:nvSpPr>
        <p:spPr>
          <a:xfrm>
            <a:off x="754737" y="7291983"/>
            <a:ext cx="13120926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Inefficient resource allocation</a:t>
            </a:r>
            <a:endParaRPr lang="en-US" sz="16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605433"/>
            <a:ext cx="9784199" cy="570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Redesign Proposal 1: Unified Information System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2938701" y="2041803"/>
            <a:ext cx="2280642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CNTR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8309" y="2430899"/>
            <a:ext cx="4461034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Traditional contracts system</a:t>
            </a:r>
            <a:endParaRPr lang="en-US" sz="13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096" y="1592923"/>
            <a:ext cx="3671768" cy="367176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460" y="2144375"/>
            <a:ext cx="259318" cy="32408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410938" y="2041803"/>
            <a:ext cx="2280642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OPER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9410938" y="2430899"/>
            <a:ext cx="4461153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Traditional operations system</a:t>
            </a:r>
            <a:endParaRPr lang="en-US" sz="13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096" y="1592923"/>
            <a:ext cx="3671768" cy="367176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6803" y="2456914"/>
            <a:ext cx="259318" cy="32408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410938" y="4007644"/>
            <a:ext cx="2280642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INSU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9410938" y="4396740"/>
            <a:ext cx="4461153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Digital insurance system</a:t>
            </a:r>
            <a:endParaRPr lang="en-US" sz="13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8096" y="1592923"/>
            <a:ext cx="3671768" cy="367176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4264" y="4247257"/>
            <a:ext cx="259318" cy="32408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938701" y="4007644"/>
            <a:ext cx="2280642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AUIN</a:t>
            </a:r>
            <a:endParaRPr lang="en-US" sz="1750" dirty="0"/>
          </a:p>
        </p:txBody>
      </p:sp>
      <p:sp>
        <p:nvSpPr>
          <p:cNvPr id="16" name="Text 8"/>
          <p:cNvSpPr/>
          <p:nvPr/>
        </p:nvSpPr>
        <p:spPr>
          <a:xfrm>
            <a:off x="758309" y="4396740"/>
            <a:ext cx="4461034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Digital automation system</a:t>
            </a:r>
            <a:endParaRPr lang="en-US" sz="13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8096" y="1592923"/>
            <a:ext cx="3671768" cy="367176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33921" y="3934718"/>
            <a:ext cx="259318" cy="324088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758309" y="5388769"/>
            <a:ext cx="13113782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Benefits:</a:t>
            </a:r>
            <a:endParaRPr lang="en-US" sz="1350" dirty="0"/>
          </a:p>
        </p:txBody>
      </p:sp>
      <p:sp>
        <p:nvSpPr>
          <p:cNvPr id="20" name="Text 10"/>
          <p:cNvSpPr/>
          <p:nvPr/>
        </p:nvSpPr>
        <p:spPr>
          <a:xfrm>
            <a:off x="758309" y="5860971"/>
            <a:ext cx="13113782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Reduced error rates (from 15% to 5%)</a:t>
            </a:r>
            <a:endParaRPr lang="en-US" sz="1350" dirty="0"/>
          </a:p>
        </p:txBody>
      </p:sp>
      <p:sp>
        <p:nvSpPr>
          <p:cNvPr id="21" name="Text 11"/>
          <p:cNvSpPr/>
          <p:nvPr/>
        </p:nvSpPr>
        <p:spPr>
          <a:xfrm>
            <a:off x="758309" y="6198870"/>
            <a:ext cx="13113782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10% reduction in back office processing time</a:t>
            </a:r>
            <a:endParaRPr lang="en-US" sz="1350" dirty="0"/>
          </a:p>
        </p:txBody>
      </p:sp>
      <p:sp>
        <p:nvSpPr>
          <p:cNvPr id="22" name="Text 12"/>
          <p:cNvSpPr/>
          <p:nvPr/>
        </p:nvSpPr>
        <p:spPr>
          <a:xfrm>
            <a:off x="758309" y="6536769"/>
            <a:ext cx="13113782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20,000€ annual IT cost savings</a:t>
            </a:r>
            <a:endParaRPr lang="en-US" sz="1350" dirty="0"/>
          </a:p>
        </p:txBody>
      </p:sp>
      <p:sp>
        <p:nvSpPr>
          <p:cNvPr id="23" name="Text 13"/>
          <p:cNvSpPr/>
          <p:nvPr/>
        </p:nvSpPr>
        <p:spPr>
          <a:xfrm>
            <a:off x="758309" y="6874669"/>
            <a:ext cx="13113782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Improved cross-selling opportunities</a:t>
            </a:r>
            <a:endParaRPr lang="en-US" sz="1350" dirty="0"/>
          </a:p>
        </p:txBody>
      </p:sp>
      <p:sp>
        <p:nvSpPr>
          <p:cNvPr id="24" name="Text 14"/>
          <p:cNvSpPr/>
          <p:nvPr/>
        </p:nvSpPr>
        <p:spPr>
          <a:xfrm>
            <a:off x="758309" y="7346871"/>
            <a:ext cx="13113782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BPR principles:</a:t>
            </a: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Technology enablement, Integration, Standardization</a:t>
            </a:r>
            <a:endParaRPr lang="en-US" sz="13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469</Words>
  <Application>Microsoft Office PowerPoint</Application>
  <PresentationFormat>Custom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Barlow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Vibhu.Dikshit</cp:lastModifiedBy>
  <cp:revision>2</cp:revision>
  <dcterms:created xsi:type="dcterms:W3CDTF">2025-04-04T13:33:19Z</dcterms:created>
  <dcterms:modified xsi:type="dcterms:W3CDTF">2025-04-04T13:50:41Z</dcterms:modified>
</cp:coreProperties>
</file>