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2.xml" ContentType="application/vnd.openxmlformats-officedocument.themeOverr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0" r:id="rId1"/>
  </p:sldMasterIdLst>
  <p:notesMasterIdLst>
    <p:notesMasterId r:id="rId21"/>
  </p:notesMasterIdLst>
  <p:sldIdLst>
    <p:sldId id="256" r:id="rId2"/>
    <p:sldId id="257" r:id="rId3"/>
    <p:sldId id="258" r:id="rId4"/>
    <p:sldId id="279" r:id="rId5"/>
    <p:sldId id="280" r:id="rId6"/>
    <p:sldId id="281" r:id="rId7"/>
    <p:sldId id="282" r:id="rId8"/>
    <p:sldId id="283" r:id="rId9"/>
    <p:sldId id="284" r:id="rId10"/>
    <p:sldId id="285" r:id="rId11"/>
    <p:sldId id="286" r:id="rId12"/>
    <p:sldId id="287" r:id="rId13"/>
    <p:sldId id="288" r:id="rId14"/>
    <p:sldId id="289" r:id="rId15"/>
    <p:sldId id="291" r:id="rId16"/>
    <p:sldId id="292" r:id="rId17"/>
    <p:sldId id="290" r:id="rId18"/>
    <p:sldId id="293" r:id="rId19"/>
    <p:sldId id="29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054" autoAdjust="0"/>
  </p:normalViewPr>
  <p:slideViewPr>
    <p:cSldViewPr snapToGrid="0">
      <p:cViewPr varScale="1">
        <p:scale>
          <a:sx n="93" d="100"/>
          <a:sy n="93" d="100"/>
        </p:scale>
        <p:origin x="123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64C594-7C47-4F5F-B817-D68B2C43BF0C}" type="datetimeFigureOut">
              <a:rPr lang="en-US" smtClean="0"/>
              <a:t>11/13/2024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0B646F-FA9F-4A2F-9668-C8AE6C3B8E4A}" type="slidenum">
              <a:rPr lang="en-US" smtClean="0"/>
              <a:t>‹#›</a:t>
            </a:fld>
            <a:endParaRPr lang="en-US"/>
          </a:p>
        </p:txBody>
      </p:sp>
    </p:spTree>
    <p:extLst>
      <p:ext uri="{BB962C8B-B14F-4D97-AF65-F5344CB8AC3E}">
        <p14:creationId xmlns:p14="http://schemas.microsoft.com/office/powerpoint/2010/main" val="3920542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hypothesis is that hospitals with higher readmission rates may also have higher mortality rates which indicates potential issues in care quality.</a:t>
            </a:r>
          </a:p>
          <a:p>
            <a:r>
              <a:rPr lang="en-US" dirty="0"/>
              <a:t>This analysis aims to reveal any correlation between these metrics to support improvements in patient outcomes.</a:t>
            </a:r>
          </a:p>
        </p:txBody>
      </p:sp>
      <p:sp>
        <p:nvSpPr>
          <p:cNvPr id="4" name="Slide Number Placeholder 3"/>
          <p:cNvSpPr>
            <a:spLocks noGrp="1"/>
          </p:cNvSpPr>
          <p:nvPr>
            <p:ph type="sldNum" sz="quarter" idx="5"/>
          </p:nvPr>
        </p:nvSpPr>
        <p:spPr/>
        <p:txBody>
          <a:bodyPr/>
          <a:lstStyle/>
          <a:p>
            <a:fld id="{6A0B646F-FA9F-4A2F-9668-C8AE6C3B8E4A}" type="slidenum">
              <a:rPr lang="en-US" smtClean="0"/>
              <a:t>3</a:t>
            </a:fld>
            <a:endParaRPr lang="en-US"/>
          </a:p>
        </p:txBody>
      </p:sp>
    </p:spTree>
    <p:extLst>
      <p:ext uri="{BB962C8B-B14F-4D97-AF65-F5344CB8AC3E}">
        <p14:creationId xmlns:p14="http://schemas.microsoft.com/office/powerpoint/2010/main" val="1851368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3C4743-4D2C-4281-84E9-121558A3E7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259DBF-AA04-E17A-F151-3CB396AB46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D47AFA-46DB-F8BD-0384-345675EE250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D8F52DE-D2C2-3984-E7F6-8B82031196DD}"/>
              </a:ext>
            </a:extLst>
          </p:cNvPr>
          <p:cNvSpPr>
            <a:spLocks noGrp="1"/>
          </p:cNvSpPr>
          <p:nvPr>
            <p:ph type="sldNum" sz="quarter" idx="5"/>
          </p:nvPr>
        </p:nvSpPr>
        <p:spPr/>
        <p:txBody>
          <a:bodyPr/>
          <a:lstStyle/>
          <a:p>
            <a:fld id="{6A0B646F-FA9F-4A2F-9668-C8AE6C3B8E4A}" type="slidenum">
              <a:rPr lang="en-US" smtClean="0"/>
              <a:t>12</a:t>
            </a:fld>
            <a:endParaRPr lang="en-US"/>
          </a:p>
        </p:txBody>
      </p:sp>
    </p:spTree>
    <p:extLst>
      <p:ext uri="{BB962C8B-B14F-4D97-AF65-F5344CB8AC3E}">
        <p14:creationId xmlns:p14="http://schemas.microsoft.com/office/powerpoint/2010/main" val="3886962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E7CB3A-7206-E5D9-4546-446B0DA4F1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6E40DD-B1E2-A238-50F8-4B0D993601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4085A1-1DD5-E6C7-E62B-BDBFCCAEEC0A}"/>
              </a:ext>
            </a:extLst>
          </p:cNvPr>
          <p:cNvSpPr>
            <a:spLocks noGrp="1"/>
          </p:cNvSpPr>
          <p:nvPr>
            <p:ph type="body" idx="1"/>
          </p:nvPr>
        </p:nvSpPr>
        <p:spPr/>
        <p:txBody>
          <a:bodyPr/>
          <a:lstStyle/>
          <a:p>
            <a:r>
              <a:rPr lang="en-US" dirty="0"/>
              <a:t>The CDF illustrates that low mortality scores are common among hospitals, while higher scores are less frequent. </a:t>
            </a:r>
          </a:p>
          <a:p>
            <a:r>
              <a:rPr lang="en-US" dirty="0"/>
              <a:t>This aligns with our hypothesis, suggesting that high readmission rates may be associated with these fewer high-mortality cases.</a:t>
            </a:r>
          </a:p>
        </p:txBody>
      </p:sp>
      <p:sp>
        <p:nvSpPr>
          <p:cNvPr id="4" name="Slide Number Placeholder 3">
            <a:extLst>
              <a:ext uri="{FF2B5EF4-FFF2-40B4-BE49-F238E27FC236}">
                <a16:creationId xmlns:a16="http://schemas.microsoft.com/office/drawing/2014/main" id="{5AB60840-78A9-C69A-949D-F76AD3DE5824}"/>
              </a:ext>
            </a:extLst>
          </p:cNvPr>
          <p:cNvSpPr>
            <a:spLocks noGrp="1"/>
          </p:cNvSpPr>
          <p:nvPr>
            <p:ph type="sldNum" sz="quarter" idx="5"/>
          </p:nvPr>
        </p:nvSpPr>
        <p:spPr/>
        <p:txBody>
          <a:bodyPr/>
          <a:lstStyle/>
          <a:p>
            <a:fld id="{6A0B646F-FA9F-4A2F-9668-C8AE6C3B8E4A}" type="slidenum">
              <a:rPr lang="en-US" smtClean="0"/>
              <a:t>13</a:t>
            </a:fld>
            <a:endParaRPr lang="en-US"/>
          </a:p>
        </p:txBody>
      </p:sp>
    </p:spTree>
    <p:extLst>
      <p:ext uri="{BB962C8B-B14F-4D97-AF65-F5344CB8AC3E}">
        <p14:creationId xmlns:p14="http://schemas.microsoft.com/office/powerpoint/2010/main" val="1112980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2EAB2-81BB-BB6E-2313-F95C73718F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F020D6-181C-09B3-0DEC-951B0A0CA6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8E8711-9D50-3065-0D9B-B927F3C165DD}"/>
              </a:ext>
            </a:extLst>
          </p:cNvPr>
          <p:cNvSpPr>
            <a:spLocks noGrp="1"/>
          </p:cNvSpPr>
          <p:nvPr>
            <p:ph type="body" idx="1"/>
          </p:nvPr>
        </p:nvSpPr>
        <p:spPr/>
        <p:txBody>
          <a:bodyPr/>
          <a:lstStyle/>
          <a:p>
            <a:r>
              <a:rPr lang="en-US" dirty="0"/>
              <a:t>The non-normal distribution of mortality scores suggests caution in applying parametric tests and highlights the need for alternative statistical approaches and potential transformations.</a:t>
            </a:r>
          </a:p>
        </p:txBody>
      </p:sp>
      <p:sp>
        <p:nvSpPr>
          <p:cNvPr id="4" name="Slide Number Placeholder 3">
            <a:extLst>
              <a:ext uri="{FF2B5EF4-FFF2-40B4-BE49-F238E27FC236}">
                <a16:creationId xmlns:a16="http://schemas.microsoft.com/office/drawing/2014/main" id="{F2C46E89-2403-4246-B97C-9C1AAC7DFA26}"/>
              </a:ext>
            </a:extLst>
          </p:cNvPr>
          <p:cNvSpPr>
            <a:spLocks noGrp="1"/>
          </p:cNvSpPr>
          <p:nvPr>
            <p:ph type="sldNum" sz="quarter" idx="5"/>
          </p:nvPr>
        </p:nvSpPr>
        <p:spPr/>
        <p:txBody>
          <a:bodyPr/>
          <a:lstStyle/>
          <a:p>
            <a:fld id="{6A0B646F-FA9F-4A2F-9668-C8AE6C3B8E4A}" type="slidenum">
              <a:rPr lang="en-US" smtClean="0"/>
              <a:t>14</a:t>
            </a:fld>
            <a:endParaRPr lang="en-US"/>
          </a:p>
        </p:txBody>
      </p:sp>
    </p:spTree>
    <p:extLst>
      <p:ext uri="{BB962C8B-B14F-4D97-AF65-F5344CB8AC3E}">
        <p14:creationId xmlns:p14="http://schemas.microsoft.com/office/powerpoint/2010/main" val="38087571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E07A24-3F0D-9E19-1118-68631E3E9D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8BC4A7-BDA2-AD9D-FBED-9B1C8CC936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22B4FD-0A21-DD1E-86AE-52CF3927DB03}"/>
              </a:ext>
            </a:extLst>
          </p:cNvPr>
          <p:cNvSpPr>
            <a:spLocks noGrp="1"/>
          </p:cNvSpPr>
          <p:nvPr>
            <p:ph type="body" idx="1"/>
          </p:nvPr>
        </p:nvSpPr>
        <p:spPr/>
        <p:txBody>
          <a:bodyPr/>
          <a:lstStyle/>
          <a:p>
            <a:r>
              <a:rPr lang="en-US" b="1" dirty="0"/>
              <a:t>Correlation vs. Causation</a:t>
            </a:r>
            <a:r>
              <a:rPr lang="en-US" dirty="0"/>
              <a:t>: While correlation indicates a relationship, it does not imply causation.</a:t>
            </a:r>
          </a:p>
          <a:p>
            <a:endParaRPr lang="en-US" dirty="0"/>
          </a:p>
          <a:p>
            <a:r>
              <a:rPr lang="en-US" dirty="0"/>
              <a:t>Correlation between Mortality and Readmission Scores: 0.004479555026011939</a:t>
            </a:r>
          </a:p>
        </p:txBody>
      </p:sp>
      <p:sp>
        <p:nvSpPr>
          <p:cNvPr id="4" name="Slide Number Placeholder 3">
            <a:extLst>
              <a:ext uri="{FF2B5EF4-FFF2-40B4-BE49-F238E27FC236}">
                <a16:creationId xmlns:a16="http://schemas.microsoft.com/office/drawing/2014/main" id="{2F6C7D8E-85A1-78D3-8059-31F8F5C5815A}"/>
              </a:ext>
            </a:extLst>
          </p:cNvPr>
          <p:cNvSpPr>
            <a:spLocks noGrp="1"/>
          </p:cNvSpPr>
          <p:nvPr>
            <p:ph type="sldNum" sz="quarter" idx="5"/>
          </p:nvPr>
        </p:nvSpPr>
        <p:spPr/>
        <p:txBody>
          <a:bodyPr/>
          <a:lstStyle/>
          <a:p>
            <a:fld id="{6A0B646F-FA9F-4A2F-9668-C8AE6C3B8E4A}" type="slidenum">
              <a:rPr lang="en-US" smtClean="0"/>
              <a:t>15</a:t>
            </a:fld>
            <a:endParaRPr lang="en-US"/>
          </a:p>
        </p:txBody>
      </p:sp>
    </p:spTree>
    <p:extLst>
      <p:ext uri="{BB962C8B-B14F-4D97-AF65-F5344CB8AC3E}">
        <p14:creationId xmlns:p14="http://schemas.microsoft.com/office/powerpoint/2010/main" val="41680310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79F57D-C0F2-9FE5-E603-54D23DC766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6D69AC-614C-B9F9-D304-22807DDE4D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2EF9B6-AC1A-BDD6-F2E3-38118DAD3B96}"/>
              </a:ext>
            </a:extLst>
          </p:cNvPr>
          <p:cNvSpPr>
            <a:spLocks noGrp="1"/>
          </p:cNvSpPr>
          <p:nvPr>
            <p:ph type="body" idx="1"/>
          </p:nvPr>
        </p:nvSpPr>
        <p:spPr/>
        <p:txBody>
          <a:bodyPr/>
          <a:lstStyle/>
          <a:p>
            <a:r>
              <a:rPr lang="en-US" b="1" dirty="0"/>
              <a:t>Correlation vs. Causation</a:t>
            </a:r>
            <a:r>
              <a:rPr lang="en-US" dirty="0"/>
              <a:t>: While correlation indicates a relationship, it does not imply causation.</a:t>
            </a:r>
          </a:p>
          <a:p>
            <a:endParaRPr lang="en-US" dirty="0"/>
          </a:p>
          <a:p>
            <a:r>
              <a:rPr lang="en-US" dirty="0"/>
              <a:t>Correlation between Denominator and Mortality Score: 0.1361601086513735</a:t>
            </a:r>
          </a:p>
        </p:txBody>
      </p:sp>
      <p:sp>
        <p:nvSpPr>
          <p:cNvPr id="4" name="Slide Number Placeholder 3">
            <a:extLst>
              <a:ext uri="{FF2B5EF4-FFF2-40B4-BE49-F238E27FC236}">
                <a16:creationId xmlns:a16="http://schemas.microsoft.com/office/drawing/2014/main" id="{25793BD2-81F6-119D-710A-9CC839795F16}"/>
              </a:ext>
            </a:extLst>
          </p:cNvPr>
          <p:cNvSpPr>
            <a:spLocks noGrp="1"/>
          </p:cNvSpPr>
          <p:nvPr>
            <p:ph type="sldNum" sz="quarter" idx="5"/>
          </p:nvPr>
        </p:nvSpPr>
        <p:spPr/>
        <p:txBody>
          <a:bodyPr/>
          <a:lstStyle/>
          <a:p>
            <a:fld id="{6A0B646F-FA9F-4A2F-9668-C8AE6C3B8E4A}" type="slidenum">
              <a:rPr lang="en-US" smtClean="0"/>
              <a:t>16</a:t>
            </a:fld>
            <a:endParaRPr lang="en-US"/>
          </a:p>
        </p:txBody>
      </p:sp>
    </p:spTree>
    <p:extLst>
      <p:ext uri="{BB962C8B-B14F-4D97-AF65-F5344CB8AC3E}">
        <p14:creationId xmlns:p14="http://schemas.microsoft.com/office/powerpoint/2010/main" val="39043818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647EC8-39ED-6B5F-5AFA-0784DE1B5B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67B2AC-3F66-A1A3-86A7-A4AB59E37D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5F1A6D-57D1-FCEA-8522-A667B53682D2}"/>
              </a:ext>
            </a:extLst>
          </p:cNvPr>
          <p:cNvSpPr>
            <a:spLocks noGrp="1"/>
          </p:cNvSpPr>
          <p:nvPr>
            <p:ph type="body" idx="1"/>
          </p:nvPr>
        </p:nvSpPr>
        <p:spPr/>
        <p:txBody>
          <a:bodyPr/>
          <a:lstStyle/>
          <a:p>
            <a:r>
              <a:rPr lang="en-US" dirty="0"/>
              <a:t>Observed difference in means: 0.036703755709734054 </a:t>
            </a:r>
          </a:p>
          <a:p>
            <a:r>
              <a:rPr lang="en-US" dirty="0"/>
              <a:t>P-value from permutation test: 0.13</a:t>
            </a:r>
          </a:p>
        </p:txBody>
      </p:sp>
      <p:sp>
        <p:nvSpPr>
          <p:cNvPr id="4" name="Slide Number Placeholder 3">
            <a:extLst>
              <a:ext uri="{FF2B5EF4-FFF2-40B4-BE49-F238E27FC236}">
                <a16:creationId xmlns:a16="http://schemas.microsoft.com/office/drawing/2014/main" id="{1453A78A-9FB6-A88F-73EB-9FD666331597}"/>
              </a:ext>
            </a:extLst>
          </p:cNvPr>
          <p:cNvSpPr>
            <a:spLocks noGrp="1"/>
          </p:cNvSpPr>
          <p:nvPr>
            <p:ph type="sldNum" sz="quarter" idx="5"/>
          </p:nvPr>
        </p:nvSpPr>
        <p:spPr/>
        <p:txBody>
          <a:bodyPr/>
          <a:lstStyle/>
          <a:p>
            <a:fld id="{6A0B646F-FA9F-4A2F-9668-C8AE6C3B8E4A}" type="slidenum">
              <a:rPr lang="en-US" smtClean="0"/>
              <a:t>17</a:t>
            </a:fld>
            <a:endParaRPr lang="en-US"/>
          </a:p>
        </p:txBody>
      </p:sp>
    </p:spTree>
    <p:extLst>
      <p:ext uri="{BB962C8B-B14F-4D97-AF65-F5344CB8AC3E}">
        <p14:creationId xmlns:p14="http://schemas.microsoft.com/office/powerpoint/2010/main" val="1184507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7AC48F-95E5-F230-4511-BEE53D5403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C8E390-52C2-2C50-C8C2-D505C3A8CE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677AFD-8BCE-FD1B-6F50-BD04DDBDF54E}"/>
              </a:ext>
            </a:extLst>
          </p:cNvPr>
          <p:cNvSpPr>
            <a:spLocks noGrp="1"/>
          </p:cNvSpPr>
          <p:nvPr>
            <p:ph type="body" idx="1"/>
          </p:nvPr>
        </p:nvSpPr>
        <p:spPr/>
        <p:txBody>
          <a:bodyPr/>
          <a:lstStyle/>
          <a:p>
            <a:r>
              <a:rPr lang="en-US" b="0" dirty="0"/>
              <a:t>Conducted</a:t>
            </a:r>
            <a:r>
              <a:rPr lang="en-US" b="1" dirty="0"/>
              <a:t> </a:t>
            </a:r>
            <a:r>
              <a:rPr lang="en-US" dirty="0"/>
              <a:t>simple linear regression to quantify the impact of changes in the mortality score on the readmission score.</a:t>
            </a:r>
            <a:endParaRPr lang="en-US" b="1" dirty="0"/>
          </a:p>
          <a:p>
            <a:r>
              <a:rPr lang="en-US" b="1" dirty="0"/>
              <a:t>R-squared:</a:t>
            </a:r>
            <a:r>
              <a:rPr lang="en-US" dirty="0"/>
              <a:t> 0.000</a:t>
            </a:r>
          </a:p>
          <a:p>
            <a:r>
              <a:rPr lang="en-US" b="1" dirty="0"/>
              <a:t>Adjusted R-squared:</a:t>
            </a:r>
            <a:r>
              <a:rPr lang="en-US" dirty="0"/>
              <a:t> 0.000</a:t>
            </a:r>
          </a:p>
          <a:p>
            <a:r>
              <a:rPr lang="en-US" b="1" dirty="0"/>
              <a:t>p-value for </a:t>
            </a:r>
            <a:r>
              <a:rPr lang="en-US" b="1" dirty="0" err="1"/>
              <a:t>Score_mortality</a:t>
            </a:r>
            <a:r>
              <a:rPr lang="en-US" b="1" dirty="0"/>
              <a:t>:</a:t>
            </a:r>
            <a:r>
              <a:rPr lang="en-US" dirty="0"/>
              <a:t> 0.132</a:t>
            </a:r>
          </a:p>
        </p:txBody>
      </p:sp>
      <p:sp>
        <p:nvSpPr>
          <p:cNvPr id="4" name="Slide Number Placeholder 3">
            <a:extLst>
              <a:ext uri="{FF2B5EF4-FFF2-40B4-BE49-F238E27FC236}">
                <a16:creationId xmlns:a16="http://schemas.microsoft.com/office/drawing/2014/main" id="{AE7842A6-9F1A-C385-1D8B-4E65FC06F413}"/>
              </a:ext>
            </a:extLst>
          </p:cNvPr>
          <p:cNvSpPr>
            <a:spLocks noGrp="1"/>
          </p:cNvSpPr>
          <p:nvPr>
            <p:ph type="sldNum" sz="quarter" idx="5"/>
          </p:nvPr>
        </p:nvSpPr>
        <p:spPr/>
        <p:txBody>
          <a:bodyPr/>
          <a:lstStyle/>
          <a:p>
            <a:fld id="{6A0B646F-FA9F-4A2F-9668-C8AE6C3B8E4A}" type="slidenum">
              <a:rPr lang="en-US" smtClean="0"/>
              <a:t>18</a:t>
            </a:fld>
            <a:endParaRPr lang="en-US"/>
          </a:p>
        </p:txBody>
      </p:sp>
    </p:spTree>
    <p:extLst>
      <p:ext uri="{BB962C8B-B14F-4D97-AF65-F5344CB8AC3E}">
        <p14:creationId xmlns:p14="http://schemas.microsoft.com/office/powerpoint/2010/main" val="1070152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CB960C-F191-161D-5A86-544DBB3C1A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00F58-FAB9-B573-A5C5-F611E17108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315211-031A-A457-2A7F-C47AF43A7A2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AE93E1E-DA1A-ECD4-78C8-253F856104F1}"/>
              </a:ext>
            </a:extLst>
          </p:cNvPr>
          <p:cNvSpPr>
            <a:spLocks noGrp="1"/>
          </p:cNvSpPr>
          <p:nvPr>
            <p:ph type="sldNum" sz="quarter" idx="5"/>
          </p:nvPr>
        </p:nvSpPr>
        <p:spPr/>
        <p:txBody>
          <a:bodyPr/>
          <a:lstStyle/>
          <a:p>
            <a:fld id="{6A0B646F-FA9F-4A2F-9668-C8AE6C3B8E4A}" type="slidenum">
              <a:rPr lang="en-US" smtClean="0"/>
              <a:t>19</a:t>
            </a:fld>
            <a:endParaRPr lang="en-US"/>
          </a:p>
        </p:txBody>
      </p:sp>
    </p:spTree>
    <p:extLst>
      <p:ext uri="{BB962C8B-B14F-4D97-AF65-F5344CB8AC3E}">
        <p14:creationId xmlns:p14="http://schemas.microsoft.com/office/powerpoint/2010/main" val="3082874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86D16-2890-A356-54B7-F317953635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DBD7D3-D11E-9768-59CC-4FD1B1D9A2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1CB7C1-E853-9083-BB3D-99742D6189C6}"/>
              </a:ext>
            </a:extLst>
          </p:cNvPr>
          <p:cNvSpPr>
            <a:spLocks noGrp="1"/>
          </p:cNvSpPr>
          <p:nvPr>
            <p:ph type="body" idx="1"/>
          </p:nvPr>
        </p:nvSpPr>
        <p:spPr/>
        <p:txBody>
          <a:bodyPr/>
          <a:lstStyle/>
          <a:p>
            <a:r>
              <a:rPr lang="en-US" dirty="0"/>
              <a:t>This slide presents the selected variables for our analysis. </a:t>
            </a:r>
          </a:p>
          <a:p>
            <a:r>
              <a:rPr lang="en-US" b="1" dirty="0" err="1"/>
              <a:t>Score_mortality</a:t>
            </a:r>
            <a:r>
              <a:rPr lang="en-US" dirty="0"/>
              <a:t> indicates hospital mortality rates and is linked to </a:t>
            </a:r>
            <a:r>
              <a:rPr lang="en-US" b="1" dirty="0" err="1"/>
              <a:t>measurement_id</a:t>
            </a:r>
            <a:r>
              <a:rPr lang="en-US" b="1" dirty="0"/>
              <a:t> </a:t>
            </a:r>
            <a:r>
              <a:rPr lang="en-US" dirty="0"/>
              <a:t>values starting with </a:t>
            </a:r>
            <a:r>
              <a:rPr lang="en-US" b="1" dirty="0"/>
              <a:t>MORT_30</a:t>
            </a:r>
            <a:r>
              <a:rPr lang="en-US" dirty="0"/>
              <a:t>. </a:t>
            </a:r>
          </a:p>
          <a:p>
            <a:r>
              <a:rPr lang="en-US" b="1" dirty="0" err="1"/>
              <a:t>Score_readmission</a:t>
            </a:r>
            <a:r>
              <a:rPr lang="en-US" dirty="0"/>
              <a:t> shows readmission rates, corresponding to </a:t>
            </a:r>
            <a:r>
              <a:rPr lang="en-US" dirty="0" err="1"/>
              <a:t>measurement_id</a:t>
            </a:r>
            <a:r>
              <a:rPr lang="en-US" dirty="0"/>
              <a:t> values beginning with </a:t>
            </a:r>
            <a:r>
              <a:rPr lang="en-US" b="1" dirty="0"/>
              <a:t>READM_30</a:t>
            </a:r>
            <a:r>
              <a:rPr lang="en-US" dirty="0"/>
              <a:t>. </a:t>
            </a:r>
          </a:p>
          <a:p>
            <a:r>
              <a:rPr lang="en-US" dirty="0"/>
              <a:t>The </a:t>
            </a:r>
            <a:r>
              <a:rPr lang="en-US" b="1" dirty="0"/>
              <a:t>Denominator</a:t>
            </a:r>
            <a:r>
              <a:rPr lang="en-US" dirty="0"/>
              <a:t> represents total cases for mortality, while the </a:t>
            </a:r>
            <a:r>
              <a:rPr lang="en-US" b="1" dirty="0"/>
              <a:t>Lower Estimate</a:t>
            </a:r>
            <a:r>
              <a:rPr lang="en-US" dirty="0"/>
              <a:t> and </a:t>
            </a:r>
            <a:r>
              <a:rPr lang="en-US" b="1" dirty="0"/>
              <a:t>Higher Estimate</a:t>
            </a:r>
            <a:r>
              <a:rPr lang="en-US" dirty="0"/>
              <a:t> provide confidence intervals.</a:t>
            </a:r>
          </a:p>
          <a:p>
            <a:r>
              <a:rPr lang="en-US" dirty="0"/>
              <a:t>These variables are crucial for analyzing hospital performance related to mortality and readmission rates.</a:t>
            </a:r>
          </a:p>
        </p:txBody>
      </p:sp>
      <p:sp>
        <p:nvSpPr>
          <p:cNvPr id="4" name="Slide Number Placeholder 3">
            <a:extLst>
              <a:ext uri="{FF2B5EF4-FFF2-40B4-BE49-F238E27FC236}">
                <a16:creationId xmlns:a16="http://schemas.microsoft.com/office/drawing/2014/main" id="{72AA5EF6-4369-BCBC-413F-A6F9A2ADF18C}"/>
              </a:ext>
            </a:extLst>
          </p:cNvPr>
          <p:cNvSpPr>
            <a:spLocks noGrp="1"/>
          </p:cNvSpPr>
          <p:nvPr>
            <p:ph type="sldNum" sz="quarter" idx="5"/>
          </p:nvPr>
        </p:nvSpPr>
        <p:spPr/>
        <p:txBody>
          <a:bodyPr/>
          <a:lstStyle/>
          <a:p>
            <a:fld id="{6A0B646F-FA9F-4A2F-9668-C8AE6C3B8E4A}" type="slidenum">
              <a:rPr lang="en-US" smtClean="0"/>
              <a:t>4</a:t>
            </a:fld>
            <a:endParaRPr lang="en-US"/>
          </a:p>
        </p:txBody>
      </p:sp>
    </p:spTree>
    <p:extLst>
      <p:ext uri="{BB962C8B-B14F-4D97-AF65-F5344CB8AC3E}">
        <p14:creationId xmlns:p14="http://schemas.microsoft.com/office/powerpoint/2010/main" val="940971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57D4CA-4A27-38D3-B121-F7F9044110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0EA8E5-6BAE-6220-DF50-A3640011C4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6FC60C-8F68-FBC0-957E-74C45FFE766B}"/>
              </a:ext>
            </a:extLst>
          </p:cNvPr>
          <p:cNvSpPr>
            <a:spLocks noGrp="1"/>
          </p:cNvSpPr>
          <p:nvPr>
            <p:ph type="body" idx="1"/>
          </p:nvPr>
        </p:nvSpPr>
        <p:spPr/>
        <p:txBody>
          <a:bodyPr/>
          <a:lstStyle/>
          <a:p>
            <a:r>
              <a:rPr lang="en-US" dirty="0"/>
              <a:t>Descriptive Statistics for </a:t>
            </a:r>
            <a:r>
              <a:rPr lang="en-US" dirty="0" err="1"/>
              <a:t>Score_mortality</a:t>
            </a:r>
            <a:r>
              <a:rPr lang="en-US" dirty="0"/>
              <a:t>:</a:t>
            </a:r>
          </a:p>
          <a:p>
            <a:endParaRPr lang="en-US" dirty="0"/>
          </a:p>
          <a:p>
            <a:r>
              <a:rPr lang="en-US" dirty="0"/>
              <a:t>Mean: 12.32888379786472</a:t>
            </a:r>
          </a:p>
          <a:p>
            <a:r>
              <a:rPr lang="en-US" dirty="0"/>
              <a:t>Median: 13.2</a:t>
            </a:r>
          </a:p>
          <a:p>
            <a:r>
              <a:rPr lang="en-US" dirty="0"/>
              <a:t>Mode: 14.4</a:t>
            </a:r>
          </a:p>
          <a:p>
            <a:r>
              <a:rPr lang="en-US" dirty="0"/>
              <a:t>Standard Deviation: 4.1159593173652835</a:t>
            </a:r>
          </a:p>
          <a:p>
            <a:r>
              <a:rPr lang="en-US" dirty="0"/>
              <a:t>Min: 1.4</a:t>
            </a:r>
          </a:p>
          <a:p>
            <a:r>
              <a:rPr lang="en-US" dirty="0"/>
              <a:t>Max: 26.8</a:t>
            </a:r>
          </a:p>
          <a:p>
            <a:r>
              <a:rPr lang="en-US" dirty="0"/>
              <a:t>Skewness: -0.5366134959996978</a:t>
            </a:r>
          </a:p>
          <a:p>
            <a:r>
              <a:rPr lang="en-US" dirty="0"/>
              <a:t>Tail Description: Left-skewed (negative skew) with a longer left tail.</a:t>
            </a:r>
          </a:p>
        </p:txBody>
      </p:sp>
      <p:sp>
        <p:nvSpPr>
          <p:cNvPr id="4" name="Slide Number Placeholder 3">
            <a:extLst>
              <a:ext uri="{FF2B5EF4-FFF2-40B4-BE49-F238E27FC236}">
                <a16:creationId xmlns:a16="http://schemas.microsoft.com/office/drawing/2014/main" id="{37D4AA14-BC93-313B-EBB4-744C6025E822}"/>
              </a:ext>
            </a:extLst>
          </p:cNvPr>
          <p:cNvSpPr>
            <a:spLocks noGrp="1"/>
          </p:cNvSpPr>
          <p:nvPr>
            <p:ph type="sldNum" sz="quarter" idx="5"/>
          </p:nvPr>
        </p:nvSpPr>
        <p:spPr/>
        <p:txBody>
          <a:bodyPr/>
          <a:lstStyle/>
          <a:p>
            <a:fld id="{6A0B646F-FA9F-4A2F-9668-C8AE6C3B8E4A}" type="slidenum">
              <a:rPr lang="en-US" smtClean="0"/>
              <a:t>5</a:t>
            </a:fld>
            <a:endParaRPr lang="en-US"/>
          </a:p>
        </p:txBody>
      </p:sp>
    </p:spTree>
    <p:extLst>
      <p:ext uri="{BB962C8B-B14F-4D97-AF65-F5344CB8AC3E}">
        <p14:creationId xmlns:p14="http://schemas.microsoft.com/office/powerpoint/2010/main" val="1163937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C903B-C110-BF9A-D4CC-B9750D44E7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1E9D93-2574-EFAA-177A-C1FA6E13F0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AB888C-AE58-F1D7-11B1-DB8C70AD2D6D}"/>
              </a:ext>
            </a:extLst>
          </p:cNvPr>
          <p:cNvSpPr>
            <a:spLocks noGrp="1"/>
          </p:cNvSpPr>
          <p:nvPr>
            <p:ph type="body" idx="1"/>
          </p:nvPr>
        </p:nvSpPr>
        <p:spPr/>
        <p:txBody>
          <a:bodyPr/>
          <a:lstStyle/>
          <a:p>
            <a:r>
              <a:rPr lang="en-US" dirty="0"/>
              <a:t>Descriptive Statistics for </a:t>
            </a:r>
            <a:r>
              <a:rPr lang="en-US" dirty="0" err="1"/>
              <a:t>Score_readmission</a:t>
            </a:r>
            <a:r>
              <a:rPr lang="en-US" dirty="0"/>
              <a:t>:</a:t>
            </a:r>
          </a:p>
          <a:p>
            <a:endParaRPr lang="en-US" dirty="0"/>
          </a:p>
          <a:p>
            <a:r>
              <a:rPr lang="en-US" dirty="0"/>
              <a:t>Mean: 15.874735743412382</a:t>
            </a:r>
          </a:p>
          <a:p>
            <a:r>
              <a:rPr lang="en-US" dirty="0"/>
              <a:t>Median: 16.4</a:t>
            </a:r>
          </a:p>
          <a:p>
            <a:r>
              <a:rPr lang="en-US" dirty="0"/>
              <a:t>Mode: 15.5</a:t>
            </a:r>
          </a:p>
          <a:p>
            <a:r>
              <a:rPr lang="en-US" dirty="0"/>
              <a:t>Standard Deviation: 5.096920563507814</a:t>
            </a:r>
          </a:p>
          <a:p>
            <a:r>
              <a:rPr lang="en-US" dirty="0"/>
              <a:t>Min: 2.9</a:t>
            </a:r>
          </a:p>
          <a:p>
            <a:r>
              <a:rPr lang="en-US" dirty="0"/>
              <a:t>Max: 31.3</a:t>
            </a:r>
          </a:p>
          <a:p>
            <a:r>
              <a:rPr lang="en-US" dirty="0"/>
              <a:t>Skewness: -0.8758585231865714</a:t>
            </a:r>
          </a:p>
          <a:p>
            <a:r>
              <a:rPr lang="en-US" dirty="0"/>
              <a:t>Tail Description: Left-skewed (negative skew) with a longer left tail.</a:t>
            </a:r>
          </a:p>
        </p:txBody>
      </p:sp>
      <p:sp>
        <p:nvSpPr>
          <p:cNvPr id="4" name="Slide Number Placeholder 3">
            <a:extLst>
              <a:ext uri="{FF2B5EF4-FFF2-40B4-BE49-F238E27FC236}">
                <a16:creationId xmlns:a16="http://schemas.microsoft.com/office/drawing/2014/main" id="{6754BE42-647D-8D7D-58A7-90CBD7A2E0AD}"/>
              </a:ext>
            </a:extLst>
          </p:cNvPr>
          <p:cNvSpPr>
            <a:spLocks noGrp="1"/>
          </p:cNvSpPr>
          <p:nvPr>
            <p:ph type="sldNum" sz="quarter" idx="5"/>
          </p:nvPr>
        </p:nvSpPr>
        <p:spPr/>
        <p:txBody>
          <a:bodyPr/>
          <a:lstStyle/>
          <a:p>
            <a:fld id="{6A0B646F-FA9F-4A2F-9668-C8AE6C3B8E4A}" type="slidenum">
              <a:rPr lang="en-US" smtClean="0"/>
              <a:t>6</a:t>
            </a:fld>
            <a:endParaRPr lang="en-US"/>
          </a:p>
        </p:txBody>
      </p:sp>
    </p:spTree>
    <p:extLst>
      <p:ext uri="{BB962C8B-B14F-4D97-AF65-F5344CB8AC3E}">
        <p14:creationId xmlns:p14="http://schemas.microsoft.com/office/powerpoint/2010/main" val="1357885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C04B85-0881-6C0E-02C6-19AC6B1555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69E312-F32F-5FF8-4CB1-025B9ED126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801C02-5D9F-B15A-8900-50D5E932BF4A}"/>
              </a:ext>
            </a:extLst>
          </p:cNvPr>
          <p:cNvSpPr>
            <a:spLocks noGrp="1"/>
          </p:cNvSpPr>
          <p:nvPr>
            <p:ph type="body" idx="1"/>
          </p:nvPr>
        </p:nvSpPr>
        <p:spPr/>
        <p:txBody>
          <a:bodyPr/>
          <a:lstStyle/>
          <a:p>
            <a:r>
              <a:rPr lang="en-US" dirty="0"/>
              <a:t>Descriptive Statistics for Denominator:</a:t>
            </a:r>
          </a:p>
          <a:p>
            <a:endParaRPr lang="en-US" dirty="0"/>
          </a:p>
          <a:p>
            <a:r>
              <a:rPr lang="en-US" dirty="0"/>
              <a:t>Mean: 265.3421669482455</a:t>
            </a:r>
          </a:p>
          <a:p>
            <a:r>
              <a:rPr lang="en-US" dirty="0"/>
              <a:t>Median: 184.0</a:t>
            </a:r>
          </a:p>
          <a:p>
            <a:r>
              <a:rPr lang="en-US" dirty="0"/>
              <a:t>Mode: 34.0</a:t>
            </a:r>
          </a:p>
          <a:p>
            <a:r>
              <a:rPr lang="en-US" dirty="0"/>
              <a:t>Standard Deviation: 261.21930483424745</a:t>
            </a:r>
          </a:p>
          <a:p>
            <a:r>
              <a:rPr lang="en-US" dirty="0"/>
              <a:t>Min: 25.0</a:t>
            </a:r>
          </a:p>
          <a:p>
            <a:r>
              <a:rPr lang="en-US" dirty="0"/>
              <a:t>Max: 3255.0</a:t>
            </a:r>
          </a:p>
          <a:p>
            <a:r>
              <a:rPr lang="en-US" dirty="0"/>
              <a:t>Skewness: 2.49272987333178</a:t>
            </a:r>
          </a:p>
          <a:p>
            <a:r>
              <a:rPr lang="en-US" dirty="0"/>
              <a:t>Tail Description: Right-skewed (positive skew) with a longer right tail.</a:t>
            </a:r>
          </a:p>
        </p:txBody>
      </p:sp>
      <p:sp>
        <p:nvSpPr>
          <p:cNvPr id="4" name="Slide Number Placeholder 3">
            <a:extLst>
              <a:ext uri="{FF2B5EF4-FFF2-40B4-BE49-F238E27FC236}">
                <a16:creationId xmlns:a16="http://schemas.microsoft.com/office/drawing/2014/main" id="{3F6FBFFC-8A05-DAE2-6FA0-70D1888D1D7D}"/>
              </a:ext>
            </a:extLst>
          </p:cNvPr>
          <p:cNvSpPr>
            <a:spLocks noGrp="1"/>
          </p:cNvSpPr>
          <p:nvPr>
            <p:ph type="sldNum" sz="quarter" idx="5"/>
          </p:nvPr>
        </p:nvSpPr>
        <p:spPr/>
        <p:txBody>
          <a:bodyPr/>
          <a:lstStyle/>
          <a:p>
            <a:fld id="{6A0B646F-FA9F-4A2F-9668-C8AE6C3B8E4A}" type="slidenum">
              <a:rPr lang="en-US" smtClean="0"/>
              <a:t>7</a:t>
            </a:fld>
            <a:endParaRPr lang="en-US"/>
          </a:p>
        </p:txBody>
      </p:sp>
    </p:spTree>
    <p:extLst>
      <p:ext uri="{BB962C8B-B14F-4D97-AF65-F5344CB8AC3E}">
        <p14:creationId xmlns:p14="http://schemas.microsoft.com/office/powerpoint/2010/main" val="3045770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33AF5-5B34-FDE6-AD6E-6984E7CC7C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A294EE-F085-0A9D-3445-25C857A54F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835625-21C9-9C65-A808-EDC7AD5C36C4}"/>
              </a:ext>
            </a:extLst>
          </p:cNvPr>
          <p:cNvSpPr>
            <a:spLocks noGrp="1"/>
          </p:cNvSpPr>
          <p:nvPr>
            <p:ph type="body" idx="1"/>
          </p:nvPr>
        </p:nvSpPr>
        <p:spPr/>
        <p:txBody>
          <a:bodyPr/>
          <a:lstStyle/>
          <a:p>
            <a:r>
              <a:rPr lang="en-US" dirty="0"/>
              <a:t>Descriptive Statistics for Lower Estimate:</a:t>
            </a:r>
          </a:p>
          <a:p>
            <a:endParaRPr lang="en-US" dirty="0"/>
          </a:p>
          <a:p>
            <a:r>
              <a:rPr lang="en-US" dirty="0"/>
              <a:t>Mean: 9.595702015868662</a:t>
            </a:r>
          </a:p>
          <a:p>
            <a:r>
              <a:rPr lang="en-US" dirty="0"/>
              <a:t>Median: 10.3</a:t>
            </a:r>
          </a:p>
          <a:p>
            <a:r>
              <a:rPr lang="en-US" dirty="0"/>
              <a:t>Mode: 10.8</a:t>
            </a:r>
          </a:p>
          <a:p>
            <a:r>
              <a:rPr lang="en-US" dirty="0"/>
              <a:t>Standard Deviation: 3.6244054175160763</a:t>
            </a:r>
          </a:p>
          <a:p>
            <a:r>
              <a:rPr lang="en-US" dirty="0"/>
              <a:t>Min: 0.8</a:t>
            </a:r>
          </a:p>
          <a:p>
            <a:r>
              <a:rPr lang="en-US" dirty="0"/>
              <a:t>Max: 22.6</a:t>
            </a:r>
          </a:p>
          <a:p>
            <a:r>
              <a:rPr lang="en-US" dirty="0"/>
              <a:t>Skewness: -0.4356619694966962</a:t>
            </a:r>
          </a:p>
          <a:p>
            <a:r>
              <a:rPr lang="en-US" dirty="0"/>
              <a:t>Tail Description: Left-skewed (negative skew) with a longer left tail.</a:t>
            </a:r>
          </a:p>
        </p:txBody>
      </p:sp>
      <p:sp>
        <p:nvSpPr>
          <p:cNvPr id="4" name="Slide Number Placeholder 3">
            <a:extLst>
              <a:ext uri="{FF2B5EF4-FFF2-40B4-BE49-F238E27FC236}">
                <a16:creationId xmlns:a16="http://schemas.microsoft.com/office/drawing/2014/main" id="{67A2CF49-830F-6B1D-85DF-EB3ECE079AE3}"/>
              </a:ext>
            </a:extLst>
          </p:cNvPr>
          <p:cNvSpPr>
            <a:spLocks noGrp="1"/>
          </p:cNvSpPr>
          <p:nvPr>
            <p:ph type="sldNum" sz="quarter" idx="5"/>
          </p:nvPr>
        </p:nvSpPr>
        <p:spPr/>
        <p:txBody>
          <a:bodyPr/>
          <a:lstStyle/>
          <a:p>
            <a:fld id="{6A0B646F-FA9F-4A2F-9668-C8AE6C3B8E4A}" type="slidenum">
              <a:rPr lang="en-US" smtClean="0"/>
              <a:t>8</a:t>
            </a:fld>
            <a:endParaRPr lang="en-US"/>
          </a:p>
        </p:txBody>
      </p:sp>
    </p:spTree>
    <p:extLst>
      <p:ext uri="{BB962C8B-B14F-4D97-AF65-F5344CB8AC3E}">
        <p14:creationId xmlns:p14="http://schemas.microsoft.com/office/powerpoint/2010/main" val="3814922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085603-31CB-828D-0FE7-7B3E7B24F7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A25D76-209A-CBD1-2DAA-65CE3FBF00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CC8A58-11C3-7C69-AED0-DDEFEEF60525}"/>
              </a:ext>
            </a:extLst>
          </p:cNvPr>
          <p:cNvSpPr>
            <a:spLocks noGrp="1"/>
          </p:cNvSpPr>
          <p:nvPr>
            <p:ph type="body" idx="1"/>
          </p:nvPr>
        </p:nvSpPr>
        <p:spPr/>
        <p:txBody>
          <a:bodyPr/>
          <a:lstStyle/>
          <a:p>
            <a:r>
              <a:rPr lang="en-US" dirty="0"/>
              <a:t>Descriptive Statistics for Higher Estimate:</a:t>
            </a:r>
          </a:p>
          <a:p>
            <a:endParaRPr lang="en-US" dirty="0"/>
          </a:p>
          <a:p>
            <a:r>
              <a:rPr lang="en-US" dirty="0"/>
              <a:t>Mean: 15.753474918843375</a:t>
            </a:r>
          </a:p>
          <a:p>
            <a:r>
              <a:rPr lang="en-US" dirty="0"/>
              <a:t>Median: 16.6</a:t>
            </a:r>
          </a:p>
          <a:p>
            <a:r>
              <a:rPr lang="en-US" dirty="0"/>
              <a:t>Mode: 17.7</a:t>
            </a:r>
          </a:p>
          <a:p>
            <a:r>
              <a:rPr lang="en-US" dirty="0"/>
              <a:t>Standard Deviation: 4.626379986426984</a:t>
            </a:r>
          </a:p>
          <a:p>
            <a:r>
              <a:rPr lang="en-US" dirty="0"/>
              <a:t>Min: 2.2</a:t>
            </a:r>
          </a:p>
          <a:p>
            <a:r>
              <a:rPr lang="en-US" dirty="0"/>
              <a:t>Max: 31.9</a:t>
            </a:r>
          </a:p>
          <a:p>
            <a:r>
              <a:rPr lang="en-US" dirty="0"/>
              <a:t>Skewness: -0.45377788434010224</a:t>
            </a:r>
          </a:p>
          <a:p>
            <a:r>
              <a:rPr lang="en-US" dirty="0"/>
              <a:t>Tail Description: Left-skewed (negative skew) with a longer left tail.</a:t>
            </a:r>
          </a:p>
        </p:txBody>
      </p:sp>
      <p:sp>
        <p:nvSpPr>
          <p:cNvPr id="4" name="Slide Number Placeholder 3">
            <a:extLst>
              <a:ext uri="{FF2B5EF4-FFF2-40B4-BE49-F238E27FC236}">
                <a16:creationId xmlns:a16="http://schemas.microsoft.com/office/drawing/2014/main" id="{5ABA57EA-E888-7CD6-B222-B324BDB698D6}"/>
              </a:ext>
            </a:extLst>
          </p:cNvPr>
          <p:cNvSpPr>
            <a:spLocks noGrp="1"/>
          </p:cNvSpPr>
          <p:nvPr>
            <p:ph type="sldNum" sz="quarter" idx="5"/>
          </p:nvPr>
        </p:nvSpPr>
        <p:spPr/>
        <p:txBody>
          <a:bodyPr/>
          <a:lstStyle/>
          <a:p>
            <a:fld id="{6A0B646F-FA9F-4A2F-9668-C8AE6C3B8E4A}" type="slidenum">
              <a:rPr lang="en-US" smtClean="0"/>
              <a:t>9</a:t>
            </a:fld>
            <a:endParaRPr lang="en-US"/>
          </a:p>
        </p:txBody>
      </p:sp>
    </p:spTree>
    <p:extLst>
      <p:ext uri="{BB962C8B-B14F-4D97-AF65-F5344CB8AC3E}">
        <p14:creationId xmlns:p14="http://schemas.microsoft.com/office/powerpoint/2010/main" val="379942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46F30-2374-9641-4F9F-B9534D9685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B4AD78-291E-EBB0-018F-CBB1437DDE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0A1FC1-5827-82A1-E96B-D874AD58D6D2}"/>
              </a:ext>
            </a:extLst>
          </p:cNvPr>
          <p:cNvSpPr>
            <a:spLocks noGrp="1"/>
          </p:cNvSpPr>
          <p:nvPr>
            <p:ph type="body" idx="1"/>
          </p:nvPr>
        </p:nvSpPr>
        <p:spPr/>
        <p:txBody>
          <a:bodyPr/>
          <a:lstStyle/>
          <a:p>
            <a:r>
              <a:rPr lang="en-US" dirty="0"/>
              <a:t>Analyzed the Probability Mass Function (PMF) for mortality scores, comparing hospitals categorized by high and low denominators. </a:t>
            </a:r>
          </a:p>
          <a:p>
            <a:r>
              <a:rPr lang="en-US" dirty="0"/>
              <a:t>This segmentation helps us investigate how the volume of cases impacts mortality rates. </a:t>
            </a:r>
          </a:p>
        </p:txBody>
      </p:sp>
      <p:sp>
        <p:nvSpPr>
          <p:cNvPr id="4" name="Slide Number Placeholder 3">
            <a:extLst>
              <a:ext uri="{FF2B5EF4-FFF2-40B4-BE49-F238E27FC236}">
                <a16:creationId xmlns:a16="http://schemas.microsoft.com/office/drawing/2014/main" id="{336CE1C2-0FFD-18BA-76CE-91810FFAE012}"/>
              </a:ext>
            </a:extLst>
          </p:cNvPr>
          <p:cNvSpPr>
            <a:spLocks noGrp="1"/>
          </p:cNvSpPr>
          <p:nvPr>
            <p:ph type="sldNum" sz="quarter" idx="5"/>
          </p:nvPr>
        </p:nvSpPr>
        <p:spPr/>
        <p:txBody>
          <a:bodyPr/>
          <a:lstStyle/>
          <a:p>
            <a:fld id="{6A0B646F-FA9F-4A2F-9668-C8AE6C3B8E4A}" type="slidenum">
              <a:rPr lang="en-US" smtClean="0"/>
              <a:t>10</a:t>
            </a:fld>
            <a:endParaRPr lang="en-US"/>
          </a:p>
        </p:txBody>
      </p:sp>
    </p:spTree>
    <p:extLst>
      <p:ext uri="{BB962C8B-B14F-4D97-AF65-F5344CB8AC3E}">
        <p14:creationId xmlns:p14="http://schemas.microsoft.com/office/powerpoint/2010/main" val="1633379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E9C058-B2FE-4C25-ABA0-28032E9ECB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0972C4-B03A-8857-A393-599A8A0A4E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6278CB-0623-31C7-5904-1CDF12A80C3A}"/>
              </a:ext>
            </a:extLst>
          </p:cNvPr>
          <p:cNvSpPr>
            <a:spLocks noGrp="1"/>
          </p:cNvSpPr>
          <p:nvPr>
            <p:ph type="body" idx="1"/>
          </p:nvPr>
        </p:nvSpPr>
        <p:spPr/>
        <p:txBody>
          <a:bodyPr/>
          <a:lstStyle/>
          <a:p>
            <a:r>
              <a:rPr lang="en-US" dirty="0"/>
              <a:t>Analyzed the Probability Mass Function (PMF) for mortality scores, comparing hospitals categorized by high and low denominators. </a:t>
            </a:r>
          </a:p>
          <a:p>
            <a:r>
              <a:rPr lang="en-US" dirty="0"/>
              <a:t>This segmentation helps us investigate how the volume of cases impacts mortality rates. </a:t>
            </a:r>
          </a:p>
          <a:p>
            <a:endParaRPr lang="en-US" dirty="0"/>
          </a:p>
        </p:txBody>
      </p:sp>
      <p:sp>
        <p:nvSpPr>
          <p:cNvPr id="4" name="Slide Number Placeholder 3">
            <a:extLst>
              <a:ext uri="{FF2B5EF4-FFF2-40B4-BE49-F238E27FC236}">
                <a16:creationId xmlns:a16="http://schemas.microsoft.com/office/drawing/2014/main" id="{6F6C6311-E3C7-F4BE-C6E9-53355BC5897B}"/>
              </a:ext>
            </a:extLst>
          </p:cNvPr>
          <p:cNvSpPr>
            <a:spLocks noGrp="1"/>
          </p:cNvSpPr>
          <p:nvPr>
            <p:ph type="sldNum" sz="quarter" idx="5"/>
          </p:nvPr>
        </p:nvSpPr>
        <p:spPr/>
        <p:txBody>
          <a:bodyPr/>
          <a:lstStyle/>
          <a:p>
            <a:fld id="{6A0B646F-FA9F-4A2F-9668-C8AE6C3B8E4A}" type="slidenum">
              <a:rPr lang="en-US" smtClean="0"/>
              <a:t>11</a:t>
            </a:fld>
            <a:endParaRPr lang="en-US"/>
          </a:p>
        </p:txBody>
      </p:sp>
    </p:spTree>
    <p:extLst>
      <p:ext uri="{BB962C8B-B14F-4D97-AF65-F5344CB8AC3E}">
        <p14:creationId xmlns:p14="http://schemas.microsoft.com/office/powerpoint/2010/main" val="60811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27D3EC-42EA-46A3-9230-CCF63CA02273}"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CAEA8-856B-4359-BC0D-E560459512E7}"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7766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0827D3EC-42EA-46A3-9230-CCF63CA02273}" type="datetimeFigureOut">
              <a:rPr lang="en-US" smtClean="0"/>
              <a:t>11/13/2024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CAEA8-856B-4359-BC0D-E560459512E7}" type="slidenum">
              <a:rPr lang="en-US" smtClean="0"/>
              <a:t>‹#›</a:t>
            </a:fld>
            <a:endParaRPr lang="en-US"/>
          </a:p>
        </p:txBody>
      </p:sp>
    </p:spTree>
    <p:extLst>
      <p:ext uri="{BB962C8B-B14F-4D97-AF65-F5344CB8AC3E}">
        <p14:creationId xmlns:p14="http://schemas.microsoft.com/office/powerpoint/2010/main" val="1213762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27D3EC-42EA-46A3-9230-CCF63CA02273}"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CAEA8-856B-4359-BC0D-E560459512E7}" type="slidenum">
              <a:rPr lang="en-US" smtClean="0"/>
              <a:t>‹#›</a:t>
            </a:fld>
            <a:endParaRPr lang="en-US"/>
          </a:p>
        </p:txBody>
      </p:sp>
    </p:spTree>
    <p:extLst>
      <p:ext uri="{BB962C8B-B14F-4D97-AF65-F5344CB8AC3E}">
        <p14:creationId xmlns:p14="http://schemas.microsoft.com/office/powerpoint/2010/main" val="906916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27D3EC-42EA-46A3-9230-CCF63CA02273}"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CAEA8-856B-4359-BC0D-E560459512E7}"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16000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27D3EC-42EA-46A3-9230-CCF63CA02273}"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CAEA8-856B-4359-BC0D-E560459512E7}" type="slidenum">
              <a:rPr lang="en-US" smtClean="0"/>
              <a:t>‹#›</a:t>
            </a:fld>
            <a:endParaRPr lang="en-US"/>
          </a:p>
        </p:txBody>
      </p:sp>
    </p:spTree>
    <p:extLst>
      <p:ext uri="{BB962C8B-B14F-4D97-AF65-F5344CB8AC3E}">
        <p14:creationId xmlns:p14="http://schemas.microsoft.com/office/powerpoint/2010/main" val="6072413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27D3EC-42EA-46A3-9230-CCF63CA02273}"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CAEA8-856B-4359-BC0D-E560459512E7}"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60049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27D3EC-42EA-46A3-9230-CCF63CA02273}"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CAEA8-856B-4359-BC0D-E560459512E7}" type="slidenum">
              <a:rPr lang="en-US" smtClean="0"/>
              <a:t>‹#›</a:t>
            </a:fld>
            <a:endParaRPr lang="en-US"/>
          </a:p>
        </p:txBody>
      </p:sp>
    </p:spTree>
    <p:extLst>
      <p:ext uri="{BB962C8B-B14F-4D97-AF65-F5344CB8AC3E}">
        <p14:creationId xmlns:p14="http://schemas.microsoft.com/office/powerpoint/2010/main" val="250233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27D3EC-42EA-46A3-9230-CCF63CA02273}"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CAEA8-856B-4359-BC0D-E560459512E7}" type="slidenum">
              <a:rPr lang="en-US" smtClean="0"/>
              <a:t>‹#›</a:t>
            </a:fld>
            <a:endParaRPr lang="en-US"/>
          </a:p>
        </p:txBody>
      </p:sp>
    </p:spTree>
    <p:extLst>
      <p:ext uri="{BB962C8B-B14F-4D97-AF65-F5344CB8AC3E}">
        <p14:creationId xmlns:p14="http://schemas.microsoft.com/office/powerpoint/2010/main" val="36398881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27D3EC-42EA-46A3-9230-CCF63CA02273}"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CAEA8-856B-4359-BC0D-E560459512E7}" type="slidenum">
              <a:rPr lang="en-US" smtClean="0"/>
              <a:t>‹#›</a:t>
            </a:fld>
            <a:endParaRPr lang="en-US"/>
          </a:p>
        </p:txBody>
      </p:sp>
    </p:spTree>
    <p:extLst>
      <p:ext uri="{BB962C8B-B14F-4D97-AF65-F5344CB8AC3E}">
        <p14:creationId xmlns:p14="http://schemas.microsoft.com/office/powerpoint/2010/main" val="2043172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27D3EC-42EA-46A3-9230-CCF63CA02273}"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CAEA8-856B-4359-BC0D-E560459512E7}" type="slidenum">
              <a:rPr lang="en-US" smtClean="0"/>
              <a:t>‹#›</a:t>
            </a:fld>
            <a:endParaRPr lang="en-US"/>
          </a:p>
        </p:txBody>
      </p:sp>
    </p:spTree>
    <p:extLst>
      <p:ext uri="{BB962C8B-B14F-4D97-AF65-F5344CB8AC3E}">
        <p14:creationId xmlns:p14="http://schemas.microsoft.com/office/powerpoint/2010/main" val="2745280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27D3EC-42EA-46A3-9230-CCF63CA02273}"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CAEA8-856B-4359-BC0D-E560459512E7}" type="slidenum">
              <a:rPr lang="en-US" smtClean="0"/>
              <a:t>‹#›</a:t>
            </a:fld>
            <a:endParaRPr lang="en-US"/>
          </a:p>
        </p:txBody>
      </p:sp>
    </p:spTree>
    <p:extLst>
      <p:ext uri="{BB962C8B-B14F-4D97-AF65-F5344CB8AC3E}">
        <p14:creationId xmlns:p14="http://schemas.microsoft.com/office/powerpoint/2010/main" val="675862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27D3EC-42EA-46A3-9230-CCF63CA02273}"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CAEA8-856B-4359-BC0D-E560459512E7}" type="slidenum">
              <a:rPr lang="en-US" smtClean="0"/>
              <a:t>‹#›</a:t>
            </a:fld>
            <a:endParaRPr lang="en-US"/>
          </a:p>
        </p:txBody>
      </p:sp>
    </p:spTree>
    <p:extLst>
      <p:ext uri="{BB962C8B-B14F-4D97-AF65-F5344CB8AC3E}">
        <p14:creationId xmlns:p14="http://schemas.microsoft.com/office/powerpoint/2010/main" val="819053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27D3EC-42EA-46A3-9230-CCF63CA02273}" type="datetimeFigureOut">
              <a:rPr lang="en-US" smtClean="0"/>
              <a:t>11/13/2024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3CAEA8-856B-4359-BC0D-E560459512E7}" type="slidenum">
              <a:rPr lang="en-US" smtClean="0"/>
              <a:t>‹#›</a:t>
            </a:fld>
            <a:endParaRPr lang="en-US"/>
          </a:p>
        </p:txBody>
      </p:sp>
    </p:spTree>
    <p:extLst>
      <p:ext uri="{BB962C8B-B14F-4D97-AF65-F5344CB8AC3E}">
        <p14:creationId xmlns:p14="http://schemas.microsoft.com/office/powerpoint/2010/main" val="1534468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27D3EC-42EA-46A3-9230-CCF63CA02273}" type="datetimeFigureOut">
              <a:rPr lang="en-US" smtClean="0"/>
              <a:t>11/13/2024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CAEA8-856B-4359-BC0D-E560459512E7}" type="slidenum">
              <a:rPr lang="en-US" smtClean="0"/>
              <a:t>‹#›</a:t>
            </a:fld>
            <a:endParaRPr lang="en-US"/>
          </a:p>
        </p:txBody>
      </p:sp>
    </p:spTree>
    <p:extLst>
      <p:ext uri="{BB962C8B-B14F-4D97-AF65-F5344CB8AC3E}">
        <p14:creationId xmlns:p14="http://schemas.microsoft.com/office/powerpoint/2010/main" val="3626261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27D3EC-42EA-46A3-9230-CCF63CA02273}" type="datetimeFigureOut">
              <a:rPr lang="en-US" smtClean="0"/>
              <a:t>11/13/2024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3CAEA8-856B-4359-BC0D-E560459512E7}" type="slidenum">
              <a:rPr lang="en-US" smtClean="0"/>
              <a:t>‹#›</a:t>
            </a:fld>
            <a:endParaRPr lang="en-US"/>
          </a:p>
        </p:txBody>
      </p:sp>
    </p:spTree>
    <p:extLst>
      <p:ext uri="{BB962C8B-B14F-4D97-AF65-F5344CB8AC3E}">
        <p14:creationId xmlns:p14="http://schemas.microsoft.com/office/powerpoint/2010/main" val="3515840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27D3EC-42EA-46A3-9230-CCF63CA02273}"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CAEA8-856B-4359-BC0D-E560459512E7}" type="slidenum">
              <a:rPr lang="en-US" smtClean="0"/>
              <a:t>‹#›</a:t>
            </a:fld>
            <a:endParaRPr lang="en-US"/>
          </a:p>
        </p:txBody>
      </p:sp>
    </p:spTree>
    <p:extLst>
      <p:ext uri="{BB962C8B-B14F-4D97-AF65-F5344CB8AC3E}">
        <p14:creationId xmlns:p14="http://schemas.microsoft.com/office/powerpoint/2010/main" val="4155129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27D3EC-42EA-46A3-9230-CCF63CA02273}"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CAEA8-856B-4359-BC0D-E560459512E7}" type="slidenum">
              <a:rPr lang="en-US" smtClean="0"/>
              <a:t>‹#›</a:t>
            </a:fld>
            <a:endParaRPr lang="en-US"/>
          </a:p>
        </p:txBody>
      </p:sp>
    </p:spTree>
    <p:extLst>
      <p:ext uri="{BB962C8B-B14F-4D97-AF65-F5344CB8AC3E}">
        <p14:creationId xmlns:p14="http://schemas.microsoft.com/office/powerpoint/2010/main" val="1510285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827D3EC-42EA-46A3-9230-CCF63CA02273}" type="datetimeFigureOut">
              <a:rPr lang="en-US" smtClean="0"/>
              <a:t>11/13/2024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93CAEA8-856B-4359-BC0D-E560459512E7}" type="slidenum">
              <a:rPr lang="en-US" smtClean="0"/>
              <a:t>‹#›</a:t>
            </a:fld>
            <a:endParaRPr lang="en-US"/>
          </a:p>
        </p:txBody>
      </p:sp>
    </p:spTree>
    <p:extLst>
      <p:ext uri="{BB962C8B-B14F-4D97-AF65-F5344CB8AC3E}">
        <p14:creationId xmlns:p14="http://schemas.microsoft.com/office/powerpoint/2010/main" val="3502283269"/>
      </p:ext>
    </p:extLst>
  </p:cSld>
  <p:clrMap bg1="dk1" tx1="lt1" bg2="dk2" tx2="lt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 id="2147483922" r:id="rId12"/>
    <p:sldLayoutId id="2147483923" r:id="rId13"/>
    <p:sldLayoutId id="2147483924" r:id="rId14"/>
    <p:sldLayoutId id="2147483925" r:id="rId15"/>
    <p:sldLayoutId id="2147483926" r:id="rId16"/>
    <p:sldLayoutId id="214748392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6FFEF-69DA-62BE-FB87-B4899D6D8B0B}"/>
              </a:ext>
            </a:extLst>
          </p:cNvPr>
          <p:cNvSpPr>
            <a:spLocks noGrp="1"/>
          </p:cNvSpPr>
          <p:nvPr>
            <p:ph type="ctrTitle"/>
          </p:nvPr>
        </p:nvSpPr>
        <p:spPr/>
        <p:txBody>
          <a:bodyPr>
            <a:normAutofit/>
          </a:bodyPr>
          <a:lstStyle/>
          <a:p>
            <a:r>
              <a:rPr lang="en-US" sz="3600" dirty="0">
                <a:latin typeface="Times New Roman" panose="02020603050405020304" pitchFamily="18" charset="0"/>
                <a:cs typeface="Times New Roman" panose="02020603050405020304" pitchFamily="18" charset="0"/>
              </a:rPr>
              <a:t>Exploring relationships between Hospital readmission rates and mortality rates</a:t>
            </a:r>
          </a:p>
        </p:txBody>
      </p:sp>
      <p:sp>
        <p:nvSpPr>
          <p:cNvPr id="3" name="Subtitle 2">
            <a:extLst>
              <a:ext uri="{FF2B5EF4-FFF2-40B4-BE49-F238E27FC236}">
                <a16:creationId xmlns:a16="http://schemas.microsoft.com/office/drawing/2014/main" id="{C8910BAC-E4FD-3544-7478-0E4261D3AB46}"/>
              </a:ext>
            </a:extLst>
          </p:cNvPr>
          <p:cNvSpPr>
            <a:spLocks noGrp="1"/>
          </p:cNvSpPr>
          <p:nvPr>
            <p:ph type="subTitle" idx="1"/>
          </p:nvPr>
        </p:nvSpPr>
        <p:spPr/>
        <p:txBody>
          <a:bodyPr/>
          <a:lstStyle/>
          <a:p>
            <a:r>
              <a:rPr lang="en-US" sz="2400" dirty="0" err="1">
                <a:solidFill>
                  <a:schemeClr val="tx1"/>
                </a:solidFill>
                <a:latin typeface="Times New Roman" panose="02020603050405020304" pitchFamily="18" charset="0"/>
                <a:cs typeface="Times New Roman" panose="02020603050405020304" pitchFamily="18" charset="0"/>
              </a:rPr>
              <a:t>Vema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Dondeti</a:t>
            </a:r>
            <a:r>
              <a:rPr lang="en-US" sz="2400" dirty="0">
                <a:solidFill>
                  <a:schemeClr val="tx1"/>
                </a:solidFill>
                <a:latin typeface="Times New Roman" panose="02020603050405020304" pitchFamily="18" charset="0"/>
                <a:cs typeface="Times New Roman" panose="02020603050405020304" pitchFamily="18" charset="0"/>
              </a:rPr>
              <a:t> (Bellevue University</a:t>
            </a:r>
            <a:r>
              <a:rPr lang="en-US" dirty="0">
                <a:solidFill>
                  <a:schemeClr val="tx1"/>
                </a:solidFill>
              </a:rPr>
              <a:t>)</a:t>
            </a:r>
          </a:p>
        </p:txBody>
      </p:sp>
    </p:spTree>
    <p:extLst>
      <p:ext uri="{BB962C8B-B14F-4D97-AF65-F5344CB8AC3E}">
        <p14:creationId xmlns:p14="http://schemas.microsoft.com/office/powerpoint/2010/main" val="1464194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595EB-3FDB-6234-6AAE-2DC866109B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2CCE20-9C0A-8B95-FD8C-70AD118A1A7C}"/>
              </a:ext>
            </a:extLst>
          </p:cNvPr>
          <p:cNvSpPr>
            <a:spLocks noGrp="1"/>
          </p:cNvSpPr>
          <p:nvPr>
            <p:ph type="title"/>
          </p:nvPr>
        </p:nvSpPr>
        <p:spPr>
          <a:xfrm>
            <a:off x="738544" y="466531"/>
            <a:ext cx="10515600" cy="1054165"/>
          </a:xfrm>
        </p:spPr>
        <p:txBody>
          <a:bodyPr>
            <a:noAutofit/>
          </a:bodyPr>
          <a:lstStyle/>
          <a:p>
            <a:r>
              <a:rPr lang="en-US" sz="3200" b="1" dirty="0">
                <a:latin typeface="Times New Roman" panose="02020603050405020304" pitchFamily="18" charset="0"/>
                <a:cs typeface="Times New Roman" panose="02020603050405020304" pitchFamily="18" charset="0"/>
              </a:rPr>
              <a:t>High Denominator Mortality Score PMF</a:t>
            </a:r>
          </a:p>
        </p:txBody>
      </p:sp>
      <p:sp>
        <p:nvSpPr>
          <p:cNvPr id="9" name="Rectangle 4">
            <a:extLst>
              <a:ext uri="{FF2B5EF4-FFF2-40B4-BE49-F238E27FC236}">
                <a16:creationId xmlns:a16="http://schemas.microsoft.com/office/drawing/2014/main" id="{1F9441ED-0ABE-374B-0BCD-3AFC51D0DEA4}"/>
              </a:ext>
            </a:extLst>
          </p:cNvPr>
          <p:cNvSpPr>
            <a:spLocks noGrp="1" noChangeArrowheads="1"/>
          </p:cNvSpPr>
          <p:nvPr>
            <p:ph type="body" idx="1"/>
          </p:nvPr>
        </p:nvSpPr>
        <p:spPr bwMode="auto">
          <a:xfrm>
            <a:off x="654050" y="2765632"/>
            <a:ext cx="574675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Peak around 15: Most cases have a mortality score around 15.</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Right-Skewed: A few cases have significantly higher mortality scores.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Moderate Variability: Mortality scores are moderately spread out.</a:t>
            </a:r>
          </a:p>
        </p:txBody>
      </p:sp>
      <p:pic>
        <p:nvPicPr>
          <p:cNvPr id="4" name="Picture 3">
            <a:extLst>
              <a:ext uri="{FF2B5EF4-FFF2-40B4-BE49-F238E27FC236}">
                <a16:creationId xmlns:a16="http://schemas.microsoft.com/office/drawing/2014/main" id="{084ED811-706A-A632-97DB-3503020837F0}"/>
              </a:ext>
            </a:extLst>
          </p:cNvPr>
          <p:cNvPicPr>
            <a:picLocks noChangeAspect="1"/>
          </p:cNvPicPr>
          <p:nvPr/>
        </p:nvPicPr>
        <p:blipFill>
          <a:blip r:embed="rId3"/>
          <a:stretch>
            <a:fillRect/>
          </a:stretch>
        </p:blipFill>
        <p:spPr>
          <a:xfrm>
            <a:off x="6753408" y="2242030"/>
            <a:ext cx="4897558" cy="3802051"/>
          </a:xfrm>
          <a:prstGeom prst="rect">
            <a:avLst/>
          </a:prstGeom>
        </p:spPr>
      </p:pic>
    </p:spTree>
    <p:extLst>
      <p:ext uri="{BB962C8B-B14F-4D97-AF65-F5344CB8AC3E}">
        <p14:creationId xmlns:p14="http://schemas.microsoft.com/office/powerpoint/2010/main" val="546443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D0F028-EE54-861B-3D61-18A7CEA407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001B72-859F-CDBD-26F8-050D367F08D9}"/>
              </a:ext>
            </a:extLst>
          </p:cNvPr>
          <p:cNvSpPr>
            <a:spLocks noGrp="1"/>
          </p:cNvSpPr>
          <p:nvPr>
            <p:ph type="title"/>
          </p:nvPr>
        </p:nvSpPr>
        <p:spPr>
          <a:xfrm>
            <a:off x="738544" y="466531"/>
            <a:ext cx="10515600" cy="1054165"/>
          </a:xfrm>
        </p:spPr>
        <p:txBody>
          <a:bodyPr>
            <a:noAutofit/>
          </a:bodyPr>
          <a:lstStyle/>
          <a:p>
            <a:r>
              <a:rPr lang="en-US" sz="3200" dirty="0">
                <a:latin typeface="Times New Roman" panose="02020603050405020304" pitchFamily="18" charset="0"/>
                <a:cs typeface="Times New Roman" panose="02020603050405020304" pitchFamily="18" charset="0"/>
              </a:rPr>
              <a:t>Low Denominator Mortality Score PMF</a:t>
            </a:r>
          </a:p>
        </p:txBody>
      </p:sp>
      <p:sp>
        <p:nvSpPr>
          <p:cNvPr id="9" name="Rectangle 4">
            <a:extLst>
              <a:ext uri="{FF2B5EF4-FFF2-40B4-BE49-F238E27FC236}">
                <a16:creationId xmlns:a16="http://schemas.microsoft.com/office/drawing/2014/main" id="{ED2292C6-DA5B-6ED0-7306-6792C2C1751F}"/>
              </a:ext>
            </a:extLst>
          </p:cNvPr>
          <p:cNvSpPr>
            <a:spLocks noGrp="1" noChangeArrowheads="1"/>
          </p:cNvSpPr>
          <p:nvPr>
            <p:ph type="body" idx="1"/>
          </p:nvPr>
        </p:nvSpPr>
        <p:spPr bwMode="auto">
          <a:xfrm>
            <a:off x="654050" y="2765632"/>
            <a:ext cx="574675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Peak around 15: Similar to high-denominator, most cases peak around 15.</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Right-Skewed: A few cases have significantly higher mortality scores.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Lower Variability: Mortality scores are less spread out compared to high-denominator cases.</a:t>
            </a:r>
          </a:p>
        </p:txBody>
      </p:sp>
      <p:pic>
        <p:nvPicPr>
          <p:cNvPr id="5" name="Picture 4">
            <a:extLst>
              <a:ext uri="{FF2B5EF4-FFF2-40B4-BE49-F238E27FC236}">
                <a16:creationId xmlns:a16="http://schemas.microsoft.com/office/drawing/2014/main" id="{C9DF02CD-1131-F4CB-59DC-3C9F246FBA5E}"/>
              </a:ext>
            </a:extLst>
          </p:cNvPr>
          <p:cNvPicPr>
            <a:picLocks noChangeAspect="1"/>
          </p:cNvPicPr>
          <p:nvPr/>
        </p:nvPicPr>
        <p:blipFill>
          <a:blip r:embed="rId3"/>
          <a:stretch>
            <a:fillRect/>
          </a:stretch>
        </p:blipFill>
        <p:spPr>
          <a:xfrm>
            <a:off x="6719299" y="1991432"/>
            <a:ext cx="5126041" cy="3806065"/>
          </a:xfrm>
          <a:prstGeom prst="rect">
            <a:avLst/>
          </a:prstGeom>
        </p:spPr>
      </p:pic>
    </p:spTree>
    <p:extLst>
      <p:ext uri="{BB962C8B-B14F-4D97-AF65-F5344CB8AC3E}">
        <p14:creationId xmlns:p14="http://schemas.microsoft.com/office/powerpoint/2010/main" val="1101679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E3A6F7-33CB-DA68-28F8-479F32F09E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43710C-2C26-CFE3-08BE-4AD1D009F0E2}"/>
              </a:ext>
            </a:extLst>
          </p:cNvPr>
          <p:cNvSpPr>
            <a:spLocks noGrp="1"/>
          </p:cNvSpPr>
          <p:nvPr>
            <p:ph type="title"/>
          </p:nvPr>
        </p:nvSpPr>
        <p:spPr>
          <a:xfrm>
            <a:off x="738544" y="466531"/>
            <a:ext cx="10515600" cy="1054165"/>
          </a:xfrm>
        </p:spPr>
        <p:txBody>
          <a:bodyPr>
            <a:noAutofit/>
          </a:bodyPr>
          <a:lstStyle/>
          <a:p>
            <a:r>
              <a:rPr lang="en-US" sz="3200" dirty="0">
                <a:latin typeface="Times New Roman" panose="02020603050405020304" pitchFamily="18" charset="0"/>
                <a:cs typeface="Times New Roman" panose="02020603050405020304" pitchFamily="18" charset="0"/>
              </a:rPr>
              <a:t>Comparison of High and Low Denominator Mortality Score PMFs</a:t>
            </a:r>
          </a:p>
        </p:txBody>
      </p:sp>
      <p:sp>
        <p:nvSpPr>
          <p:cNvPr id="9" name="Rectangle 4">
            <a:extLst>
              <a:ext uri="{FF2B5EF4-FFF2-40B4-BE49-F238E27FC236}">
                <a16:creationId xmlns:a16="http://schemas.microsoft.com/office/drawing/2014/main" id="{361006D3-E0B0-9FBB-28A9-AB5BFC21E960}"/>
              </a:ext>
            </a:extLst>
          </p:cNvPr>
          <p:cNvSpPr>
            <a:spLocks noGrp="1" noChangeArrowheads="1"/>
          </p:cNvSpPr>
          <p:nvPr>
            <p:ph type="body" idx="1"/>
          </p:nvPr>
        </p:nvSpPr>
        <p:spPr bwMode="auto">
          <a:xfrm>
            <a:off x="654049" y="1534527"/>
            <a:ext cx="10904377"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Similar Peak: Both distributions peak around a mortality score of 15, suggesting a similar central tendency.</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Similar Skewness: Both distributions are right-skewed, indicating the presence of high-scoring outliers.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Variability Difference: The high-denominator group exhibits more variability in mortality scores compared to the low-denominator group.</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Potential Implications: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800100" lvl="1" indent="-342900" defTabSz="914400" eaLnBrk="0" fontAlgn="base" hangingPunct="0">
              <a:spcBef>
                <a:spcPct val="0"/>
              </a:spcBef>
              <a:spcAft>
                <a:spcPct val="0"/>
              </a:spcAft>
              <a:buClrTx/>
              <a:buSzTx/>
              <a:buFont typeface="Arial" panose="020B0604020202020204" pitchFamily="34" charset="0"/>
              <a:buChar char="•"/>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High-denominator cases might represent a more heterogeneous population with a wider range of risk factors and outcomes.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800100" lvl="1" indent="-342900" defTabSz="914400" eaLnBrk="0" fontAlgn="base" hangingPunct="0">
              <a:spcBef>
                <a:spcPct val="0"/>
              </a:spcBef>
              <a:spcAft>
                <a:spcPct val="0"/>
              </a:spcAft>
              <a:buClrTx/>
              <a:buSzTx/>
              <a:buFont typeface="Arial" panose="020B0604020202020204" pitchFamily="34" charset="0"/>
              <a:buChar char="•"/>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Low-denominator cases might be more homogeneous, potentially due to stricter inclusion criteria or specific patient characteristics.</a:t>
            </a:r>
          </a:p>
        </p:txBody>
      </p:sp>
    </p:spTree>
    <p:extLst>
      <p:ext uri="{BB962C8B-B14F-4D97-AF65-F5344CB8AC3E}">
        <p14:creationId xmlns:p14="http://schemas.microsoft.com/office/powerpoint/2010/main" val="1085463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DA2641-605B-C3E9-4E7F-32B5BB8DD8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301C47-172A-C5D7-D721-5786AB4F3B2E}"/>
              </a:ext>
            </a:extLst>
          </p:cNvPr>
          <p:cNvSpPr>
            <a:spLocks noGrp="1"/>
          </p:cNvSpPr>
          <p:nvPr>
            <p:ph type="title"/>
          </p:nvPr>
        </p:nvSpPr>
        <p:spPr>
          <a:xfrm>
            <a:off x="738544" y="343243"/>
            <a:ext cx="10515600" cy="1054165"/>
          </a:xfrm>
        </p:spPr>
        <p:txBody>
          <a:bodyPr>
            <a:noAutofit/>
          </a:bodyPr>
          <a:lstStyle/>
          <a:p>
            <a:r>
              <a:rPr lang="en-US" sz="3200" dirty="0">
                <a:latin typeface="Times New Roman" panose="02020603050405020304" pitchFamily="18" charset="0"/>
                <a:cs typeface="Times New Roman" panose="02020603050405020304" pitchFamily="18" charset="0"/>
              </a:rPr>
              <a:t>Cumulative Distribution Function (CDF) for Mortality Score</a:t>
            </a:r>
          </a:p>
        </p:txBody>
      </p:sp>
      <p:sp>
        <p:nvSpPr>
          <p:cNvPr id="9" name="Rectangle 4">
            <a:extLst>
              <a:ext uri="{FF2B5EF4-FFF2-40B4-BE49-F238E27FC236}">
                <a16:creationId xmlns:a16="http://schemas.microsoft.com/office/drawing/2014/main" id="{B09BA35D-202E-DE8F-5C5A-423DD8C48FA6}"/>
              </a:ext>
            </a:extLst>
          </p:cNvPr>
          <p:cNvSpPr>
            <a:spLocks noGrp="1" noChangeArrowheads="1"/>
          </p:cNvSpPr>
          <p:nvPr>
            <p:ph type="body" idx="1"/>
          </p:nvPr>
        </p:nvSpPr>
        <p:spPr bwMode="auto">
          <a:xfrm>
            <a:off x="654049" y="1478459"/>
            <a:ext cx="6097119" cy="504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Observations: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800100" lvl="1" indent="-342900" defTabSz="914400" eaLnBrk="0" fontAlgn="base" hangingPunct="0">
              <a:spcBef>
                <a:spcPct val="0"/>
              </a:spcBef>
              <a:spcAft>
                <a:spcPct val="0"/>
              </a:spcAft>
              <a:buClrTx/>
              <a:buSzTx/>
              <a:buFont typeface="Arial" panose="020B0604020202020204" pitchFamily="34" charset="0"/>
              <a:buChar char="•"/>
            </a:pPr>
            <a:r>
              <a:rPr kumimoji="0" lang="en-US" altLang="en-US" sz="155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S-Shaped Curve: Characteristic of cumulative distribution functions.</a:t>
            </a:r>
          </a:p>
          <a:p>
            <a:pPr marL="800100" lvl="1" indent="-342900" defTabSz="914400" eaLnBrk="0" fontAlgn="base" hangingPunct="0">
              <a:spcBef>
                <a:spcPct val="0"/>
              </a:spcBef>
              <a:spcAft>
                <a:spcPct val="0"/>
              </a:spcAft>
              <a:buClrTx/>
              <a:buSzTx/>
              <a:buFont typeface="Arial" panose="020B0604020202020204" pitchFamily="34" charset="0"/>
              <a:buChar char="•"/>
            </a:pPr>
            <a:r>
              <a:rPr kumimoji="0" lang="en-US" altLang="en-US" sz="155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Increasing Trend: Higher mortality scores correlate with increased cumulative probability, showing more hospitals have lower scores.</a:t>
            </a:r>
          </a:p>
          <a:p>
            <a:pPr marL="800100" lvl="1" indent="-342900" defTabSz="914400" eaLnBrk="0" fontAlgn="base" hangingPunct="0">
              <a:spcBef>
                <a:spcPct val="0"/>
              </a:spcBef>
              <a:spcAft>
                <a:spcPct val="0"/>
              </a:spcAft>
              <a:buClrTx/>
              <a:buSzTx/>
              <a:buFont typeface="Arial" panose="020B0604020202020204" pitchFamily="34" charset="0"/>
              <a:buChar char="•"/>
            </a:pPr>
            <a:r>
              <a:rPr kumimoji="0" lang="en-US" altLang="en-US" sz="155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Varying Steepness: Steeper sections indicate higher concentrations of hospitals in specific mortality score ranges.</a:t>
            </a:r>
          </a:p>
          <a:p>
            <a:pPr marL="800100" lvl="1" indent="-342900" defTabSz="914400" eaLnBrk="0" fontAlgn="base" hangingPunct="0">
              <a:spcBef>
                <a:spcPct val="0"/>
              </a:spcBef>
              <a:spcAft>
                <a:spcPct val="0"/>
              </a:spcAft>
              <a:buClrTx/>
              <a:buSzTx/>
              <a:buFont typeface="Arial" panose="020B0604020202020204" pitchFamily="34" charset="0"/>
              <a:buChar char="•"/>
            </a:pPr>
            <a:r>
              <a:rPr kumimoji="0" lang="en-US" altLang="en-US" sz="155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Concentration of Low-Performing Hospitals: Significant initial rise indicates many hospitals with low mortality scores.</a:t>
            </a:r>
          </a:p>
          <a:p>
            <a:pPr marL="800100" lvl="1" indent="-342900" defTabSz="914400" eaLnBrk="0" fontAlgn="base" hangingPunct="0">
              <a:spcBef>
                <a:spcPct val="0"/>
              </a:spcBef>
              <a:spcAft>
                <a:spcPct val="0"/>
              </a:spcAft>
              <a:buClrTx/>
              <a:buSzTx/>
              <a:buFont typeface="Arial" panose="020B0604020202020204" pitchFamily="34" charset="0"/>
              <a:buChar char="•"/>
            </a:pPr>
            <a:r>
              <a:rPr kumimoji="0" lang="en-US" altLang="en-US" sz="155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Long Tail: Longer tail reflects fewer hospitals with significantly higher mortality scores.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Relation to Hypothesis: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800100" lvl="1" indent="-342900" defTabSz="914400" eaLnBrk="0" fontAlgn="base" hangingPunct="0">
              <a:spcBef>
                <a:spcPct val="0"/>
              </a:spcBef>
              <a:spcAft>
                <a:spcPct val="0"/>
              </a:spcAft>
              <a:buClrTx/>
              <a:buSzTx/>
              <a:buFont typeface="Arial" panose="020B0604020202020204" pitchFamily="34" charset="0"/>
              <a:buChar char="•"/>
            </a:pPr>
            <a:r>
              <a:rPr kumimoji="0" lang="en-US" altLang="en-US" sz="155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CDF supports the hypothesis that a small number of hospitals with higher mortality scores might be associated with higher readmission rates. The clustering of hospitals with low mortality scores suggests that most hospitals perform relatively well, while a few outliers may drive the overall trend.</a:t>
            </a:r>
          </a:p>
        </p:txBody>
      </p:sp>
      <p:pic>
        <p:nvPicPr>
          <p:cNvPr id="4" name="Picture 3">
            <a:extLst>
              <a:ext uri="{FF2B5EF4-FFF2-40B4-BE49-F238E27FC236}">
                <a16:creationId xmlns:a16="http://schemas.microsoft.com/office/drawing/2014/main" id="{5A14AB50-84C2-5434-7A5B-7C2063941DBD}"/>
              </a:ext>
            </a:extLst>
          </p:cNvPr>
          <p:cNvPicPr>
            <a:picLocks noChangeAspect="1"/>
          </p:cNvPicPr>
          <p:nvPr/>
        </p:nvPicPr>
        <p:blipFill>
          <a:blip r:embed="rId3"/>
          <a:stretch>
            <a:fillRect/>
          </a:stretch>
        </p:blipFill>
        <p:spPr>
          <a:xfrm>
            <a:off x="6751169" y="2032466"/>
            <a:ext cx="5249045" cy="3608047"/>
          </a:xfrm>
          <a:prstGeom prst="rect">
            <a:avLst/>
          </a:prstGeom>
        </p:spPr>
      </p:pic>
    </p:spTree>
    <p:extLst>
      <p:ext uri="{BB962C8B-B14F-4D97-AF65-F5344CB8AC3E}">
        <p14:creationId xmlns:p14="http://schemas.microsoft.com/office/powerpoint/2010/main" val="315467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7EB3A4-DDDD-FA94-071B-44A10515B1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78C55C-86B8-5D23-D399-ABF856A88ED2}"/>
              </a:ext>
            </a:extLst>
          </p:cNvPr>
          <p:cNvSpPr>
            <a:spLocks noGrp="1"/>
          </p:cNvSpPr>
          <p:nvPr>
            <p:ph type="title"/>
          </p:nvPr>
        </p:nvSpPr>
        <p:spPr>
          <a:xfrm>
            <a:off x="738544" y="661738"/>
            <a:ext cx="10515600" cy="704723"/>
          </a:xfrm>
        </p:spPr>
        <p:txBody>
          <a:bodyPr>
            <a:noAutofit/>
          </a:bodyPr>
          <a:lstStyle/>
          <a:p>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Mortality Score Distribution with a Fitted Normal Curve</a:t>
            </a:r>
          </a:p>
        </p:txBody>
      </p:sp>
      <p:sp>
        <p:nvSpPr>
          <p:cNvPr id="9" name="Rectangle 4">
            <a:extLst>
              <a:ext uri="{FF2B5EF4-FFF2-40B4-BE49-F238E27FC236}">
                <a16:creationId xmlns:a16="http://schemas.microsoft.com/office/drawing/2014/main" id="{955A3224-4BAD-2F67-9DD0-1ABC63B8D1F1}"/>
              </a:ext>
            </a:extLst>
          </p:cNvPr>
          <p:cNvSpPr>
            <a:spLocks noGrp="1" noChangeArrowheads="1"/>
          </p:cNvSpPr>
          <p:nvPr>
            <p:ph type="body" idx="1"/>
          </p:nvPr>
        </p:nvSpPr>
        <p:spPr bwMode="auto">
          <a:xfrm>
            <a:off x="654050" y="1780748"/>
            <a:ext cx="574675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defTabSz="914400" eaLnBrk="0" fontAlgn="base" hangingPunct="0">
              <a:spcBef>
                <a:spcPct val="0"/>
              </a:spcBef>
              <a:spcAft>
                <a:spcPct val="0"/>
              </a:spcAft>
              <a:buClrTx/>
              <a:buSzTx/>
              <a:buFont typeface="Arial" panose="020B0604020202020204" pitchFamily="34" charset="0"/>
              <a:buChar char="•"/>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Non-Normal Distribution: The mortality score histogram shows a right-skewed pattern, deviating from normality with a longer tail on the high end.</a:t>
            </a:r>
          </a:p>
          <a:p>
            <a:pPr marL="342900" indent="-342900" defTabSz="914400" eaLnBrk="0" fontAlgn="base" hangingPunct="0">
              <a:spcBef>
                <a:spcPct val="0"/>
              </a:spcBef>
              <a:spcAft>
                <a:spcPct val="0"/>
              </a:spcAft>
              <a:buClrTx/>
              <a:buSzTx/>
              <a:buFont typeface="Arial" panose="020B0604020202020204" pitchFamily="34" charset="0"/>
              <a:buChar char="•"/>
            </a:pP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defTabSz="914400" eaLnBrk="0" fontAlgn="base" hangingPunct="0">
              <a:spcBef>
                <a:spcPct val="0"/>
              </a:spcBef>
              <a:spcAft>
                <a:spcPct val="0"/>
              </a:spcAft>
              <a:buClrTx/>
              <a:buSzTx/>
              <a:buFont typeface="Arial" panose="020B0604020202020204" pitchFamily="34" charset="0"/>
              <a:buChar char="•"/>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Fitted Normal Curve: The normal curve does not fit well with the empirical data, highlighting the non-normal nature of the distribution.</a:t>
            </a:r>
          </a:p>
          <a:p>
            <a:pPr marL="342900" indent="-342900" defTabSz="914400" eaLnBrk="0" fontAlgn="base" hangingPunct="0">
              <a:spcBef>
                <a:spcPct val="0"/>
              </a:spcBef>
              <a:spcAft>
                <a:spcPct val="0"/>
              </a:spcAft>
              <a:buClrTx/>
              <a:buSzTx/>
              <a:buFont typeface="Arial" panose="020B0604020202020204" pitchFamily="34" charset="0"/>
              <a:buChar char="•"/>
            </a:pP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defTabSz="914400" eaLnBrk="0" fontAlgn="base" hangingPunct="0">
              <a:spcBef>
                <a:spcPct val="0"/>
              </a:spcBef>
              <a:spcAft>
                <a:spcPct val="0"/>
              </a:spcAft>
              <a:buClrTx/>
              <a:buSzTx/>
              <a:buFont typeface="Arial" panose="020B0604020202020204" pitchFamily="34" charset="0"/>
              <a:buChar char="•"/>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Potential Outliers: The right tail indicates some hospitals have significantly higher mortality scores.</a:t>
            </a:r>
          </a:p>
          <a:p>
            <a:pPr marL="342900" indent="-342900" defTabSz="914400" eaLnBrk="0" fontAlgn="base" hangingPunct="0">
              <a:spcBef>
                <a:spcPct val="0"/>
              </a:spcBef>
              <a:spcAft>
                <a:spcPct val="0"/>
              </a:spcAft>
              <a:buClrTx/>
              <a:buSzTx/>
              <a:buFont typeface="Arial" panose="020B0604020202020204" pitchFamily="34" charset="0"/>
              <a:buChar char="•"/>
            </a:pP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defTabSz="914400" eaLnBrk="0" fontAlgn="base" hangingPunct="0">
              <a:spcBef>
                <a:spcPct val="0"/>
              </a:spcBef>
              <a:spcAft>
                <a:spcPct val="0"/>
              </a:spcAft>
              <a:buClrTx/>
              <a:buSzTx/>
              <a:buFont typeface="Arial" panose="020B0604020202020204" pitchFamily="34" charset="0"/>
              <a:buChar char="•"/>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Normality Assumption: Tests assuming normality (e.g., t-tests, ANOVA) may not be valid for this dataset.</a:t>
            </a:r>
          </a:p>
          <a:p>
            <a:pPr marL="342900" indent="-342900" defTabSz="914400" eaLnBrk="0" fontAlgn="base" hangingPunct="0">
              <a:spcBef>
                <a:spcPct val="0"/>
              </a:spcBef>
              <a:spcAft>
                <a:spcPct val="0"/>
              </a:spcAft>
              <a:buClrTx/>
              <a:buSzTx/>
              <a:buFont typeface="Arial" panose="020B0604020202020204" pitchFamily="34" charset="0"/>
              <a:buChar char="•"/>
            </a:pP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defTabSz="914400" eaLnBrk="0" fontAlgn="base" hangingPunct="0">
              <a:spcBef>
                <a:spcPct val="0"/>
              </a:spcBef>
              <a:spcAft>
                <a:spcPct val="0"/>
              </a:spcAft>
              <a:buClrTx/>
              <a:buSzTx/>
              <a:buFont typeface="Arial" panose="020B0604020202020204" pitchFamily="34" charset="0"/>
              <a:buChar char="•"/>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Non-parametric Tests: Utilize non-parametric tests </a:t>
            </a:r>
            <a:r>
              <a:rPr lang="en-US" altLang="en-US" dirty="0">
                <a:solidFill>
                  <a:schemeClr val="tx1"/>
                </a:solidFill>
                <a:latin typeface="Times New Roman" panose="02020603050405020304" pitchFamily="18" charset="0"/>
                <a:cs typeface="Times New Roman" panose="02020603050405020304" pitchFamily="18" charset="0"/>
              </a:rPr>
              <a:t>that do not require normality assumptions for analysis.</a:t>
            </a:r>
          </a:p>
        </p:txBody>
      </p:sp>
      <p:pic>
        <p:nvPicPr>
          <p:cNvPr id="5" name="Picture 4">
            <a:extLst>
              <a:ext uri="{FF2B5EF4-FFF2-40B4-BE49-F238E27FC236}">
                <a16:creationId xmlns:a16="http://schemas.microsoft.com/office/drawing/2014/main" id="{18B49E10-F6F7-19FE-5942-949C55556666}"/>
              </a:ext>
            </a:extLst>
          </p:cNvPr>
          <p:cNvPicPr>
            <a:picLocks noChangeAspect="1"/>
          </p:cNvPicPr>
          <p:nvPr/>
        </p:nvPicPr>
        <p:blipFill>
          <a:blip r:embed="rId3"/>
          <a:stretch>
            <a:fillRect/>
          </a:stretch>
        </p:blipFill>
        <p:spPr>
          <a:xfrm>
            <a:off x="6943121" y="1941936"/>
            <a:ext cx="4877785" cy="3698104"/>
          </a:xfrm>
          <a:prstGeom prst="rect">
            <a:avLst/>
          </a:prstGeom>
        </p:spPr>
      </p:pic>
    </p:spTree>
    <p:extLst>
      <p:ext uri="{BB962C8B-B14F-4D97-AF65-F5344CB8AC3E}">
        <p14:creationId xmlns:p14="http://schemas.microsoft.com/office/powerpoint/2010/main" val="4220477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558684-4691-C292-C817-3098DC0C22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50E10D-D03F-1760-FA66-ED6E0ADBBDD5}"/>
              </a:ext>
            </a:extLst>
          </p:cNvPr>
          <p:cNvSpPr>
            <a:spLocks noGrp="1"/>
          </p:cNvSpPr>
          <p:nvPr>
            <p:ph type="title"/>
          </p:nvPr>
        </p:nvSpPr>
        <p:spPr>
          <a:xfrm>
            <a:off x="738544" y="538449"/>
            <a:ext cx="10515600" cy="704723"/>
          </a:xfrm>
        </p:spPr>
        <p:txBody>
          <a:bodyPr>
            <a:noAutofit/>
          </a:bodyPr>
          <a:lstStyle/>
          <a:p>
            <a:r>
              <a:rPr lang="en-US" sz="3200" dirty="0">
                <a:latin typeface="Times New Roman" panose="02020603050405020304" pitchFamily="18" charset="0"/>
                <a:cs typeface="Times New Roman" panose="02020603050405020304" pitchFamily="18" charset="0"/>
              </a:rPr>
              <a:t>Scatter Plot Analysis - Mortality Score vs. Readmission Score</a:t>
            </a:r>
          </a:p>
        </p:txBody>
      </p:sp>
      <p:sp>
        <p:nvSpPr>
          <p:cNvPr id="9" name="Rectangle 4">
            <a:extLst>
              <a:ext uri="{FF2B5EF4-FFF2-40B4-BE49-F238E27FC236}">
                <a16:creationId xmlns:a16="http://schemas.microsoft.com/office/drawing/2014/main" id="{72B8E67D-EA82-BA66-26E1-2DA261FB7459}"/>
              </a:ext>
            </a:extLst>
          </p:cNvPr>
          <p:cNvSpPr>
            <a:spLocks noGrp="1" noChangeArrowheads="1"/>
          </p:cNvSpPr>
          <p:nvPr>
            <p:ph type="body" idx="1"/>
          </p:nvPr>
        </p:nvSpPr>
        <p:spPr bwMode="auto">
          <a:xfrm>
            <a:off x="654050" y="1534528"/>
            <a:ext cx="574675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Weak Positive Correlation: The correlation coefficient of 0.0044 indicates a negligible linear relationship between mortality and readmission scores.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Potential Non-linear Relationship: A more detailed analysis might reveal non-linear patterns in the data.</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Shared Risk Factors: Hospitals with higher mortality rates might also have underlying factors contributing to increased readmission rates.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Quality of Care: Poor quality of care could be a common factor influencing both mortality and readmission.</a:t>
            </a:r>
          </a:p>
        </p:txBody>
      </p:sp>
      <p:pic>
        <p:nvPicPr>
          <p:cNvPr id="4" name="Picture 3">
            <a:extLst>
              <a:ext uri="{FF2B5EF4-FFF2-40B4-BE49-F238E27FC236}">
                <a16:creationId xmlns:a16="http://schemas.microsoft.com/office/drawing/2014/main" id="{F4F7FEBB-45A8-6221-EC9B-A701390DDEB8}"/>
              </a:ext>
            </a:extLst>
          </p:cNvPr>
          <p:cNvPicPr>
            <a:picLocks noChangeAspect="1"/>
          </p:cNvPicPr>
          <p:nvPr/>
        </p:nvPicPr>
        <p:blipFill>
          <a:blip r:embed="rId3"/>
          <a:stretch>
            <a:fillRect/>
          </a:stretch>
        </p:blipFill>
        <p:spPr>
          <a:xfrm>
            <a:off x="6648136" y="1696685"/>
            <a:ext cx="5078841" cy="3772853"/>
          </a:xfrm>
          <a:prstGeom prst="rect">
            <a:avLst/>
          </a:prstGeom>
        </p:spPr>
      </p:pic>
    </p:spTree>
    <p:extLst>
      <p:ext uri="{BB962C8B-B14F-4D97-AF65-F5344CB8AC3E}">
        <p14:creationId xmlns:p14="http://schemas.microsoft.com/office/powerpoint/2010/main" val="4190482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3E199B-5993-487E-69D2-A42EEF963F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DE42D5-8EA8-801A-8DB4-5957D68B88ED}"/>
              </a:ext>
            </a:extLst>
          </p:cNvPr>
          <p:cNvSpPr>
            <a:spLocks noGrp="1"/>
          </p:cNvSpPr>
          <p:nvPr>
            <p:ph type="title"/>
          </p:nvPr>
        </p:nvSpPr>
        <p:spPr>
          <a:xfrm>
            <a:off x="676900" y="630915"/>
            <a:ext cx="10515600" cy="704723"/>
          </a:xfrm>
        </p:spPr>
        <p:txBody>
          <a:bodyPr>
            <a:noAutofit/>
          </a:bodyPr>
          <a:lstStyle/>
          <a:p>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Scatter Plot Analysis - Denominator vs. Mortality Score</a:t>
            </a:r>
          </a:p>
        </p:txBody>
      </p:sp>
      <p:sp>
        <p:nvSpPr>
          <p:cNvPr id="9" name="Rectangle 4">
            <a:extLst>
              <a:ext uri="{FF2B5EF4-FFF2-40B4-BE49-F238E27FC236}">
                <a16:creationId xmlns:a16="http://schemas.microsoft.com/office/drawing/2014/main" id="{9883EEE9-A845-3856-775F-C032378383E3}"/>
              </a:ext>
            </a:extLst>
          </p:cNvPr>
          <p:cNvSpPr>
            <a:spLocks noGrp="1" noChangeArrowheads="1"/>
          </p:cNvSpPr>
          <p:nvPr>
            <p:ph type="body" idx="1"/>
          </p:nvPr>
        </p:nvSpPr>
        <p:spPr bwMode="auto">
          <a:xfrm>
            <a:off x="623228" y="1457003"/>
            <a:ext cx="5746750"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Weak Positive Correlation: The correlation coefficient of 0.1361 indicates a weak positive linear relationship between the denominator and mortality score.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Clustering: The data points are clustered in a specific region, suggesting that most hospitals have a relatively low denominator and a moderate mortality score.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Outliers: There are a few outliers with high denominator values and relatively high mortality scores.</a:t>
            </a:r>
          </a:p>
        </p:txBody>
      </p:sp>
      <p:pic>
        <p:nvPicPr>
          <p:cNvPr id="5" name="Picture 4">
            <a:extLst>
              <a:ext uri="{FF2B5EF4-FFF2-40B4-BE49-F238E27FC236}">
                <a16:creationId xmlns:a16="http://schemas.microsoft.com/office/drawing/2014/main" id="{5CC04B13-1915-7220-1331-C04876D77694}"/>
              </a:ext>
            </a:extLst>
          </p:cNvPr>
          <p:cNvPicPr>
            <a:picLocks noChangeAspect="1"/>
          </p:cNvPicPr>
          <p:nvPr/>
        </p:nvPicPr>
        <p:blipFill>
          <a:blip r:embed="rId3"/>
          <a:stretch>
            <a:fillRect/>
          </a:stretch>
        </p:blipFill>
        <p:spPr>
          <a:xfrm>
            <a:off x="6688476" y="1550043"/>
            <a:ext cx="5209894" cy="3942848"/>
          </a:xfrm>
          <a:prstGeom prst="rect">
            <a:avLst/>
          </a:prstGeom>
        </p:spPr>
      </p:pic>
    </p:spTree>
    <p:extLst>
      <p:ext uri="{BB962C8B-B14F-4D97-AF65-F5344CB8AC3E}">
        <p14:creationId xmlns:p14="http://schemas.microsoft.com/office/powerpoint/2010/main" val="353766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D6DF21-78AD-2CA2-12C7-85575741C9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11AEE3-DF89-D36B-B44E-09F0BD3D3F67}"/>
              </a:ext>
            </a:extLst>
          </p:cNvPr>
          <p:cNvSpPr>
            <a:spLocks noGrp="1"/>
          </p:cNvSpPr>
          <p:nvPr>
            <p:ph type="title"/>
          </p:nvPr>
        </p:nvSpPr>
        <p:spPr>
          <a:xfrm>
            <a:off x="738544" y="466531"/>
            <a:ext cx="10515600" cy="601981"/>
          </a:xfrm>
        </p:spPr>
        <p:txBody>
          <a:bodyPr>
            <a:noAutofit/>
          </a:bodyPr>
          <a:lstStyle/>
          <a:p>
            <a:r>
              <a:rPr lang="en-US" sz="3200" dirty="0">
                <a:latin typeface="Times New Roman" panose="02020603050405020304" pitchFamily="18" charset="0"/>
                <a:cs typeface="Times New Roman" panose="02020603050405020304" pitchFamily="18" charset="0"/>
              </a:rPr>
              <a:t>Hypothesis Testing Using Permutation Test</a:t>
            </a:r>
          </a:p>
        </p:txBody>
      </p:sp>
      <p:sp>
        <p:nvSpPr>
          <p:cNvPr id="9" name="Rectangle 4">
            <a:extLst>
              <a:ext uri="{FF2B5EF4-FFF2-40B4-BE49-F238E27FC236}">
                <a16:creationId xmlns:a16="http://schemas.microsoft.com/office/drawing/2014/main" id="{BE04C1E9-0C3B-F261-2528-92D0F2042884}"/>
              </a:ext>
            </a:extLst>
          </p:cNvPr>
          <p:cNvSpPr>
            <a:spLocks noGrp="1" noChangeArrowheads="1"/>
          </p:cNvSpPr>
          <p:nvPr>
            <p:ph type="body" idx="1"/>
          </p:nvPr>
        </p:nvSpPr>
        <p:spPr bwMode="auto">
          <a:xfrm>
            <a:off x="636992" y="1159235"/>
            <a:ext cx="10387179" cy="547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Overview of the Test</a:t>
            </a:r>
          </a:p>
          <a:p>
            <a:pPr marL="800100" lvl="1" indent="-342900" defTabSz="914400" eaLnBrk="0" fontAlgn="base" hangingPunct="0">
              <a:spcBef>
                <a:spcPct val="0"/>
              </a:spcBef>
              <a:spcAft>
                <a:spcPct val="0"/>
              </a:spcAft>
              <a:buClrTx/>
              <a:buSzTx/>
              <a:buFont typeface="Arial" panose="020B0604020202020204" pitchFamily="34" charset="0"/>
              <a:buChar char="•"/>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Hypothesis Statement: Do hospitals with higher readmission rates also have higher mortality rates?</a:t>
            </a:r>
          </a:p>
          <a:p>
            <a:pPr marL="800100" lvl="1" indent="-342900" defTabSz="914400" eaLnBrk="0" fontAlgn="base" hangingPunct="0">
              <a:spcBef>
                <a:spcPct val="0"/>
              </a:spcBef>
              <a:spcAft>
                <a:spcPct val="0"/>
              </a:spcAft>
              <a:buClrTx/>
              <a:buSzTx/>
              <a:buFont typeface="Arial" panose="020B0604020202020204" pitchFamily="34" charset="0"/>
              <a:buChar char="•"/>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Method: Permutation Test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Why Choose the Permutation Test?</a:t>
            </a:r>
          </a:p>
          <a:p>
            <a:pPr marL="800100" lvl="1" indent="-342900" defTabSz="914400" eaLnBrk="0" fontAlgn="base" hangingPunct="0">
              <a:spcBef>
                <a:spcPct val="0"/>
              </a:spcBef>
              <a:spcAft>
                <a:spcPct val="0"/>
              </a:spcAft>
              <a:buClrTx/>
              <a:buSzTx/>
              <a:buFont typeface="Arial" panose="020B0604020202020204" pitchFamily="34" charset="0"/>
              <a:buChar char="•"/>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Non-parametric: Does not assume normality of data distributions.</a:t>
            </a:r>
          </a:p>
          <a:p>
            <a:pPr marL="800100" lvl="1" indent="-342900" defTabSz="914400" eaLnBrk="0" fontAlgn="base" hangingPunct="0">
              <a:spcBef>
                <a:spcPct val="0"/>
              </a:spcBef>
              <a:spcAft>
                <a:spcPct val="0"/>
              </a:spcAft>
              <a:buClrTx/>
              <a:buSzTx/>
              <a:buFont typeface="Arial" panose="020B0604020202020204" pitchFamily="34" charset="0"/>
              <a:buChar char="•"/>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Flexibility: Suitable for comparing means of two groups, such as high and low readmission rates.</a:t>
            </a:r>
          </a:p>
          <a:p>
            <a:pPr marL="800100" lvl="1" indent="-342900" defTabSz="914400" eaLnBrk="0" fontAlgn="base" hangingPunct="0">
              <a:spcBef>
                <a:spcPct val="0"/>
              </a:spcBef>
              <a:spcAft>
                <a:spcPct val="0"/>
              </a:spcAft>
              <a:buClrTx/>
              <a:buSzTx/>
              <a:buFont typeface="Arial" panose="020B0604020202020204" pitchFamily="34" charset="0"/>
              <a:buChar char="•"/>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Robustness: Less sensitive to outliers compared to traditional tests.</a:t>
            </a:r>
          </a:p>
          <a:p>
            <a:pPr marL="800100" lvl="1" indent="-342900" defTabSz="914400" eaLnBrk="0" fontAlgn="base" hangingPunct="0">
              <a:spcBef>
                <a:spcPct val="0"/>
              </a:spcBef>
              <a:spcAft>
                <a:spcPct val="0"/>
              </a:spcAft>
              <a:buClrTx/>
              <a:buSzTx/>
              <a:buFont typeface="Arial" panose="020B0604020202020204" pitchFamily="34" charset="0"/>
              <a:buChar char="•"/>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Observed Results</a:t>
            </a:r>
          </a:p>
          <a:p>
            <a:pPr marL="800100" lvl="1" indent="-342900" defTabSz="914400" eaLnBrk="0" fontAlgn="base" hangingPunct="0">
              <a:spcBef>
                <a:spcPct val="0"/>
              </a:spcBef>
              <a:spcAft>
                <a:spcPct val="0"/>
              </a:spcAft>
              <a:buClrTx/>
              <a:buSzTx/>
              <a:buFont typeface="Arial" panose="020B0604020202020204" pitchFamily="34" charset="0"/>
              <a:buChar char="•"/>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Observed Difference in Means: 0.0367</a:t>
            </a:r>
          </a:p>
          <a:p>
            <a:pPr marL="800100" lvl="1" indent="-342900" defTabSz="914400" eaLnBrk="0" fontAlgn="base" hangingPunct="0">
              <a:spcBef>
                <a:spcPct val="0"/>
              </a:spcBef>
              <a:spcAft>
                <a:spcPct val="0"/>
              </a:spcAft>
              <a:buClrTx/>
              <a:buSzTx/>
              <a:buFont typeface="Arial" panose="020B0604020202020204" pitchFamily="34" charset="0"/>
              <a:buChar char="•"/>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P-value from Permutation Test: 0.1346</a:t>
            </a:r>
          </a:p>
          <a:p>
            <a:pPr marL="0" marR="0" lvl="0" indent="0" algn="l" defTabSz="914400" rtl="0" eaLnBrk="0" fontAlgn="base" latinLnBrk="0" hangingPunct="0">
              <a:lnSpc>
                <a:spcPct val="100000"/>
              </a:lnSpc>
              <a:spcBef>
                <a:spcPct val="0"/>
              </a:spcBef>
              <a:spcAft>
                <a:spcPct val="0"/>
              </a:spcAft>
              <a:buClrTx/>
              <a:buSzTx/>
              <a:tabLst/>
            </a:pPr>
            <a:endParaRPr lang="en-US" altLang="en-US" sz="20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Interpretation</a:t>
            </a:r>
          </a:p>
          <a:p>
            <a:pPr marL="800100" lvl="1" indent="-342900" defTabSz="914400" eaLnBrk="0" fontAlgn="base" hangingPunct="0">
              <a:spcBef>
                <a:spcPct val="0"/>
              </a:spcBef>
              <a:spcAft>
                <a:spcPct val="0"/>
              </a:spcAft>
              <a:buClrTx/>
              <a:buSzTx/>
              <a:buFont typeface="Arial" panose="020B0604020202020204" pitchFamily="34" charset="0"/>
              <a:buChar char="•"/>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P-value: 0.1346 indicates no statistically significant difference in mortality scores between hospitals with high and low readmission rates (not significant at Alpha levels 0.05 or 0.01).</a:t>
            </a:r>
          </a:p>
          <a:p>
            <a:pPr marL="800100" lvl="1" indent="-342900" defTabSz="914400" eaLnBrk="0" fontAlgn="base" hangingPunct="0">
              <a:spcBef>
                <a:spcPct val="0"/>
              </a:spcBef>
              <a:spcAft>
                <a:spcPct val="0"/>
              </a:spcAft>
              <a:buClrTx/>
              <a:buSzTx/>
              <a:buFont typeface="Arial" panose="020B0604020202020204" pitchFamily="34" charset="0"/>
              <a:buChar char="•"/>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Conclusion: Insufficient evidence to reject the null hypothesis; no significant relationship between readmission and mortality rates.</a:t>
            </a:r>
          </a:p>
        </p:txBody>
      </p:sp>
    </p:spTree>
    <p:extLst>
      <p:ext uri="{BB962C8B-B14F-4D97-AF65-F5344CB8AC3E}">
        <p14:creationId xmlns:p14="http://schemas.microsoft.com/office/powerpoint/2010/main" val="2661185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9B9B09-A2C0-A7A1-F657-AD1CF58459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E18C29-DC59-5F32-4EBB-8363DABED939}"/>
              </a:ext>
            </a:extLst>
          </p:cNvPr>
          <p:cNvSpPr>
            <a:spLocks noGrp="1"/>
          </p:cNvSpPr>
          <p:nvPr>
            <p:ph type="title"/>
          </p:nvPr>
        </p:nvSpPr>
        <p:spPr>
          <a:xfrm>
            <a:off x="441788" y="692560"/>
            <a:ext cx="10853452" cy="725270"/>
          </a:xfrm>
        </p:spPr>
        <p:txBody>
          <a:bodyPr>
            <a:noAutofit/>
          </a:bodyPr>
          <a:lstStyle/>
          <a:p>
            <a:r>
              <a:rPr lang="en-US" sz="3200" dirty="0">
                <a:latin typeface="Times New Roman" panose="02020603050405020304" pitchFamily="18" charset="0"/>
                <a:cs typeface="Times New Roman" panose="02020603050405020304" pitchFamily="18" charset="0"/>
              </a:rPr>
              <a:t>Regression Analysis: Mortality Score and Readmission Score</a:t>
            </a:r>
          </a:p>
        </p:txBody>
      </p:sp>
      <p:sp>
        <p:nvSpPr>
          <p:cNvPr id="9" name="Rectangle 4">
            <a:extLst>
              <a:ext uri="{FF2B5EF4-FFF2-40B4-BE49-F238E27FC236}">
                <a16:creationId xmlns:a16="http://schemas.microsoft.com/office/drawing/2014/main" id="{167A99A9-4903-70CF-3A59-AD5B86E1D94E}"/>
              </a:ext>
            </a:extLst>
          </p:cNvPr>
          <p:cNvSpPr>
            <a:spLocks noGrp="1" noChangeArrowheads="1"/>
          </p:cNvSpPr>
          <p:nvPr>
            <p:ph type="body" idx="1"/>
          </p:nvPr>
        </p:nvSpPr>
        <p:spPr bwMode="auto">
          <a:xfrm>
            <a:off x="400692" y="1724113"/>
            <a:ext cx="10623479"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dirty="0">
                <a:solidFill>
                  <a:schemeClr val="tx1"/>
                </a:solidFill>
                <a:latin typeface="Times New Roman" panose="02020603050405020304" pitchFamily="18" charset="0"/>
                <a:cs typeface="Times New Roman" panose="02020603050405020304" pitchFamily="18" charset="0"/>
              </a:rPr>
              <a:t>Simple linear regression </a:t>
            </a:r>
            <a:r>
              <a:rPr lang="en-US" altLang="en-US" sz="2000" dirty="0">
                <a:solidFill>
                  <a:schemeClr val="tx1"/>
                </a:solidFill>
                <a:latin typeface="Times New Roman" panose="02020603050405020304" pitchFamily="18" charset="0"/>
                <a:cs typeface="Times New Roman" panose="02020603050405020304" pitchFamily="18" charset="0"/>
              </a:rPr>
              <a:t>Model</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800100" lvl="1" indent="-342900" defTabSz="914400" eaLnBrk="0" fontAlgn="base" hangingPunct="0">
              <a:spcBef>
                <a:spcPct val="0"/>
              </a:spcBef>
              <a:spcAft>
                <a:spcPct val="0"/>
              </a:spcAft>
              <a:buClrTx/>
              <a:buSzTx/>
              <a:buFont typeface="Arial" panose="020B0604020202020204" pitchFamily="34" charset="0"/>
              <a:buChar char="•"/>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Dependent Variable: Readmission Score</a:t>
            </a:r>
          </a:p>
          <a:p>
            <a:pPr marL="800100" lvl="1" indent="-342900" defTabSz="914400" eaLnBrk="0" fontAlgn="base" hangingPunct="0">
              <a:spcBef>
                <a:spcPct val="0"/>
              </a:spcBef>
              <a:spcAft>
                <a:spcPct val="0"/>
              </a:spcAft>
              <a:buClrTx/>
              <a:buSzTx/>
              <a:buFont typeface="Arial" panose="020B0604020202020204" pitchFamily="34" charset="0"/>
              <a:buChar char="•"/>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Independent Variable: Mortality Score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Findings:</a:t>
            </a:r>
          </a:p>
          <a:p>
            <a:pPr marL="800100" lvl="1" indent="-342900" defTabSz="914400" eaLnBrk="0" fontAlgn="base" hangingPunct="0">
              <a:spcBef>
                <a:spcPct val="0"/>
              </a:spcBef>
              <a:spcAft>
                <a:spcPct val="0"/>
              </a:spcAft>
              <a:buClrTx/>
              <a:buSzTx/>
              <a:buFont typeface="Arial" panose="020B0604020202020204" pitchFamily="34" charset="0"/>
              <a:buChar char="•"/>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R-squared: 0.000 – The model explains almost no variance in the readmission score.</a:t>
            </a:r>
          </a:p>
          <a:p>
            <a:pPr marL="800100" lvl="1" indent="-342900" defTabSz="914400" eaLnBrk="0" fontAlgn="base" hangingPunct="0">
              <a:spcBef>
                <a:spcPct val="0"/>
              </a:spcBef>
              <a:spcAft>
                <a:spcPct val="0"/>
              </a:spcAft>
              <a:buClrTx/>
              <a:buSzTx/>
              <a:buFont typeface="Arial" panose="020B0604020202020204" pitchFamily="34" charset="0"/>
              <a:buChar char="•"/>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Adjusted R-squared: 0.000 – Confirms the model's poor fit.</a:t>
            </a:r>
          </a:p>
          <a:p>
            <a:pPr marL="800100" lvl="1" indent="-342900" defTabSz="914400" eaLnBrk="0" fontAlgn="base" hangingPunct="0">
              <a:spcBef>
                <a:spcPct val="0"/>
              </a:spcBef>
              <a:spcAft>
                <a:spcPct val="0"/>
              </a:spcAft>
              <a:buClrTx/>
              <a:buSzTx/>
              <a:buFont typeface="Arial" panose="020B0604020202020204" pitchFamily="34" charset="0"/>
              <a:buChar char="•"/>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Intercept: 15.8063 – Estimated readmission score when the mortality score is 0.</a:t>
            </a:r>
          </a:p>
          <a:p>
            <a:pPr marL="800100" lvl="1" indent="-342900" defTabSz="914400" eaLnBrk="0" fontAlgn="base" hangingPunct="0">
              <a:spcBef>
                <a:spcPct val="0"/>
              </a:spcBef>
              <a:spcAft>
                <a:spcPct val="0"/>
              </a:spcAft>
              <a:buClrTx/>
              <a:buSzTx/>
              <a:buFont typeface="Arial" panose="020B0604020202020204" pitchFamily="34" charset="0"/>
              <a:buChar char="•"/>
            </a:pPr>
            <a:r>
              <a:rPr kumimoji="0" lang="en-US" altLang="en-US"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Score_mortality</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0.0055 – A one-unit increase in mortality score predicts a 0.0055 increase in the readmission score, holding other factors constant.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Implications:</a:t>
            </a:r>
          </a:p>
          <a:p>
            <a:pPr marL="800100" lvl="1" indent="-342900" defTabSz="914400" eaLnBrk="0" fontAlgn="base" hangingPunct="0">
              <a:spcBef>
                <a:spcPct val="0"/>
              </a:spcBef>
              <a:spcAft>
                <a:spcPct val="0"/>
              </a:spcAft>
              <a:buClrTx/>
              <a:buSzTx/>
              <a:buFont typeface="Arial" panose="020B0604020202020204" pitchFamily="34" charset="0"/>
              <a:buChar char="•"/>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There is no significant linear relationship between mortality and readmission scores.</a:t>
            </a:r>
          </a:p>
          <a:p>
            <a:pPr marL="800100" lvl="1" indent="-342900" defTabSz="914400" eaLnBrk="0" fontAlgn="base" hangingPunct="0">
              <a:spcBef>
                <a:spcPct val="0"/>
              </a:spcBef>
              <a:spcAft>
                <a:spcPct val="0"/>
              </a:spcAft>
              <a:buClrTx/>
              <a:buSzTx/>
              <a:buFont typeface="Arial" panose="020B0604020202020204" pitchFamily="34" charset="0"/>
              <a:buChar char="•"/>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mortality score is a weak predictor of readmission.</a:t>
            </a:r>
          </a:p>
          <a:p>
            <a:pPr marL="800100" lvl="1" indent="-342900" defTabSz="914400" eaLnBrk="0" fontAlgn="base" hangingPunct="0">
              <a:spcBef>
                <a:spcPct val="0"/>
              </a:spcBef>
              <a:spcAft>
                <a:spcPct val="0"/>
              </a:spcAft>
              <a:buClrTx/>
              <a:buSzTx/>
              <a:buFont typeface="Arial" panose="020B0604020202020204" pitchFamily="34" charset="0"/>
              <a:buChar char="•"/>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Additional factors should be included in future analyses for better accuracy.</a:t>
            </a:r>
          </a:p>
        </p:txBody>
      </p:sp>
    </p:spTree>
    <p:extLst>
      <p:ext uri="{BB962C8B-B14F-4D97-AF65-F5344CB8AC3E}">
        <p14:creationId xmlns:p14="http://schemas.microsoft.com/office/powerpoint/2010/main" val="2903028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a:extLst>
            <a:ext uri="{FF2B5EF4-FFF2-40B4-BE49-F238E27FC236}">
              <a16:creationId xmlns:a16="http://schemas.microsoft.com/office/drawing/2014/main" id="{119C7FA3-81C2-1E6E-6C02-309E8FC222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B71993-97ED-8F6E-2DFF-97DF4E3CE633}"/>
              </a:ext>
            </a:extLst>
          </p:cNvPr>
          <p:cNvSpPr>
            <a:spLocks noGrp="1"/>
          </p:cNvSpPr>
          <p:nvPr>
            <p:ph type="title"/>
          </p:nvPr>
        </p:nvSpPr>
        <p:spPr>
          <a:xfrm>
            <a:off x="400692" y="466532"/>
            <a:ext cx="10853452" cy="725270"/>
          </a:xfrm>
        </p:spPr>
        <p:txBody>
          <a:bodyPr>
            <a:noAutofit/>
          </a:bodyPr>
          <a:lstStyle/>
          <a:p>
            <a:r>
              <a:rPr lang="en-US" sz="3200" dirty="0">
                <a:latin typeface="Times New Roman" panose="02020603050405020304" pitchFamily="18" charset="0"/>
                <a:cs typeface="Times New Roman" panose="02020603050405020304" pitchFamily="18" charset="0"/>
              </a:rPr>
              <a:t>Conclusion</a:t>
            </a:r>
          </a:p>
        </p:txBody>
      </p:sp>
      <p:sp>
        <p:nvSpPr>
          <p:cNvPr id="9" name="Rectangle 4">
            <a:extLst>
              <a:ext uri="{FF2B5EF4-FFF2-40B4-BE49-F238E27FC236}">
                <a16:creationId xmlns:a16="http://schemas.microsoft.com/office/drawing/2014/main" id="{6263F3BF-A567-5999-B37E-BB4CA1B78174}"/>
              </a:ext>
            </a:extLst>
          </p:cNvPr>
          <p:cNvSpPr>
            <a:spLocks noGrp="1" noChangeArrowheads="1"/>
          </p:cNvSpPr>
          <p:nvPr>
            <p:ph type="body" idx="1"/>
          </p:nvPr>
        </p:nvSpPr>
        <p:spPr bwMode="auto">
          <a:xfrm>
            <a:off x="400692" y="1728736"/>
            <a:ext cx="10623479"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 Significant Relationship: The hypothesis that hospitals with higher readmission rates also have higher mortality rates is not supported by the data.</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Limitations: Regression analysis indicates a lack of predictive power; the model explains almost none of the variance in readmission scores.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Need for Additional Variables: Other factors, such as patient demographics and hospital characteristics, may play a crucial role in influencing readmission rates and should be considered in future analyses.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Complex Relationships: The interaction between mortality and readmission may be non-linear, necessitating further exploration of different modeling approaches.</a:t>
            </a:r>
          </a:p>
        </p:txBody>
      </p:sp>
    </p:spTree>
    <p:extLst>
      <p:ext uri="{BB962C8B-B14F-4D97-AF65-F5344CB8AC3E}">
        <p14:creationId xmlns:p14="http://schemas.microsoft.com/office/powerpoint/2010/main" val="135976217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E71DD-711A-0129-763E-418C1F2CA1FD}"/>
              </a:ext>
            </a:extLst>
          </p:cNvPr>
          <p:cNvSpPr>
            <a:spLocks noGrp="1"/>
          </p:cNvSpPr>
          <p:nvPr>
            <p:ph type="title"/>
          </p:nvPr>
        </p:nvSpPr>
        <p:spPr>
          <a:xfrm>
            <a:off x="807378" y="384584"/>
            <a:ext cx="10515600" cy="828189"/>
          </a:xfrm>
        </p:spPr>
        <p:txBody>
          <a:bodyPr>
            <a:normAutofit/>
          </a:bodyPr>
          <a:lstStyle/>
          <a:p>
            <a:r>
              <a:rPr lang="en-US" sz="2800" dirty="0">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2512CAF3-24E0-E92C-134D-7EDB5F25E7F4}"/>
              </a:ext>
            </a:extLst>
          </p:cNvPr>
          <p:cNvSpPr>
            <a:spLocks noGrp="1"/>
          </p:cNvSpPr>
          <p:nvPr>
            <p:ph type="body" idx="1"/>
          </p:nvPr>
        </p:nvSpPr>
        <p:spPr>
          <a:xfrm>
            <a:off x="838200" y="1978090"/>
            <a:ext cx="10515600" cy="3834881"/>
          </a:xfrm>
        </p:spPr>
        <p:txBody>
          <a:bodyPr>
            <a:normAutofit fontScale="47500" lnSpcReduction="20000"/>
          </a:bodyPr>
          <a:lstStyle/>
          <a:p>
            <a:pPr>
              <a:lnSpc>
                <a:spcPct val="150000"/>
              </a:lnSpc>
            </a:pPr>
            <a:r>
              <a:rPr lang="en-US" sz="2800" dirty="0">
                <a:solidFill>
                  <a:schemeClr val="tx1"/>
                </a:solidFill>
                <a:latin typeface="Times New Roman" panose="02020603050405020304" pitchFamily="18" charset="0"/>
                <a:cs typeface="Times New Roman" panose="02020603050405020304" pitchFamily="18" charset="0"/>
              </a:rPr>
              <a:t>Introduction</a:t>
            </a:r>
          </a:p>
          <a:p>
            <a:pPr>
              <a:lnSpc>
                <a:spcPct val="150000"/>
              </a:lnSpc>
            </a:pPr>
            <a:r>
              <a:rPr lang="en-US" sz="2800" dirty="0">
                <a:solidFill>
                  <a:schemeClr val="tx1"/>
                </a:solidFill>
                <a:latin typeface="Times New Roman" panose="02020603050405020304" pitchFamily="18" charset="0"/>
                <a:cs typeface="Times New Roman" panose="02020603050405020304" pitchFamily="18" charset="0"/>
              </a:rPr>
              <a:t>Selected variables</a:t>
            </a:r>
          </a:p>
          <a:p>
            <a:pPr>
              <a:lnSpc>
                <a:spcPct val="150000"/>
              </a:lnSpc>
            </a:pPr>
            <a:r>
              <a:rPr lang="en-US" sz="2800" dirty="0">
                <a:solidFill>
                  <a:schemeClr val="tx1"/>
                </a:solidFill>
                <a:latin typeface="Times New Roman" panose="02020603050405020304" pitchFamily="18" charset="0"/>
                <a:cs typeface="Times New Roman" panose="02020603050405020304" pitchFamily="18" charset="0"/>
              </a:rPr>
              <a:t>Histogram of Selected Variables</a:t>
            </a:r>
          </a:p>
          <a:p>
            <a:pPr>
              <a:lnSpc>
                <a:spcPct val="150000"/>
              </a:lnSpc>
            </a:pPr>
            <a:r>
              <a:rPr lang="en-US" sz="2800" dirty="0">
                <a:solidFill>
                  <a:schemeClr val="tx1"/>
                </a:solidFill>
                <a:latin typeface="Times New Roman" panose="02020603050405020304" pitchFamily="18" charset="0"/>
                <a:cs typeface="Times New Roman" panose="02020603050405020304" pitchFamily="18" charset="0"/>
              </a:rPr>
              <a:t>Mortality Score PMF</a:t>
            </a:r>
          </a:p>
          <a:p>
            <a:pPr>
              <a:lnSpc>
                <a:spcPct val="150000"/>
              </a:lnSpc>
            </a:pPr>
            <a:r>
              <a:rPr lang="en-US" sz="2800" dirty="0">
                <a:solidFill>
                  <a:schemeClr val="tx1"/>
                </a:solidFill>
                <a:latin typeface="Times New Roman" panose="02020603050405020304" pitchFamily="18" charset="0"/>
                <a:cs typeface="Times New Roman" panose="02020603050405020304" pitchFamily="18" charset="0"/>
              </a:rPr>
              <a:t>Mortality Score CDF</a:t>
            </a:r>
          </a:p>
          <a:p>
            <a:pPr>
              <a:lnSpc>
                <a:spcPct val="150000"/>
              </a:lnSpc>
            </a:pPr>
            <a:r>
              <a:rPr lang="en-US" sz="2800" dirty="0">
                <a:solidFill>
                  <a:schemeClr val="tx1"/>
                </a:solidFill>
                <a:latin typeface="Times New Roman" panose="02020603050405020304" pitchFamily="18" charset="0"/>
                <a:cs typeface="Times New Roman" panose="02020603050405020304" pitchFamily="18" charset="0"/>
              </a:rPr>
              <a:t>Mortality Score – Normal Distribution Fit	</a:t>
            </a:r>
          </a:p>
          <a:p>
            <a:pPr>
              <a:lnSpc>
                <a:spcPct val="150000"/>
              </a:lnSpc>
            </a:pPr>
            <a:r>
              <a:rPr lang="en-US" sz="2800" dirty="0">
                <a:solidFill>
                  <a:schemeClr val="tx1"/>
                </a:solidFill>
                <a:latin typeface="Times New Roman" panose="02020603050405020304" pitchFamily="18" charset="0"/>
                <a:cs typeface="Times New Roman" panose="02020603050405020304" pitchFamily="18" charset="0"/>
              </a:rPr>
              <a:t>Scatter Plot Analysis </a:t>
            </a:r>
          </a:p>
          <a:p>
            <a:pPr>
              <a:lnSpc>
                <a:spcPct val="150000"/>
              </a:lnSpc>
            </a:pPr>
            <a:r>
              <a:rPr lang="en-US" sz="2800" dirty="0">
                <a:solidFill>
                  <a:schemeClr val="tx1"/>
                </a:solidFill>
                <a:latin typeface="Times New Roman" panose="02020603050405020304" pitchFamily="18" charset="0"/>
                <a:cs typeface="Times New Roman" panose="02020603050405020304" pitchFamily="18" charset="0"/>
              </a:rPr>
              <a:t>Hypothesis Testing </a:t>
            </a:r>
          </a:p>
          <a:p>
            <a:pPr>
              <a:lnSpc>
                <a:spcPct val="150000"/>
              </a:lnSpc>
            </a:pPr>
            <a:r>
              <a:rPr lang="en-US" sz="2800" dirty="0">
                <a:solidFill>
                  <a:schemeClr val="tx1"/>
                </a:solidFill>
                <a:latin typeface="Times New Roman" panose="02020603050405020304" pitchFamily="18" charset="0"/>
                <a:cs typeface="Times New Roman" panose="02020603050405020304" pitchFamily="18" charset="0"/>
              </a:rPr>
              <a:t>Regression Analysis</a:t>
            </a:r>
          </a:p>
          <a:p>
            <a:pPr>
              <a:lnSpc>
                <a:spcPct val="150000"/>
              </a:lnSpc>
            </a:pPr>
            <a:r>
              <a:rPr lang="en-US" sz="2800" dirty="0">
                <a:solidFill>
                  <a:schemeClr val="tx1"/>
                </a:solidFill>
                <a:latin typeface="Times New Roman" panose="02020603050405020304" pitchFamily="18" charset="0"/>
                <a:cs typeface="Times New Roman" panose="02020603050405020304" pitchFamily="18" charset="0"/>
              </a:rPr>
              <a:t>Conclusion </a:t>
            </a:r>
          </a:p>
          <a:p>
            <a:endParaRPr lang="en-US" dirty="0"/>
          </a:p>
        </p:txBody>
      </p:sp>
    </p:spTree>
    <p:extLst>
      <p:ext uri="{BB962C8B-B14F-4D97-AF65-F5344CB8AC3E}">
        <p14:creationId xmlns:p14="http://schemas.microsoft.com/office/powerpoint/2010/main" val="140184423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6438D-4F1B-6701-7660-1ED332EEC279}"/>
              </a:ext>
            </a:extLst>
          </p:cNvPr>
          <p:cNvSpPr>
            <a:spLocks noGrp="1"/>
          </p:cNvSpPr>
          <p:nvPr>
            <p:ph type="title"/>
          </p:nvPr>
        </p:nvSpPr>
        <p:spPr>
          <a:xfrm>
            <a:off x="738544" y="466531"/>
            <a:ext cx="10515600" cy="1054165"/>
          </a:xfrm>
        </p:spPr>
        <p:txBody>
          <a:bodyPr>
            <a:noAutofit/>
          </a:bodyPr>
          <a:lstStyle/>
          <a:p>
            <a:r>
              <a:rPr lang="en-US" sz="3200" dirty="0">
                <a:latin typeface="Times New Roman" panose="02020603050405020304" pitchFamily="18" charset="0"/>
                <a:cs typeface="Times New Roman" panose="02020603050405020304" pitchFamily="18" charset="0"/>
              </a:rPr>
              <a:t>INTRODUCTION</a:t>
            </a:r>
          </a:p>
        </p:txBody>
      </p:sp>
      <p:sp>
        <p:nvSpPr>
          <p:cNvPr id="5" name="Rectangle 2">
            <a:extLst>
              <a:ext uri="{FF2B5EF4-FFF2-40B4-BE49-F238E27FC236}">
                <a16:creationId xmlns:a16="http://schemas.microsoft.com/office/drawing/2014/main" id="{E1F53D17-4621-C574-2D0C-FE23199A5192}"/>
              </a:ext>
            </a:extLst>
          </p:cNvPr>
          <p:cNvSpPr>
            <a:spLocks noGrp="1" noChangeArrowheads="1"/>
          </p:cNvSpPr>
          <p:nvPr>
            <p:ph type="body" idx="1"/>
          </p:nvPr>
        </p:nvSpPr>
        <p:spPr bwMode="auto">
          <a:xfrm>
            <a:off x="654050" y="1901901"/>
            <a:ext cx="8140629"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Objective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explore whether a relationship exists between hospital readmission rates and mortality rates.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Hypothesis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Hospitals with higher readmission rates are associated with higher mortality rates. </a:t>
            </a:r>
          </a:p>
        </p:txBody>
      </p:sp>
    </p:spTree>
    <p:extLst>
      <p:ext uri="{BB962C8B-B14F-4D97-AF65-F5344CB8AC3E}">
        <p14:creationId xmlns:p14="http://schemas.microsoft.com/office/powerpoint/2010/main" val="2935784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CF7A17-C9D6-9927-787D-49E95F04ED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0D09B5-BF7B-878A-E1A7-E584409FEA7F}"/>
              </a:ext>
            </a:extLst>
          </p:cNvPr>
          <p:cNvSpPr>
            <a:spLocks noGrp="1"/>
          </p:cNvSpPr>
          <p:nvPr>
            <p:ph type="title"/>
          </p:nvPr>
        </p:nvSpPr>
        <p:spPr>
          <a:xfrm>
            <a:off x="738544" y="466531"/>
            <a:ext cx="10515600" cy="1054165"/>
          </a:xfrm>
        </p:spPr>
        <p:txBody>
          <a:bodyPr>
            <a:noAutofit/>
          </a:bodyPr>
          <a:lstStyle/>
          <a:p>
            <a:r>
              <a:rPr lang="en-US" sz="3200" dirty="0">
                <a:latin typeface="Times New Roman" panose="02020603050405020304" pitchFamily="18" charset="0"/>
                <a:cs typeface="Times New Roman" panose="02020603050405020304" pitchFamily="18" charset="0"/>
              </a:rPr>
              <a:t>SELECTED VARIABLES</a:t>
            </a:r>
          </a:p>
        </p:txBody>
      </p:sp>
      <p:sp>
        <p:nvSpPr>
          <p:cNvPr id="4" name="Rectangle 2">
            <a:extLst>
              <a:ext uri="{FF2B5EF4-FFF2-40B4-BE49-F238E27FC236}">
                <a16:creationId xmlns:a16="http://schemas.microsoft.com/office/drawing/2014/main" id="{39F7D323-1841-609D-3604-1B02DA83162E}"/>
              </a:ext>
            </a:extLst>
          </p:cNvPr>
          <p:cNvSpPr>
            <a:spLocks noGrp="1" noChangeArrowheads="1"/>
          </p:cNvSpPr>
          <p:nvPr>
            <p:ph type="body" idx="1"/>
          </p:nvPr>
        </p:nvSpPr>
        <p:spPr bwMode="auto">
          <a:xfrm>
            <a:off x="654050" y="1721902"/>
            <a:ext cx="9959154"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Score_mortality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Mortality score, reflecting hospital mortality rates.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Score_readmission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Readmission score, indicating hospital readmission rates.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Denominator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Total cases considered in the mortality measure.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Lower Estimate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Lower confidence bound for mortality rates.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Higher Estimate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Upper confidence bound for mortality rates.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Mapping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variables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Score_mortality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Score_readmission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derived from the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measurement_id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values:</a:t>
            </a:r>
          </a:p>
          <a:p>
            <a:pPr marL="742950" lvl="1" indent="-285750" defTabSz="914400" eaLnBrk="0" fontAlgn="base" hangingPunct="0">
              <a:spcBef>
                <a:spcPct val="0"/>
              </a:spcBef>
              <a:spcAft>
                <a:spcPct val="0"/>
              </a:spcAft>
              <a:buClrTx/>
              <a:buSzTx/>
              <a:buFont typeface="Arial" panose="020B0604020202020204" pitchFamily="34" charset="0"/>
              <a:buChar char="•"/>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Score_mortality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corresponds to entries with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measurement_id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starting with </a:t>
            </a:r>
          </a:p>
          <a:p>
            <a:pPr lvl="1" defTabSz="914400" eaLnBrk="0" fontAlgn="base" hangingPunct="0">
              <a:spcBef>
                <a:spcPct val="0"/>
              </a:spcBef>
              <a:spcAft>
                <a:spcPct val="0"/>
              </a:spcAft>
              <a:buClrTx/>
              <a:buSzTx/>
            </a:pPr>
            <a:r>
              <a:rPr lang="en-US" altLang="en-US" sz="2000" dirty="0">
                <a:solidFill>
                  <a:schemeClr val="tx1"/>
                </a:solidFill>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MORT_30</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742950" lvl="1" indent="-285750" defTabSz="914400" eaLnBrk="0" fontAlgn="base" hangingPunct="0">
              <a:spcBef>
                <a:spcPct val="0"/>
              </a:spcBef>
              <a:spcAft>
                <a:spcPct val="0"/>
              </a:spcAft>
              <a:buClrTx/>
              <a:buSzTx/>
              <a:buFont typeface="Arial" panose="020B0604020202020204" pitchFamily="34" charset="0"/>
              <a:buChar char="•"/>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Score_readmission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corresponds to entries with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measurement_id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starting with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READM_30</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dirty="0">
                <a:solidFill>
                  <a:schemeClr val="tx1"/>
                </a:solidFill>
                <a:latin typeface="Times New Roman" panose="02020603050405020304" pitchFamily="18" charset="0"/>
                <a:cs typeface="Times New Roman" panose="02020603050405020304" pitchFamily="18" charset="0"/>
              </a:rPr>
              <a:t>These variables are relevant as they may directly impact or represent hospital performance on mortality and readmission.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2377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85CA13-B582-3F3D-F7C6-0F779CBE54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51EC51-4F32-E389-AFE6-ADEB90F9ED6F}"/>
              </a:ext>
            </a:extLst>
          </p:cNvPr>
          <p:cNvSpPr>
            <a:spLocks noGrp="1"/>
          </p:cNvSpPr>
          <p:nvPr>
            <p:ph type="title"/>
          </p:nvPr>
        </p:nvSpPr>
        <p:spPr>
          <a:xfrm>
            <a:off x="738544" y="466531"/>
            <a:ext cx="10515600" cy="1054165"/>
          </a:xfrm>
        </p:spPr>
        <p:txBody>
          <a:bodyPr>
            <a:noAutofit/>
          </a:bodyPr>
          <a:lstStyle/>
          <a:p>
            <a:r>
              <a:rPr lang="en-US" sz="3200" dirty="0">
                <a:latin typeface="Times New Roman" panose="02020603050405020304" pitchFamily="18" charset="0"/>
                <a:cs typeface="Times New Roman" panose="02020603050405020304" pitchFamily="18" charset="0"/>
              </a:rPr>
              <a:t>Histogram for </a:t>
            </a:r>
            <a:r>
              <a:rPr lang="en-US" sz="3200" b="1" dirty="0" err="1">
                <a:latin typeface="Times New Roman" panose="02020603050405020304" pitchFamily="18" charset="0"/>
                <a:cs typeface="Times New Roman" panose="02020603050405020304" pitchFamily="18" charset="0"/>
              </a:rPr>
              <a:t>Score_mortality</a:t>
            </a:r>
            <a:endParaRPr lang="en-US"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4BE32B1-5138-457A-7A82-2552535464D9}"/>
              </a:ext>
            </a:extLst>
          </p:cNvPr>
          <p:cNvPicPr>
            <a:picLocks noChangeAspect="1"/>
          </p:cNvPicPr>
          <p:nvPr/>
        </p:nvPicPr>
        <p:blipFill>
          <a:blip r:embed="rId3"/>
          <a:stretch>
            <a:fillRect/>
          </a:stretch>
        </p:blipFill>
        <p:spPr>
          <a:xfrm>
            <a:off x="7492192" y="2024123"/>
            <a:ext cx="4115374" cy="3439005"/>
          </a:xfrm>
          <a:prstGeom prst="rect">
            <a:avLst/>
          </a:prstGeom>
        </p:spPr>
      </p:pic>
      <p:sp>
        <p:nvSpPr>
          <p:cNvPr id="9" name="Rectangle 4">
            <a:extLst>
              <a:ext uri="{FF2B5EF4-FFF2-40B4-BE49-F238E27FC236}">
                <a16:creationId xmlns:a16="http://schemas.microsoft.com/office/drawing/2014/main" id="{33710652-049D-A4E4-19F3-F870E12F6F04}"/>
              </a:ext>
            </a:extLst>
          </p:cNvPr>
          <p:cNvSpPr>
            <a:spLocks noGrp="1" noChangeArrowheads="1"/>
          </p:cNvSpPr>
          <p:nvPr>
            <p:ph type="body" idx="1"/>
          </p:nvPr>
        </p:nvSpPr>
        <p:spPr bwMode="auto">
          <a:xfrm>
            <a:off x="654050" y="1688412"/>
            <a:ext cx="57467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Left-skewed Distribution: More data points with lower risk scores.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Moderate Variability: Scores vary moderately from the mean (12.33) with a standard deviation of 4.12.</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Presence of Outliers: 25 outliers suggest some data points with unusually high or low values.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Central Tendency: The median (13.2) and mode (14.4) suggest that the majority of scores are clustered around these values.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Range: The data spans from a minimum of 1.4 to a maximum of 26.8.</a:t>
            </a:r>
          </a:p>
        </p:txBody>
      </p:sp>
    </p:spTree>
    <p:extLst>
      <p:ext uri="{BB962C8B-B14F-4D97-AF65-F5344CB8AC3E}">
        <p14:creationId xmlns:p14="http://schemas.microsoft.com/office/powerpoint/2010/main" val="3625703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7DBAD4-A07E-C0DE-FC7E-4B01820433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534B2E-FB43-2326-F900-FCE2F0D6C2A6}"/>
              </a:ext>
            </a:extLst>
          </p:cNvPr>
          <p:cNvSpPr>
            <a:spLocks noGrp="1"/>
          </p:cNvSpPr>
          <p:nvPr>
            <p:ph type="title"/>
          </p:nvPr>
        </p:nvSpPr>
        <p:spPr>
          <a:xfrm>
            <a:off x="738544" y="466531"/>
            <a:ext cx="10515600" cy="1054165"/>
          </a:xfrm>
        </p:spPr>
        <p:txBody>
          <a:bodyPr>
            <a:noAutofit/>
          </a:bodyPr>
          <a:lstStyle/>
          <a:p>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Histogram for </a:t>
            </a:r>
            <a:r>
              <a:rPr lang="en-US" sz="3200" b="1" dirty="0" err="1">
                <a:latin typeface="Times New Roman" panose="02020603050405020304" pitchFamily="18" charset="0"/>
                <a:cs typeface="Times New Roman" panose="02020603050405020304" pitchFamily="18" charset="0"/>
              </a:rPr>
              <a:t>Score_READMISSION</a:t>
            </a:r>
            <a:endParaRPr lang="en-US" sz="3200" dirty="0">
              <a:latin typeface="Times New Roman" panose="02020603050405020304" pitchFamily="18" charset="0"/>
              <a:cs typeface="Times New Roman" panose="02020603050405020304" pitchFamily="18" charset="0"/>
            </a:endParaRPr>
          </a:p>
        </p:txBody>
      </p:sp>
      <p:sp>
        <p:nvSpPr>
          <p:cNvPr id="9" name="Rectangle 4">
            <a:extLst>
              <a:ext uri="{FF2B5EF4-FFF2-40B4-BE49-F238E27FC236}">
                <a16:creationId xmlns:a16="http://schemas.microsoft.com/office/drawing/2014/main" id="{621AAA99-A052-CFF3-ED6B-7AFD41BCA280}"/>
              </a:ext>
            </a:extLst>
          </p:cNvPr>
          <p:cNvSpPr>
            <a:spLocks noGrp="1" noChangeArrowheads="1"/>
          </p:cNvSpPr>
          <p:nvPr>
            <p:ph type="body" idx="1"/>
          </p:nvPr>
        </p:nvSpPr>
        <p:spPr bwMode="auto">
          <a:xfrm>
            <a:off x="654050" y="2150078"/>
            <a:ext cx="574675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Left-skewed Distribution: More patients (majority) have lower readmission scores.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Moderate Variability: Readmission scores vary moderately with a standard deviation of 5.09.</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Potential Outliers: Some patients (likely a small number) have unusually low readmission scores (below 2.9).</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Central Tendency: The mean (15.87), median (16.4), and mode (15.5) are relatively close.</a:t>
            </a:r>
          </a:p>
        </p:txBody>
      </p:sp>
      <p:pic>
        <p:nvPicPr>
          <p:cNvPr id="5" name="Picture 4">
            <a:extLst>
              <a:ext uri="{FF2B5EF4-FFF2-40B4-BE49-F238E27FC236}">
                <a16:creationId xmlns:a16="http://schemas.microsoft.com/office/drawing/2014/main" id="{9AFE2FD3-4050-DD35-30FC-02072C31A3C4}"/>
              </a:ext>
            </a:extLst>
          </p:cNvPr>
          <p:cNvPicPr>
            <a:picLocks noChangeAspect="1"/>
          </p:cNvPicPr>
          <p:nvPr/>
        </p:nvPicPr>
        <p:blipFill>
          <a:blip r:embed="rId3"/>
          <a:stretch>
            <a:fillRect/>
          </a:stretch>
        </p:blipFill>
        <p:spPr>
          <a:xfrm>
            <a:off x="7460159" y="1919244"/>
            <a:ext cx="3867690" cy="3372321"/>
          </a:xfrm>
          <a:prstGeom prst="rect">
            <a:avLst/>
          </a:prstGeom>
        </p:spPr>
      </p:pic>
    </p:spTree>
    <p:extLst>
      <p:ext uri="{BB962C8B-B14F-4D97-AF65-F5344CB8AC3E}">
        <p14:creationId xmlns:p14="http://schemas.microsoft.com/office/powerpoint/2010/main" val="600588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D22882-AABA-9D83-7BA5-20B4B12E15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87A5A4-3DE2-186C-FB3E-3E68EC64D6D9}"/>
              </a:ext>
            </a:extLst>
          </p:cNvPr>
          <p:cNvSpPr>
            <a:spLocks noGrp="1"/>
          </p:cNvSpPr>
          <p:nvPr>
            <p:ph type="title"/>
          </p:nvPr>
        </p:nvSpPr>
        <p:spPr>
          <a:xfrm>
            <a:off x="738544" y="466531"/>
            <a:ext cx="10515600" cy="1054165"/>
          </a:xfrm>
        </p:spPr>
        <p:txBody>
          <a:bodyPr>
            <a:noAutofit/>
          </a:bodyPr>
          <a:lstStyle/>
          <a:p>
            <a:r>
              <a:rPr lang="en-US" sz="3200" dirty="0">
                <a:latin typeface="Times New Roman" panose="02020603050405020304" pitchFamily="18" charset="0"/>
                <a:cs typeface="Times New Roman" panose="02020603050405020304" pitchFamily="18" charset="0"/>
              </a:rPr>
              <a:t>Histogram for </a:t>
            </a:r>
            <a:r>
              <a:rPr lang="en-US" sz="3200" b="1" dirty="0">
                <a:latin typeface="Times New Roman" panose="02020603050405020304" pitchFamily="18" charset="0"/>
                <a:cs typeface="Times New Roman" panose="02020603050405020304" pitchFamily="18" charset="0"/>
              </a:rPr>
              <a:t>DENOMINATOR</a:t>
            </a:r>
            <a:endParaRPr lang="en-US" sz="3200" dirty="0">
              <a:latin typeface="Times New Roman" panose="02020603050405020304" pitchFamily="18" charset="0"/>
              <a:cs typeface="Times New Roman" panose="02020603050405020304" pitchFamily="18" charset="0"/>
            </a:endParaRPr>
          </a:p>
        </p:txBody>
      </p:sp>
      <p:sp>
        <p:nvSpPr>
          <p:cNvPr id="9" name="Rectangle 4">
            <a:extLst>
              <a:ext uri="{FF2B5EF4-FFF2-40B4-BE49-F238E27FC236}">
                <a16:creationId xmlns:a16="http://schemas.microsoft.com/office/drawing/2014/main" id="{EBBB0EE3-4799-412A-8E59-951FBFF0A249}"/>
              </a:ext>
            </a:extLst>
          </p:cNvPr>
          <p:cNvSpPr>
            <a:spLocks noGrp="1" noChangeArrowheads="1"/>
          </p:cNvSpPr>
          <p:nvPr>
            <p:ph type="body" idx="1"/>
          </p:nvPr>
        </p:nvSpPr>
        <p:spPr bwMode="auto">
          <a:xfrm>
            <a:off x="654050" y="2303966"/>
            <a:ext cx="574675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Right-skewed Distribution: Most values are concentrated on the lower end.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Variability: Values vary widely with a standard deviation of 261.22.</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Potential Outliers: A few very large values pull the mean upwards.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Central Tendency: The mode (34.0) suggests that many values are clustered around this lower value.</a:t>
            </a:r>
          </a:p>
        </p:txBody>
      </p:sp>
      <p:pic>
        <p:nvPicPr>
          <p:cNvPr id="5" name="Picture 4">
            <a:extLst>
              <a:ext uri="{FF2B5EF4-FFF2-40B4-BE49-F238E27FC236}">
                <a16:creationId xmlns:a16="http://schemas.microsoft.com/office/drawing/2014/main" id="{57BEF5B5-F06C-46C7-B6ED-AAE89BA535D9}"/>
              </a:ext>
            </a:extLst>
          </p:cNvPr>
          <p:cNvPicPr>
            <a:picLocks noChangeAspect="1"/>
          </p:cNvPicPr>
          <p:nvPr/>
        </p:nvPicPr>
        <p:blipFill>
          <a:blip r:embed="rId3"/>
          <a:stretch>
            <a:fillRect/>
          </a:stretch>
        </p:blipFill>
        <p:spPr>
          <a:xfrm>
            <a:off x="7217223" y="2155546"/>
            <a:ext cx="4067743" cy="3410426"/>
          </a:xfrm>
          <a:prstGeom prst="rect">
            <a:avLst/>
          </a:prstGeom>
        </p:spPr>
      </p:pic>
    </p:spTree>
    <p:extLst>
      <p:ext uri="{BB962C8B-B14F-4D97-AF65-F5344CB8AC3E}">
        <p14:creationId xmlns:p14="http://schemas.microsoft.com/office/powerpoint/2010/main" val="4051167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A695E4-F3E5-44FA-82A4-626163E5E7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3167BE-0A16-FD15-CFF2-EBF62A2B4EF7}"/>
              </a:ext>
            </a:extLst>
          </p:cNvPr>
          <p:cNvSpPr>
            <a:spLocks noGrp="1"/>
          </p:cNvSpPr>
          <p:nvPr>
            <p:ph type="title"/>
          </p:nvPr>
        </p:nvSpPr>
        <p:spPr>
          <a:xfrm>
            <a:off x="738544" y="466531"/>
            <a:ext cx="10515600" cy="1054165"/>
          </a:xfrm>
        </p:spPr>
        <p:txBody>
          <a:bodyPr>
            <a:noAutofit/>
          </a:bodyPr>
          <a:lstStyle/>
          <a:p>
            <a:r>
              <a:rPr lang="en-US" sz="3200" dirty="0">
                <a:latin typeface="Times New Roman" panose="02020603050405020304" pitchFamily="18" charset="0"/>
                <a:cs typeface="Times New Roman" panose="02020603050405020304" pitchFamily="18" charset="0"/>
              </a:rPr>
              <a:t>Histogram for </a:t>
            </a:r>
            <a:r>
              <a:rPr lang="en-US" sz="3200" b="1" dirty="0">
                <a:latin typeface="Times New Roman" panose="02020603050405020304" pitchFamily="18" charset="0"/>
                <a:cs typeface="Times New Roman" panose="02020603050405020304" pitchFamily="18" charset="0"/>
              </a:rPr>
              <a:t>LOWER ESTIMATE</a:t>
            </a:r>
            <a:endParaRPr lang="en-US" sz="3200" dirty="0">
              <a:latin typeface="Times New Roman" panose="02020603050405020304" pitchFamily="18" charset="0"/>
              <a:cs typeface="Times New Roman" panose="02020603050405020304" pitchFamily="18" charset="0"/>
            </a:endParaRPr>
          </a:p>
        </p:txBody>
      </p:sp>
      <p:sp>
        <p:nvSpPr>
          <p:cNvPr id="9" name="Rectangle 4">
            <a:extLst>
              <a:ext uri="{FF2B5EF4-FFF2-40B4-BE49-F238E27FC236}">
                <a16:creationId xmlns:a16="http://schemas.microsoft.com/office/drawing/2014/main" id="{90D251C1-F2A4-9464-A2EC-A2BC2EB59FF2}"/>
              </a:ext>
            </a:extLst>
          </p:cNvPr>
          <p:cNvSpPr>
            <a:spLocks noGrp="1" noChangeArrowheads="1"/>
          </p:cNvSpPr>
          <p:nvPr>
            <p:ph type="body" idx="1"/>
          </p:nvPr>
        </p:nvSpPr>
        <p:spPr bwMode="auto">
          <a:xfrm>
            <a:off x="654050" y="2150078"/>
            <a:ext cx="574675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Left-skewed Distribution: Most lower estimates are concentrated on the higher end.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Moderate Variability: Lower estimates vary moderately with a standard deviation of 3.62.</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Presence of Outliers: 46 lower estimates are unusually low.</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Central Tendency: The mode (10.8) suggests that many lower estimates are clustered around this value.</a:t>
            </a:r>
          </a:p>
        </p:txBody>
      </p:sp>
      <p:pic>
        <p:nvPicPr>
          <p:cNvPr id="4" name="Picture 3">
            <a:extLst>
              <a:ext uri="{FF2B5EF4-FFF2-40B4-BE49-F238E27FC236}">
                <a16:creationId xmlns:a16="http://schemas.microsoft.com/office/drawing/2014/main" id="{E897AB30-0E94-DCC7-DD1F-00AD665B2C06}"/>
              </a:ext>
            </a:extLst>
          </p:cNvPr>
          <p:cNvPicPr>
            <a:picLocks noChangeAspect="1"/>
          </p:cNvPicPr>
          <p:nvPr/>
        </p:nvPicPr>
        <p:blipFill>
          <a:blip r:embed="rId3"/>
          <a:stretch>
            <a:fillRect/>
          </a:stretch>
        </p:blipFill>
        <p:spPr>
          <a:xfrm>
            <a:off x="7087770" y="2104678"/>
            <a:ext cx="3934374" cy="3429479"/>
          </a:xfrm>
          <a:prstGeom prst="rect">
            <a:avLst/>
          </a:prstGeom>
        </p:spPr>
      </p:pic>
    </p:spTree>
    <p:extLst>
      <p:ext uri="{BB962C8B-B14F-4D97-AF65-F5344CB8AC3E}">
        <p14:creationId xmlns:p14="http://schemas.microsoft.com/office/powerpoint/2010/main" val="3012138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1058FE-4426-E138-CFD5-30AD89A2B0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D96D50-5C01-D45C-A507-F2C1F1E99DCC}"/>
              </a:ext>
            </a:extLst>
          </p:cNvPr>
          <p:cNvSpPr>
            <a:spLocks noGrp="1"/>
          </p:cNvSpPr>
          <p:nvPr>
            <p:ph type="title"/>
          </p:nvPr>
        </p:nvSpPr>
        <p:spPr>
          <a:xfrm>
            <a:off x="738544" y="466531"/>
            <a:ext cx="10515600" cy="1054165"/>
          </a:xfrm>
        </p:spPr>
        <p:txBody>
          <a:bodyPr>
            <a:noAutofit/>
          </a:bodyPr>
          <a:lstStyle/>
          <a:p>
            <a:r>
              <a:rPr lang="en-US" sz="3200" dirty="0">
                <a:latin typeface="Times New Roman" panose="02020603050405020304" pitchFamily="18" charset="0"/>
                <a:cs typeface="Times New Roman" panose="02020603050405020304" pitchFamily="18" charset="0"/>
              </a:rPr>
              <a:t>Histogram for </a:t>
            </a:r>
            <a:r>
              <a:rPr lang="en-US" sz="3200" b="1" dirty="0">
                <a:latin typeface="Times New Roman" panose="02020603050405020304" pitchFamily="18" charset="0"/>
                <a:cs typeface="Times New Roman" panose="02020603050405020304" pitchFamily="18" charset="0"/>
              </a:rPr>
              <a:t>HIGHER ESTIMATE</a:t>
            </a:r>
            <a:endParaRPr lang="en-US" sz="3200" dirty="0">
              <a:latin typeface="Times New Roman" panose="02020603050405020304" pitchFamily="18" charset="0"/>
              <a:cs typeface="Times New Roman" panose="02020603050405020304" pitchFamily="18" charset="0"/>
            </a:endParaRPr>
          </a:p>
        </p:txBody>
      </p:sp>
      <p:sp>
        <p:nvSpPr>
          <p:cNvPr id="9" name="Rectangle 4">
            <a:extLst>
              <a:ext uri="{FF2B5EF4-FFF2-40B4-BE49-F238E27FC236}">
                <a16:creationId xmlns:a16="http://schemas.microsoft.com/office/drawing/2014/main" id="{146611FC-6FA8-7420-0EF2-7317C5271EEE}"/>
              </a:ext>
            </a:extLst>
          </p:cNvPr>
          <p:cNvSpPr>
            <a:spLocks noGrp="1" noChangeArrowheads="1"/>
          </p:cNvSpPr>
          <p:nvPr>
            <p:ph type="body" idx="1"/>
          </p:nvPr>
        </p:nvSpPr>
        <p:spPr bwMode="auto">
          <a:xfrm>
            <a:off x="654050" y="2150079"/>
            <a:ext cx="574675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Left-skewed Distribution: Most higher estimates are concentrated on the higher end.</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Moderate Variability: Higher estimates vary moderately with a standard deviation of 4.63.</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Presence of Outliers: 30 higher estimates are unusually low.</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Central Tendency: The mode (17.7) suggests that many higher estimates are clustered around this value.</a:t>
            </a:r>
          </a:p>
        </p:txBody>
      </p:sp>
      <p:pic>
        <p:nvPicPr>
          <p:cNvPr id="5" name="Picture 4">
            <a:extLst>
              <a:ext uri="{FF2B5EF4-FFF2-40B4-BE49-F238E27FC236}">
                <a16:creationId xmlns:a16="http://schemas.microsoft.com/office/drawing/2014/main" id="{604326A7-BF03-6AC4-2860-E54480E1142A}"/>
              </a:ext>
            </a:extLst>
          </p:cNvPr>
          <p:cNvPicPr>
            <a:picLocks noChangeAspect="1"/>
          </p:cNvPicPr>
          <p:nvPr/>
        </p:nvPicPr>
        <p:blipFill>
          <a:blip r:embed="rId3"/>
          <a:stretch>
            <a:fillRect/>
          </a:stretch>
        </p:blipFill>
        <p:spPr>
          <a:xfrm>
            <a:off x="7096177" y="1895180"/>
            <a:ext cx="4096322" cy="3458058"/>
          </a:xfrm>
          <a:prstGeom prst="rect">
            <a:avLst/>
          </a:prstGeom>
        </p:spPr>
      </p:pic>
    </p:spTree>
    <p:extLst>
      <p:ext uri="{BB962C8B-B14F-4D97-AF65-F5344CB8AC3E}">
        <p14:creationId xmlns:p14="http://schemas.microsoft.com/office/powerpoint/2010/main" val="421695435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2.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docProps/app.xml><?xml version="1.0" encoding="utf-8"?>
<Properties xmlns="http://schemas.openxmlformats.org/officeDocument/2006/extended-properties" xmlns:vt="http://schemas.openxmlformats.org/officeDocument/2006/docPropsVTypes">
  <Template/>
  <TotalTime>1595</TotalTime>
  <Words>2101</Words>
  <Application>Microsoft Office PowerPoint</Application>
  <PresentationFormat>Widescreen</PresentationFormat>
  <Paragraphs>266</Paragraphs>
  <Slides>19</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Times New Roman</vt:lpstr>
      <vt:lpstr>Wingdings 3</vt:lpstr>
      <vt:lpstr>Slice</vt:lpstr>
      <vt:lpstr>Exploring relationships between Hospital readmission rates and mortality rates</vt:lpstr>
      <vt:lpstr>Agenda</vt:lpstr>
      <vt:lpstr>INTRODUCTION</vt:lpstr>
      <vt:lpstr>SELECTED VARIABLES</vt:lpstr>
      <vt:lpstr>Histogram for Score_mortality</vt:lpstr>
      <vt:lpstr>    Histogram for Score_READMISSION</vt:lpstr>
      <vt:lpstr>Histogram for DENOMINATOR</vt:lpstr>
      <vt:lpstr>Histogram for LOWER ESTIMATE</vt:lpstr>
      <vt:lpstr>Histogram for HIGHER ESTIMATE</vt:lpstr>
      <vt:lpstr>High Denominator Mortality Score PMF</vt:lpstr>
      <vt:lpstr>Low Denominator Mortality Score PMF</vt:lpstr>
      <vt:lpstr>Comparison of High and Low Denominator Mortality Score PMFs</vt:lpstr>
      <vt:lpstr>Cumulative Distribution Function (CDF) for Mortality Score</vt:lpstr>
      <vt:lpstr>   Mortality Score Distribution with a Fitted Normal Curve</vt:lpstr>
      <vt:lpstr>Scatter Plot Analysis - Mortality Score vs. Readmission Score</vt:lpstr>
      <vt:lpstr> Scatter Plot Analysis - Denominator vs. Mortality Score</vt:lpstr>
      <vt:lpstr>Hypothesis Testing Using Permutation Test</vt:lpstr>
      <vt:lpstr>Regression Analysis: Mortality Score and Readmission Score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Power of Data: Transforming Business through Data Science</dc:title>
  <dc:creator>Vemareddi Dondeti</dc:creator>
  <cp:lastModifiedBy>Vemareddi Dondeti</cp:lastModifiedBy>
  <cp:revision>31</cp:revision>
  <dcterms:created xsi:type="dcterms:W3CDTF">2024-03-17T08:36:11Z</dcterms:created>
  <dcterms:modified xsi:type="dcterms:W3CDTF">2024-11-14T02:01:44Z</dcterms:modified>
</cp:coreProperties>
</file>