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8"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572" autoAdjust="0"/>
  </p:normalViewPr>
  <p:slideViewPr>
    <p:cSldViewPr snapToGrid="0">
      <p:cViewPr varScale="1">
        <p:scale>
          <a:sx n="54" d="100"/>
          <a:sy n="54"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1E632-DDFB-41BB-844F-9E9767E3C7CC}" type="doc">
      <dgm:prSet loTypeId="urn:microsoft.com/office/officeart/2018/2/layout/IconCircleList" loCatId="icon" qsTypeId="urn:microsoft.com/office/officeart/2005/8/quickstyle/simple1" qsCatId="simple" csTypeId="urn:microsoft.com/office/officeart/2005/8/colors/colorful2" csCatId="colorful" phldr="1"/>
      <dgm:spPr/>
      <dgm:t>
        <a:bodyPr/>
        <a:lstStyle/>
        <a:p>
          <a:endParaRPr lang="en-US"/>
        </a:p>
      </dgm:t>
    </dgm:pt>
    <dgm:pt modelId="{665F258C-27C2-4ADA-918D-65583A5A7BC5}">
      <dgm:prSet custT="1"/>
      <dgm:spPr/>
      <dgm:t>
        <a:bodyPr/>
        <a:lstStyle/>
        <a:p>
          <a:pPr>
            <a:lnSpc>
              <a:spcPct val="100000"/>
            </a:lnSpc>
          </a:pPr>
          <a:r>
            <a:rPr lang="fr-FR" sz="1600" dirty="0">
              <a:solidFill>
                <a:schemeClr val="tx1"/>
              </a:solidFill>
            </a:rPr>
            <a:t>Concevoir et réaliser un PCB fonctionnel.</a:t>
          </a:r>
          <a:endParaRPr lang="en-US" sz="1600" dirty="0">
            <a:solidFill>
              <a:schemeClr val="tx1"/>
            </a:solidFill>
          </a:endParaRPr>
        </a:p>
      </dgm:t>
    </dgm:pt>
    <dgm:pt modelId="{54E201C0-91CE-4F3F-BD07-77D7E2C62274}" type="parTrans" cxnId="{96042C1A-9DAE-4ADE-8C45-CA272BED124E}">
      <dgm:prSet/>
      <dgm:spPr/>
      <dgm:t>
        <a:bodyPr/>
        <a:lstStyle/>
        <a:p>
          <a:pPr algn="ctr"/>
          <a:endParaRPr lang="en-US"/>
        </a:p>
      </dgm:t>
    </dgm:pt>
    <dgm:pt modelId="{08EDD73E-5373-47B3-9FF1-AAE81982AEB4}" type="sibTrans" cxnId="{96042C1A-9DAE-4ADE-8C45-CA272BED124E}">
      <dgm:prSet/>
      <dgm:spPr/>
      <dgm:t>
        <a:bodyPr/>
        <a:lstStyle/>
        <a:p>
          <a:pPr>
            <a:lnSpc>
              <a:spcPct val="100000"/>
            </a:lnSpc>
          </a:pPr>
          <a:endParaRPr lang="en-US"/>
        </a:p>
      </dgm:t>
    </dgm:pt>
    <dgm:pt modelId="{0E9D20AB-CD74-4036-B011-3779335B0984}">
      <dgm:prSet custT="1"/>
      <dgm:spPr/>
      <dgm:t>
        <a:bodyPr/>
        <a:lstStyle/>
        <a:p>
          <a:pPr>
            <a:lnSpc>
              <a:spcPct val="100000"/>
            </a:lnSpc>
          </a:pPr>
          <a:r>
            <a:rPr lang="fr-FR" sz="1600" dirty="0">
              <a:solidFill>
                <a:schemeClr val="tx1"/>
              </a:solidFill>
            </a:rPr>
            <a:t>Programmer la carte Arduino.</a:t>
          </a:r>
          <a:endParaRPr lang="en-US" sz="1600" dirty="0">
            <a:solidFill>
              <a:schemeClr val="tx1"/>
            </a:solidFill>
          </a:endParaRPr>
        </a:p>
      </dgm:t>
    </dgm:pt>
    <dgm:pt modelId="{689927C3-222D-4ACD-98C9-7E97DB0F2C00}" type="parTrans" cxnId="{084F76E6-FD62-451F-BB00-EDCFEAA5FD38}">
      <dgm:prSet/>
      <dgm:spPr/>
      <dgm:t>
        <a:bodyPr/>
        <a:lstStyle/>
        <a:p>
          <a:pPr algn="ctr"/>
          <a:endParaRPr lang="en-US"/>
        </a:p>
      </dgm:t>
    </dgm:pt>
    <dgm:pt modelId="{5BD970CF-97B8-4C39-967C-D0B1279852A0}" type="sibTrans" cxnId="{084F76E6-FD62-451F-BB00-EDCFEAA5FD38}">
      <dgm:prSet/>
      <dgm:spPr/>
      <dgm:t>
        <a:bodyPr/>
        <a:lstStyle/>
        <a:p>
          <a:pPr>
            <a:lnSpc>
              <a:spcPct val="100000"/>
            </a:lnSpc>
          </a:pPr>
          <a:endParaRPr lang="en-US"/>
        </a:p>
      </dgm:t>
    </dgm:pt>
    <dgm:pt modelId="{C6192337-D039-4954-8CB4-F4454DDB125E}">
      <dgm:prSet custT="1"/>
      <dgm:spPr/>
      <dgm:t>
        <a:bodyPr/>
        <a:lstStyle/>
        <a:p>
          <a:pPr>
            <a:lnSpc>
              <a:spcPct val="100000"/>
            </a:lnSpc>
          </a:pPr>
          <a:r>
            <a:rPr lang="fr-FR" sz="1600">
              <a:solidFill>
                <a:schemeClr val="tx1"/>
              </a:solidFill>
            </a:rPr>
            <a:t>Ajouter quelques améliorations.</a:t>
          </a:r>
          <a:endParaRPr lang="en-US" sz="1600">
            <a:solidFill>
              <a:schemeClr val="tx1"/>
            </a:solidFill>
          </a:endParaRPr>
        </a:p>
      </dgm:t>
    </dgm:pt>
    <dgm:pt modelId="{FDD56F30-ADA7-480E-BFDE-4960F2489960}" type="parTrans" cxnId="{9CE3E867-0B12-4DC3-BA33-29959EDFD348}">
      <dgm:prSet/>
      <dgm:spPr/>
      <dgm:t>
        <a:bodyPr/>
        <a:lstStyle/>
        <a:p>
          <a:pPr algn="ctr"/>
          <a:endParaRPr lang="en-US"/>
        </a:p>
      </dgm:t>
    </dgm:pt>
    <dgm:pt modelId="{75AF7D3C-05D8-41E5-8A4C-5F442D38CD54}" type="sibTrans" cxnId="{9CE3E867-0B12-4DC3-BA33-29959EDFD348}">
      <dgm:prSet/>
      <dgm:spPr/>
      <dgm:t>
        <a:bodyPr/>
        <a:lstStyle/>
        <a:p>
          <a:pPr>
            <a:lnSpc>
              <a:spcPct val="100000"/>
            </a:lnSpc>
          </a:pPr>
          <a:endParaRPr lang="en-US"/>
        </a:p>
      </dgm:t>
    </dgm:pt>
    <dgm:pt modelId="{9A8EAD7C-7990-40FA-AFF1-E7641C169E59}">
      <dgm:prSet custT="1"/>
      <dgm:spPr/>
      <dgm:t>
        <a:bodyPr/>
        <a:lstStyle/>
        <a:p>
          <a:pPr>
            <a:lnSpc>
              <a:spcPct val="100000"/>
            </a:lnSpc>
          </a:pPr>
          <a:r>
            <a:rPr lang="fr-FR" sz="1600" dirty="0">
              <a:solidFill>
                <a:schemeClr val="tx1"/>
              </a:solidFill>
            </a:rPr>
            <a:t>Respecter la contrainte de temps imposée par le projet.</a:t>
          </a:r>
          <a:endParaRPr lang="en-US" sz="1600" dirty="0">
            <a:solidFill>
              <a:schemeClr val="tx1"/>
            </a:solidFill>
          </a:endParaRPr>
        </a:p>
      </dgm:t>
    </dgm:pt>
    <dgm:pt modelId="{FA8AB44E-EBDB-412F-922F-6135509D66B8}" type="parTrans" cxnId="{76EB5FE7-AD8F-4E1E-9921-02AAE62E9E2E}">
      <dgm:prSet/>
      <dgm:spPr/>
      <dgm:t>
        <a:bodyPr/>
        <a:lstStyle/>
        <a:p>
          <a:pPr algn="ctr"/>
          <a:endParaRPr lang="en-US"/>
        </a:p>
      </dgm:t>
    </dgm:pt>
    <dgm:pt modelId="{1C1536E4-24A0-462F-8E7B-4C3686C92BCF}" type="sibTrans" cxnId="{76EB5FE7-AD8F-4E1E-9921-02AAE62E9E2E}">
      <dgm:prSet/>
      <dgm:spPr/>
      <dgm:t>
        <a:bodyPr/>
        <a:lstStyle/>
        <a:p>
          <a:pPr algn="ctr"/>
          <a:endParaRPr lang="en-US"/>
        </a:p>
      </dgm:t>
    </dgm:pt>
    <dgm:pt modelId="{CAF5B01E-F1AB-4DE1-9A22-91561CA1BB8A}" type="pres">
      <dgm:prSet presAssocID="{C351E632-DDFB-41BB-844F-9E9767E3C7CC}" presName="root" presStyleCnt="0">
        <dgm:presLayoutVars>
          <dgm:dir/>
          <dgm:resizeHandles val="exact"/>
        </dgm:presLayoutVars>
      </dgm:prSet>
      <dgm:spPr/>
    </dgm:pt>
    <dgm:pt modelId="{3CFF6F41-680C-4FA5-A16D-13F185F816C9}" type="pres">
      <dgm:prSet presAssocID="{C351E632-DDFB-41BB-844F-9E9767E3C7CC}" presName="container" presStyleCnt="0">
        <dgm:presLayoutVars>
          <dgm:dir/>
          <dgm:resizeHandles val="exact"/>
        </dgm:presLayoutVars>
      </dgm:prSet>
      <dgm:spPr/>
    </dgm:pt>
    <dgm:pt modelId="{6F62EB28-DBEA-4256-A618-ACFB353B0D22}" type="pres">
      <dgm:prSet presAssocID="{665F258C-27C2-4ADA-918D-65583A5A7BC5}" presName="compNode" presStyleCnt="0"/>
      <dgm:spPr/>
    </dgm:pt>
    <dgm:pt modelId="{9349ECBB-B8A5-4187-BE49-CCEC635671BE}" type="pres">
      <dgm:prSet presAssocID="{665F258C-27C2-4ADA-918D-65583A5A7BC5}" presName="iconBgRect" presStyleLbl="bgShp" presStyleIdx="0" presStyleCnt="4"/>
      <dgm:spPr/>
    </dgm:pt>
    <dgm:pt modelId="{280784C9-BB84-4483-B376-178FC18CC31E}" type="pres">
      <dgm:prSet presAssocID="{665F258C-27C2-4ADA-918D-65583A5A7B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dinateur"/>
        </a:ext>
      </dgm:extLst>
    </dgm:pt>
    <dgm:pt modelId="{9DE95F3D-4005-4E16-AA21-6A1D9C55969F}" type="pres">
      <dgm:prSet presAssocID="{665F258C-27C2-4ADA-918D-65583A5A7BC5}" presName="spaceRect" presStyleCnt="0"/>
      <dgm:spPr/>
    </dgm:pt>
    <dgm:pt modelId="{9E1189C1-7308-48E1-A2EE-6961BE5CF9E9}" type="pres">
      <dgm:prSet presAssocID="{665F258C-27C2-4ADA-918D-65583A5A7BC5}" presName="textRect" presStyleLbl="revTx" presStyleIdx="0" presStyleCnt="4">
        <dgm:presLayoutVars>
          <dgm:chMax val="1"/>
          <dgm:chPref val="1"/>
        </dgm:presLayoutVars>
      </dgm:prSet>
      <dgm:spPr/>
    </dgm:pt>
    <dgm:pt modelId="{02DDC3A7-4D47-459D-BC63-E7A634225DF3}" type="pres">
      <dgm:prSet presAssocID="{08EDD73E-5373-47B3-9FF1-AAE81982AEB4}" presName="sibTrans" presStyleLbl="sibTrans2D1" presStyleIdx="0" presStyleCnt="0"/>
      <dgm:spPr/>
    </dgm:pt>
    <dgm:pt modelId="{99697053-E76C-432E-A137-040F83B20D62}" type="pres">
      <dgm:prSet presAssocID="{0E9D20AB-CD74-4036-B011-3779335B0984}" presName="compNode" presStyleCnt="0"/>
      <dgm:spPr/>
    </dgm:pt>
    <dgm:pt modelId="{0B845A6D-19BE-4A3B-86C8-42E99F40D435}" type="pres">
      <dgm:prSet presAssocID="{0E9D20AB-CD74-4036-B011-3779335B0984}" presName="iconBgRect" presStyleLbl="bgShp" presStyleIdx="1" presStyleCnt="4"/>
      <dgm:spPr/>
    </dgm:pt>
    <dgm:pt modelId="{5E0F00B7-8A87-40BF-9A91-28DFBCA2761D}" type="pres">
      <dgm:prSet presAssocID="{0E9D20AB-CD74-4036-B011-3779335B09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eur"/>
        </a:ext>
      </dgm:extLst>
    </dgm:pt>
    <dgm:pt modelId="{A7086573-AAC3-42E3-BE3E-087CBE51B85D}" type="pres">
      <dgm:prSet presAssocID="{0E9D20AB-CD74-4036-B011-3779335B0984}" presName="spaceRect" presStyleCnt="0"/>
      <dgm:spPr/>
    </dgm:pt>
    <dgm:pt modelId="{24032E04-FA34-4B7B-9077-D8B491D7DE13}" type="pres">
      <dgm:prSet presAssocID="{0E9D20AB-CD74-4036-B011-3779335B0984}" presName="textRect" presStyleLbl="revTx" presStyleIdx="1" presStyleCnt="4">
        <dgm:presLayoutVars>
          <dgm:chMax val="1"/>
          <dgm:chPref val="1"/>
        </dgm:presLayoutVars>
      </dgm:prSet>
      <dgm:spPr/>
    </dgm:pt>
    <dgm:pt modelId="{9A0343E8-DFC1-4586-A5ED-482997D87539}" type="pres">
      <dgm:prSet presAssocID="{5BD970CF-97B8-4C39-967C-D0B1279852A0}" presName="sibTrans" presStyleLbl="sibTrans2D1" presStyleIdx="0" presStyleCnt="0"/>
      <dgm:spPr/>
    </dgm:pt>
    <dgm:pt modelId="{E031D873-A944-492F-AF1D-53FA8EBED64E}" type="pres">
      <dgm:prSet presAssocID="{C6192337-D039-4954-8CB4-F4454DDB125E}" presName="compNode" presStyleCnt="0"/>
      <dgm:spPr/>
    </dgm:pt>
    <dgm:pt modelId="{31AE0D1A-D293-4649-BC7D-A50578B11D84}" type="pres">
      <dgm:prSet presAssocID="{C6192337-D039-4954-8CB4-F4454DDB125E}" presName="iconBgRect" presStyleLbl="bgShp" presStyleIdx="2" presStyleCnt="4"/>
      <dgm:spPr/>
    </dgm:pt>
    <dgm:pt modelId="{8EB8FB01-D489-44A1-8D4B-AF1458C08532}" type="pres">
      <dgm:prSet presAssocID="{C6192337-D039-4954-8CB4-F4454DDB12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utils"/>
        </a:ext>
      </dgm:extLst>
    </dgm:pt>
    <dgm:pt modelId="{B3E55DBE-2BD2-493F-B8AB-AF966710C4FD}" type="pres">
      <dgm:prSet presAssocID="{C6192337-D039-4954-8CB4-F4454DDB125E}" presName="spaceRect" presStyleCnt="0"/>
      <dgm:spPr/>
    </dgm:pt>
    <dgm:pt modelId="{D3E0242A-6167-4FB4-A034-93818BDC7202}" type="pres">
      <dgm:prSet presAssocID="{C6192337-D039-4954-8CB4-F4454DDB125E}" presName="textRect" presStyleLbl="revTx" presStyleIdx="2" presStyleCnt="4">
        <dgm:presLayoutVars>
          <dgm:chMax val="1"/>
          <dgm:chPref val="1"/>
        </dgm:presLayoutVars>
      </dgm:prSet>
      <dgm:spPr/>
    </dgm:pt>
    <dgm:pt modelId="{00A106EA-C9F3-43D7-999D-CB18CE6AA685}" type="pres">
      <dgm:prSet presAssocID="{75AF7D3C-05D8-41E5-8A4C-5F442D38CD54}" presName="sibTrans" presStyleLbl="sibTrans2D1" presStyleIdx="0" presStyleCnt="0"/>
      <dgm:spPr/>
    </dgm:pt>
    <dgm:pt modelId="{778D4A2B-338E-4499-B62D-3FA662707F92}" type="pres">
      <dgm:prSet presAssocID="{9A8EAD7C-7990-40FA-AFF1-E7641C169E59}" presName="compNode" presStyleCnt="0"/>
      <dgm:spPr/>
    </dgm:pt>
    <dgm:pt modelId="{9B278009-6496-40D3-8541-5F04EADFD6F7}" type="pres">
      <dgm:prSet presAssocID="{9A8EAD7C-7990-40FA-AFF1-E7641C169E59}" presName="iconBgRect" presStyleLbl="bgShp" presStyleIdx="3" presStyleCnt="4"/>
      <dgm:spPr/>
    </dgm:pt>
    <dgm:pt modelId="{0B55B85D-A582-4EA9-A9CF-B6ED56EEA1AD}" type="pres">
      <dgm:prSet presAssocID="{9A8EAD7C-7990-40FA-AFF1-E7641C169E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rritant"/>
        </a:ext>
      </dgm:extLst>
    </dgm:pt>
    <dgm:pt modelId="{1EE155BB-F9C8-44E2-AF35-6828F728341A}" type="pres">
      <dgm:prSet presAssocID="{9A8EAD7C-7990-40FA-AFF1-E7641C169E59}" presName="spaceRect" presStyleCnt="0"/>
      <dgm:spPr/>
    </dgm:pt>
    <dgm:pt modelId="{9FCF9222-39E0-4CEB-BAEF-9A466BA41969}" type="pres">
      <dgm:prSet presAssocID="{9A8EAD7C-7990-40FA-AFF1-E7641C169E59}" presName="textRect" presStyleLbl="revTx" presStyleIdx="3" presStyleCnt="4">
        <dgm:presLayoutVars>
          <dgm:chMax val="1"/>
          <dgm:chPref val="1"/>
        </dgm:presLayoutVars>
      </dgm:prSet>
      <dgm:spPr/>
    </dgm:pt>
  </dgm:ptLst>
  <dgm:cxnLst>
    <dgm:cxn modelId="{01ADF60F-1421-43FF-9FF3-DE19AA8A6EEF}" type="presOf" srcId="{665F258C-27C2-4ADA-918D-65583A5A7BC5}" destId="{9E1189C1-7308-48E1-A2EE-6961BE5CF9E9}" srcOrd="0" destOrd="0" presId="urn:microsoft.com/office/officeart/2018/2/layout/IconCircleList"/>
    <dgm:cxn modelId="{7085FB13-FC17-4E05-A89D-B17EC55BF8C0}" type="presOf" srcId="{C6192337-D039-4954-8CB4-F4454DDB125E}" destId="{D3E0242A-6167-4FB4-A034-93818BDC7202}" srcOrd="0" destOrd="0" presId="urn:microsoft.com/office/officeart/2018/2/layout/IconCircleList"/>
    <dgm:cxn modelId="{B0CE4615-E9BA-4F9A-9F79-43E13E88434F}" type="presOf" srcId="{75AF7D3C-05D8-41E5-8A4C-5F442D38CD54}" destId="{00A106EA-C9F3-43D7-999D-CB18CE6AA685}" srcOrd="0" destOrd="0" presId="urn:microsoft.com/office/officeart/2018/2/layout/IconCircleList"/>
    <dgm:cxn modelId="{96042C1A-9DAE-4ADE-8C45-CA272BED124E}" srcId="{C351E632-DDFB-41BB-844F-9E9767E3C7CC}" destId="{665F258C-27C2-4ADA-918D-65583A5A7BC5}" srcOrd="0" destOrd="0" parTransId="{54E201C0-91CE-4F3F-BD07-77D7E2C62274}" sibTransId="{08EDD73E-5373-47B3-9FF1-AAE81982AEB4}"/>
    <dgm:cxn modelId="{A206BD1D-80E4-4B0C-984E-CC7E2761348E}" type="presOf" srcId="{08EDD73E-5373-47B3-9FF1-AAE81982AEB4}" destId="{02DDC3A7-4D47-459D-BC63-E7A634225DF3}" srcOrd="0" destOrd="0" presId="urn:microsoft.com/office/officeart/2018/2/layout/IconCircleList"/>
    <dgm:cxn modelId="{8E4ADA2F-B4A7-4905-9034-8EE2217E561F}" type="presOf" srcId="{5BD970CF-97B8-4C39-967C-D0B1279852A0}" destId="{9A0343E8-DFC1-4586-A5ED-482997D87539}" srcOrd="0" destOrd="0" presId="urn:microsoft.com/office/officeart/2018/2/layout/IconCircleList"/>
    <dgm:cxn modelId="{9CE3E867-0B12-4DC3-BA33-29959EDFD348}" srcId="{C351E632-DDFB-41BB-844F-9E9767E3C7CC}" destId="{C6192337-D039-4954-8CB4-F4454DDB125E}" srcOrd="2" destOrd="0" parTransId="{FDD56F30-ADA7-480E-BFDE-4960F2489960}" sibTransId="{75AF7D3C-05D8-41E5-8A4C-5F442D38CD54}"/>
    <dgm:cxn modelId="{68C7DCCF-E0F6-4916-B997-61863586AD4C}" type="presOf" srcId="{9A8EAD7C-7990-40FA-AFF1-E7641C169E59}" destId="{9FCF9222-39E0-4CEB-BAEF-9A466BA41969}" srcOrd="0" destOrd="0" presId="urn:microsoft.com/office/officeart/2018/2/layout/IconCircleList"/>
    <dgm:cxn modelId="{084F76E6-FD62-451F-BB00-EDCFEAA5FD38}" srcId="{C351E632-DDFB-41BB-844F-9E9767E3C7CC}" destId="{0E9D20AB-CD74-4036-B011-3779335B0984}" srcOrd="1" destOrd="0" parTransId="{689927C3-222D-4ACD-98C9-7E97DB0F2C00}" sibTransId="{5BD970CF-97B8-4C39-967C-D0B1279852A0}"/>
    <dgm:cxn modelId="{76EB5FE7-AD8F-4E1E-9921-02AAE62E9E2E}" srcId="{C351E632-DDFB-41BB-844F-9E9767E3C7CC}" destId="{9A8EAD7C-7990-40FA-AFF1-E7641C169E59}" srcOrd="3" destOrd="0" parTransId="{FA8AB44E-EBDB-412F-922F-6135509D66B8}" sibTransId="{1C1536E4-24A0-462F-8E7B-4C3686C92BCF}"/>
    <dgm:cxn modelId="{D0D668EB-C582-46AC-BFBE-BB8243685609}" type="presOf" srcId="{C351E632-DDFB-41BB-844F-9E9767E3C7CC}" destId="{CAF5B01E-F1AB-4DE1-9A22-91561CA1BB8A}" srcOrd="0" destOrd="0" presId="urn:microsoft.com/office/officeart/2018/2/layout/IconCircleList"/>
    <dgm:cxn modelId="{400F99F4-607E-41A5-988B-1E58FDC5028F}" type="presOf" srcId="{0E9D20AB-CD74-4036-B011-3779335B0984}" destId="{24032E04-FA34-4B7B-9077-D8B491D7DE13}" srcOrd="0" destOrd="0" presId="urn:microsoft.com/office/officeart/2018/2/layout/IconCircleList"/>
    <dgm:cxn modelId="{5E05B841-A3EB-4436-AA58-2FBF04478549}" type="presParOf" srcId="{CAF5B01E-F1AB-4DE1-9A22-91561CA1BB8A}" destId="{3CFF6F41-680C-4FA5-A16D-13F185F816C9}" srcOrd="0" destOrd="0" presId="urn:microsoft.com/office/officeart/2018/2/layout/IconCircleList"/>
    <dgm:cxn modelId="{11DA6FE2-B1A7-4A89-9B72-0E2DFB564675}" type="presParOf" srcId="{3CFF6F41-680C-4FA5-A16D-13F185F816C9}" destId="{6F62EB28-DBEA-4256-A618-ACFB353B0D22}" srcOrd="0" destOrd="0" presId="urn:microsoft.com/office/officeart/2018/2/layout/IconCircleList"/>
    <dgm:cxn modelId="{5C0F0B25-CD0C-42F6-AC9B-26724205AFEB}" type="presParOf" srcId="{6F62EB28-DBEA-4256-A618-ACFB353B0D22}" destId="{9349ECBB-B8A5-4187-BE49-CCEC635671BE}" srcOrd="0" destOrd="0" presId="urn:microsoft.com/office/officeart/2018/2/layout/IconCircleList"/>
    <dgm:cxn modelId="{FAB995CA-AF14-4E37-8BAD-2AF9D0430933}" type="presParOf" srcId="{6F62EB28-DBEA-4256-A618-ACFB353B0D22}" destId="{280784C9-BB84-4483-B376-178FC18CC31E}" srcOrd="1" destOrd="0" presId="urn:microsoft.com/office/officeart/2018/2/layout/IconCircleList"/>
    <dgm:cxn modelId="{D3EEC532-C61C-451A-8D4A-4D8442B7841B}" type="presParOf" srcId="{6F62EB28-DBEA-4256-A618-ACFB353B0D22}" destId="{9DE95F3D-4005-4E16-AA21-6A1D9C55969F}" srcOrd="2" destOrd="0" presId="urn:microsoft.com/office/officeart/2018/2/layout/IconCircleList"/>
    <dgm:cxn modelId="{6083C68D-E3DA-4019-AF8F-F1032F86CD64}" type="presParOf" srcId="{6F62EB28-DBEA-4256-A618-ACFB353B0D22}" destId="{9E1189C1-7308-48E1-A2EE-6961BE5CF9E9}" srcOrd="3" destOrd="0" presId="urn:microsoft.com/office/officeart/2018/2/layout/IconCircleList"/>
    <dgm:cxn modelId="{1D25C936-E348-47FD-BF7C-244D4A48A9FF}" type="presParOf" srcId="{3CFF6F41-680C-4FA5-A16D-13F185F816C9}" destId="{02DDC3A7-4D47-459D-BC63-E7A634225DF3}" srcOrd="1" destOrd="0" presId="urn:microsoft.com/office/officeart/2018/2/layout/IconCircleList"/>
    <dgm:cxn modelId="{FFD45460-722C-465F-BBE2-733580DC427E}" type="presParOf" srcId="{3CFF6F41-680C-4FA5-A16D-13F185F816C9}" destId="{99697053-E76C-432E-A137-040F83B20D62}" srcOrd="2" destOrd="0" presId="urn:microsoft.com/office/officeart/2018/2/layout/IconCircleList"/>
    <dgm:cxn modelId="{5496090D-00F3-4742-A318-176F26E04B08}" type="presParOf" srcId="{99697053-E76C-432E-A137-040F83B20D62}" destId="{0B845A6D-19BE-4A3B-86C8-42E99F40D435}" srcOrd="0" destOrd="0" presId="urn:microsoft.com/office/officeart/2018/2/layout/IconCircleList"/>
    <dgm:cxn modelId="{F431E666-A3C7-4B7A-A52D-C7AF00D110E2}" type="presParOf" srcId="{99697053-E76C-432E-A137-040F83B20D62}" destId="{5E0F00B7-8A87-40BF-9A91-28DFBCA2761D}" srcOrd="1" destOrd="0" presId="urn:microsoft.com/office/officeart/2018/2/layout/IconCircleList"/>
    <dgm:cxn modelId="{6D1808F3-33D1-4D3A-A481-C69A2911C411}" type="presParOf" srcId="{99697053-E76C-432E-A137-040F83B20D62}" destId="{A7086573-AAC3-42E3-BE3E-087CBE51B85D}" srcOrd="2" destOrd="0" presId="urn:microsoft.com/office/officeart/2018/2/layout/IconCircleList"/>
    <dgm:cxn modelId="{317B77CE-205C-42DE-AD5A-8072F4C3C941}" type="presParOf" srcId="{99697053-E76C-432E-A137-040F83B20D62}" destId="{24032E04-FA34-4B7B-9077-D8B491D7DE13}" srcOrd="3" destOrd="0" presId="urn:microsoft.com/office/officeart/2018/2/layout/IconCircleList"/>
    <dgm:cxn modelId="{CB3C0377-EEE0-4705-8D73-B03AB6A234CC}" type="presParOf" srcId="{3CFF6F41-680C-4FA5-A16D-13F185F816C9}" destId="{9A0343E8-DFC1-4586-A5ED-482997D87539}" srcOrd="3" destOrd="0" presId="urn:microsoft.com/office/officeart/2018/2/layout/IconCircleList"/>
    <dgm:cxn modelId="{E41F632B-AD06-47F8-B25D-958C2BC7176E}" type="presParOf" srcId="{3CFF6F41-680C-4FA5-A16D-13F185F816C9}" destId="{E031D873-A944-492F-AF1D-53FA8EBED64E}" srcOrd="4" destOrd="0" presId="urn:microsoft.com/office/officeart/2018/2/layout/IconCircleList"/>
    <dgm:cxn modelId="{F104B2D8-3023-4D48-9108-260357233B32}" type="presParOf" srcId="{E031D873-A944-492F-AF1D-53FA8EBED64E}" destId="{31AE0D1A-D293-4649-BC7D-A50578B11D84}" srcOrd="0" destOrd="0" presId="urn:microsoft.com/office/officeart/2018/2/layout/IconCircleList"/>
    <dgm:cxn modelId="{2EB440CE-97E6-44A7-8B26-8EDD0A3514FF}" type="presParOf" srcId="{E031D873-A944-492F-AF1D-53FA8EBED64E}" destId="{8EB8FB01-D489-44A1-8D4B-AF1458C08532}" srcOrd="1" destOrd="0" presId="urn:microsoft.com/office/officeart/2018/2/layout/IconCircleList"/>
    <dgm:cxn modelId="{6A6AFCD4-22AD-4CF3-83E5-4F75991718D7}" type="presParOf" srcId="{E031D873-A944-492F-AF1D-53FA8EBED64E}" destId="{B3E55DBE-2BD2-493F-B8AB-AF966710C4FD}" srcOrd="2" destOrd="0" presId="urn:microsoft.com/office/officeart/2018/2/layout/IconCircleList"/>
    <dgm:cxn modelId="{25D966FE-4811-47DA-B541-FF18AD96AEE3}" type="presParOf" srcId="{E031D873-A944-492F-AF1D-53FA8EBED64E}" destId="{D3E0242A-6167-4FB4-A034-93818BDC7202}" srcOrd="3" destOrd="0" presId="urn:microsoft.com/office/officeart/2018/2/layout/IconCircleList"/>
    <dgm:cxn modelId="{2D90F1CC-087D-4C3A-AAAF-18E870001961}" type="presParOf" srcId="{3CFF6F41-680C-4FA5-A16D-13F185F816C9}" destId="{00A106EA-C9F3-43D7-999D-CB18CE6AA685}" srcOrd="5" destOrd="0" presId="urn:microsoft.com/office/officeart/2018/2/layout/IconCircleList"/>
    <dgm:cxn modelId="{58DF4B01-69C2-420B-8684-20819EC34CCA}" type="presParOf" srcId="{3CFF6F41-680C-4FA5-A16D-13F185F816C9}" destId="{778D4A2B-338E-4499-B62D-3FA662707F92}" srcOrd="6" destOrd="0" presId="urn:microsoft.com/office/officeart/2018/2/layout/IconCircleList"/>
    <dgm:cxn modelId="{E3A58333-927A-46A9-BD27-4026C1D923E5}" type="presParOf" srcId="{778D4A2B-338E-4499-B62D-3FA662707F92}" destId="{9B278009-6496-40D3-8541-5F04EADFD6F7}" srcOrd="0" destOrd="0" presId="urn:microsoft.com/office/officeart/2018/2/layout/IconCircleList"/>
    <dgm:cxn modelId="{76900706-4B34-4813-9E61-991521A14F60}" type="presParOf" srcId="{778D4A2B-338E-4499-B62D-3FA662707F92}" destId="{0B55B85D-A582-4EA9-A9CF-B6ED56EEA1AD}" srcOrd="1" destOrd="0" presId="urn:microsoft.com/office/officeart/2018/2/layout/IconCircleList"/>
    <dgm:cxn modelId="{509EF465-5D24-4E6B-B2C9-DA986AF34F3B}" type="presParOf" srcId="{778D4A2B-338E-4499-B62D-3FA662707F92}" destId="{1EE155BB-F9C8-44E2-AF35-6828F728341A}" srcOrd="2" destOrd="0" presId="urn:microsoft.com/office/officeart/2018/2/layout/IconCircleList"/>
    <dgm:cxn modelId="{2E5F0F46-2240-4881-AD5E-34909E099F40}" type="presParOf" srcId="{778D4A2B-338E-4499-B62D-3FA662707F92}" destId="{9FCF9222-39E0-4CEB-BAEF-9A466BA41969}"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9ECBB-B8A5-4187-BE49-CCEC635671BE}">
      <dsp:nvSpPr>
        <dsp:cNvPr id="0" name=""/>
        <dsp:cNvSpPr/>
      </dsp:nvSpPr>
      <dsp:spPr>
        <a:xfrm>
          <a:off x="1147418" y="29570"/>
          <a:ext cx="1013988" cy="101398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784C9-BB84-4483-B376-178FC18CC31E}">
      <dsp:nvSpPr>
        <dsp:cNvPr id="0" name=""/>
        <dsp:cNvSpPr/>
      </dsp:nvSpPr>
      <dsp:spPr>
        <a:xfrm>
          <a:off x="1360356" y="242507"/>
          <a:ext cx="588113" cy="5881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1189C1-7308-48E1-A2EE-6961BE5CF9E9}">
      <dsp:nvSpPr>
        <dsp:cNvPr id="0" name=""/>
        <dsp:cNvSpPr/>
      </dsp:nvSpPr>
      <dsp:spPr>
        <a:xfrm>
          <a:off x="2378691" y="29570"/>
          <a:ext cx="2390116" cy="1013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fr-FR" sz="1600" kern="1200" dirty="0">
              <a:solidFill>
                <a:schemeClr val="tx1"/>
              </a:solidFill>
            </a:rPr>
            <a:t>Concevoir et réaliser un PCB fonctionnel.</a:t>
          </a:r>
          <a:endParaRPr lang="en-US" sz="1600" kern="1200" dirty="0">
            <a:solidFill>
              <a:schemeClr val="tx1"/>
            </a:solidFill>
          </a:endParaRPr>
        </a:p>
      </dsp:txBody>
      <dsp:txXfrm>
        <a:off x="2378691" y="29570"/>
        <a:ext cx="2390116" cy="1013988"/>
      </dsp:txXfrm>
    </dsp:sp>
    <dsp:sp modelId="{0B845A6D-19BE-4A3B-86C8-42E99F40D435}">
      <dsp:nvSpPr>
        <dsp:cNvPr id="0" name=""/>
        <dsp:cNvSpPr/>
      </dsp:nvSpPr>
      <dsp:spPr>
        <a:xfrm>
          <a:off x="5185267" y="29570"/>
          <a:ext cx="1013988" cy="101398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F00B7-8A87-40BF-9A91-28DFBCA2761D}">
      <dsp:nvSpPr>
        <dsp:cNvPr id="0" name=""/>
        <dsp:cNvSpPr/>
      </dsp:nvSpPr>
      <dsp:spPr>
        <a:xfrm>
          <a:off x="5398205" y="242507"/>
          <a:ext cx="588113" cy="588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032E04-FA34-4B7B-9077-D8B491D7DE13}">
      <dsp:nvSpPr>
        <dsp:cNvPr id="0" name=""/>
        <dsp:cNvSpPr/>
      </dsp:nvSpPr>
      <dsp:spPr>
        <a:xfrm>
          <a:off x="6416540" y="29570"/>
          <a:ext cx="2390116" cy="1013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fr-FR" sz="1600" kern="1200" dirty="0">
              <a:solidFill>
                <a:schemeClr val="tx1"/>
              </a:solidFill>
            </a:rPr>
            <a:t>Programmer la carte Arduino.</a:t>
          </a:r>
          <a:endParaRPr lang="en-US" sz="1600" kern="1200" dirty="0">
            <a:solidFill>
              <a:schemeClr val="tx1"/>
            </a:solidFill>
          </a:endParaRPr>
        </a:p>
      </dsp:txBody>
      <dsp:txXfrm>
        <a:off x="6416540" y="29570"/>
        <a:ext cx="2390116" cy="1013988"/>
      </dsp:txXfrm>
    </dsp:sp>
    <dsp:sp modelId="{31AE0D1A-D293-4649-BC7D-A50578B11D84}">
      <dsp:nvSpPr>
        <dsp:cNvPr id="0" name=""/>
        <dsp:cNvSpPr/>
      </dsp:nvSpPr>
      <dsp:spPr>
        <a:xfrm>
          <a:off x="1147418" y="1471040"/>
          <a:ext cx="1013988" cy="101398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8FB01-D489-44A1-8D4B-AF1458C08532}">
      <dsp:nvSpPr>
        <dsp:cNvPr id="0" name=""/>
        <dsp:cNvSpPr/>
      </dsp:nvSpPr>
      <dsp:spPr>
        <a:xfrm>
          <a:off x="1360356" y="1683978"/>
          <a:ext cx="588113" cy="5881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0242A-6167-4FB4-A034-93818BDC7202}">
      <dsp:nvSpPr>
        <dsp:cNvPr id="0" name=""/>
        <dsp:cNvSpPr/>
      </dsp:nvSpPr>
      <dsp:spPr>
        <a:xfrm>
          <a:off x="2378691" y="1471040"/>
          <a:ext cx="2390116" cy="1013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fr-FR" sz="1600" kern="1200">
              <a:solidFill>
                <a:schemeClr val="tx1"/>
              </a:solidFill>
            </a:rPr>
            <a:t>Ajouter quelques améliorations.</a:t>
          </a:r>
          <a:endParaRPr lang="en-US" sz="1600" kern="1200">
            <a:solidFill>
              <a:schemeClr val="tx1"/>
            </a:solidFill>
          </a:endParaRPr>
        </a:p>
      </dsp:txBody>
      <dsp:txXfrm>
        <a:off x="2378691" y="1471040"/>
        <a:ext cx="2390116" cy="1013988"/>
      </dsp:txXfrm>
    </dsp:sp>
    <dsp:sp modelId="{9B278009-6496-40D3-8541-5F04EADFD6F7}">
      <dsp:nvSpPr>
        <dsp:cNvPr id="0" name=""/>
        <dsp:cNvSpPr/>
      </dsp:nvSpPr>
      <dsp:spPr>
        <a:xfrm>
          <a:off x="5185267" y="1471040"/>
          <a:ext cx="1013988" cy="101398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55B85D-A582-4EA9-A9CF-B6ED56EEA1AD}">
      <dsp:nvSpPr>
        <dsp:cNvPr id="0" name=""/>
        <dsp:cNvSpPr/>
      </dsp:nvSpPr>
      <dsp:spPr>
        <a:xfrm>
          <a:off x="5398205" y="1683978"/>
          <a:ext cx="588113" cy="5881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CF9222-39E0-4CEB-BAEF-9A466BA41969}">
      <dsp:nvSpPr>
        <dsp:cNvPr id="0" name=""/>
        <dsp:cNvSpPr/>
      </dsp:nvSpPr>
      <dsp:spPr>
        <a:xfrm>
          <a:off x="6416540" y="1471040"/>
          <a:ext cx="2390116" cy="1013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fr-FR" sz="1600" kern="1200" dirty="0">
              <a:solidFill>
                <a:schemeClr val="tx1"/>
              </a:solidFill>
            </a:rPr>
            <a:t>Respecter la contrainte de temps imposée par le projet.</a:t>
          </a:r>
          <a:endParaRPr lang="en-US" sz="1600" kern="1200" dirty="0">
            <a:solidFill>
              <a:schemeClr val="tx1"/>
            </a:solidFill>
          </a:endParaRPr>
        </a:p>
      </dsp:txBody>
      <dsp:txXfrm>
        <a:off x="6416540" y="1471040"/>
        <a:ext cx="2390116" cy="101398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95E65-3DD8-436E-BD45-B2D980D1B45B}" type="datetimeFigureOut">
              <a:rPr lang="en-GB" smtClean="0"/>
              <a:t>06/06/2023</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2508E-DAA3-450A-AF1F-21DA07175D86}" type="slidenum">
              <a:rPr lang="en-GB" smtClean="0"/>
              <a:t>‹N°›</a:t>
            </a:fld>
            <a:endParaRPr lang="en-GB"/>
          </a:p>
        </p:txBody>
      </p:sp>
    </p:spTree>
    <p:extLst>
      <p:ext uri="{BB962C8B-B14F-4D97-AF65-F5344CB8AC3E}">
        <p14:creationId xmlns:p14="http://schemas.microsoft.com/office/powerpoint/2010/main" val="408195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Bonjour à tous ! Nous sommes ravis de vous présenter aujourd'hui notre projet sur le gyroscope. On a l'opportunité de travailler sur ce sujet passionnant. Le gyroscope est (1)</a:t>
            </a:r>
          </a:p>
          <a:p>
            <a:pPr algn="l"/>
            <a:endParaRPr lang="fr-FR" b="0" i="0" dirty="0">
              <a:solidFill>
                <a:srgbClr val="D1D5DB"/>
              </a:solidFill>
              <a:effectLst/>
              <a:latin typeface="Söhne"/>
            </a:endParaRPr>
          </a:p>
          <a:p>
            <a:pPr algn="l"/>
            <a:r>
              <a:rPr lang="fr-FR" b="0" i="0" dirty="0">
                <a:solidFill>
                  <a:srgbClr val="D1D5DB"/>
                </a:solidFill>
                <a:effectLst/>
                <a:latin typeface="Söhne"/>
              </a:rPr>
              <a:t>Notre objectif était de comprendre (2)</a:t>
            </a:r>
          </a:p>
          <a:p>
            <a:pPr algn="l"/>
            <a:endParaRPr lang="fr-FR" b="0" i="0" dirty="0">
              <a:solidFill>
                <a:srgbClr val="D1D5DB"/>
              </a:solidFill>
              <a:effectLst/>
              <a:latin typeface="Söhne"/>
            </a:endParaRPr>
          </a:p>
          <a:p>
            <a:pPr algn="l"/>
            <a:r>
              <a:rPr lang="fr-FR" b="0" i="0" dirty="0">
                <a:solidFill>
                  <a:srgbClr val="D1D5DB"/>
                </a:solidFill>
                <a:effectLst/>
                <a:latin typeface="Söhne"/>
              </a:rPr>
              <a:t>Laissez-nous vous guider à travers notre aventure, de la conception à la réalisation, et vous présenter les résultats que nous avons obtenus. Commençons donc par plonger dans les détails de notre projet de gyroscope !"</a:t>
            </a:r>
          </a:p>
          <a:p>
            <a:endParaRPr lang="en-GB" dirty="0"/>
          </a:p>
        </p:txBody>
      </p:sp>
      <p:sp>
        <p:nvSpPr>
          <p:cNvPr id="4" name="Espace réservé du numéro de diapositive 3"/>
          <p:cNvSpPr>
            <a:spLocks noGrp="1"/>
          </p:cNvSpPr>
          <p:nvPr>
            <p:ph type="sldNum" sz="quarter" idx="5"/>
          </p:nvPr>
        </p:nvSpPr>
        <p:spPr/>
        <p:txBody>
          <a:bodyPr/>
          <a:lstStyle/>
          <a:p>
            <a:fld id="{0472508E-DAA3-450A-AF1F-21DA07175D86}" type="slidenum">
              <a:rPr lang="en-GB" smtClean="0"/>
              <a:t>2</a:t>
            </a:fld>
            <a:endParaRPr lang="en-GB"/>
          </a:p>
        </p:txBody>
      </p:sp>
    </p:spTree>
    <p:extLst>
      <p:ext uri="{BB962C8B-B14F-4D97-AF65-F5344CB8AC3E}">
        <p14:creationId xmlns:p14="http://schemas.microsoft.com/office/powerpoint/2010/main" val="159992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D1D5DB"/>
                </a:solidFill>
                <a:effectLst/>
                <a:latin typeface="Söhne"/>
              </a:rPr>
              <a:t>Lorsque on a entrepris ce projet de gyroscope, on s’est fixé plusieurs objectifs clés. Tout d'abord, on voulait (1) </a:t>
            </a:r>
            <a:r>
              <a:rPr lang="fr-FR" sz="1200" dirty="0">
                <a:solidFill>
                  <a:schemeClr val="tx1"/>
                </a:solidFill>
              </a:rPr>
              <a:t>qui intègre le gyroscope ADXRS450 </a:t>
            </a:r>
            <a:r>
              <a:rPr lang="fr-FR" b="0" i="0" dirty="0">
                <a:solidFill>
                  <a:srgbClr val="D1D5DB"/>
                </a:solidFill>
                <a:effectLst/>
                <a:latin typeface="Söhne"/>
              </a:rPr>
              <a:t>en respectant les contraintes de taille et de connectivité requises.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D1D5DB"/>
                </a:solidFill>
                <a:effectLst/>
                <a:latin typeface="Söhne"/>
              </a:rPr>
              <a:t>Ensuite, on a eu pour objectif de (2) </a:t>
            </a:r>
            <a:r>
              <a:rPr lang="fr-FR" sz="1200" dirty="0">
                <a:solidFill>
                  <a:schemeClr val="tx1"/>
                </a:solidFill>
              </a:rPr>
              <a:t>afin de lire et d'afficher avec précision les données de vitesse angulaire du gyroscope.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D1D5DB"/>
              </a:solidFill>
              <a:effectLst/>
              <a:latin typeface="Söhne"/>
            </a:endParaRPr>
          </a:p>
          <a:p>
            <a:r>
              <a:rPr lang="fr-FR" b="0" i="0" dirty="0">
                <a:solidFill>
                  <a:srgbClr val="D1D5DB"/>
                </a:solidFill>
                <a:effectLst/>
                <a:latin typeface="Söhne"/>
              </a:rPr>
              <a:t>Un autre aspect important de notre projet était de chercher à ajouter quelques améliorations, notamment l'utilisation d'un servo-moteur et l'intégration d'un module Bluetooth (HC-05) pour une communication sans fil des données.</a:t>
            </a:r>
          </a:p>
          <a:p>
            <a:pPr algn="l"/>
            <a:r>
              <a:rPr lang="fr-FR" b="0" i="0" dirty="0">
                <a:effectLst/>
                <a:latin typeface="Söhne"/>
              </a:rPr>
              <a:t>Enfin, on s’est engagé à respecter la contrainte de temps imposée par le projet.</a:t>
            </a:r>
            <a:br>
              <a:rPr lang="fr-FR" dirty="0"/>
            </a:br>
            <a:endParaRPr lang="en-GB" dirty="0"/>
          </a:p>
          <a:p>
            <a:endParaRPr lang="en-GB" dirty="0"/>
          </a:p>
        </p:txBody>
      </p:sp>
      <p:sp>
        <p:nvSpPr>
          <p:cNvPr id="4" name="Espace réservé du numéro de diapositive 3"/>
          <p:cNvSpPr>
            <a:spLocks noGrp="1"/>
          </p:cNvSpPr>
          <p:nvPr>
            <p:ph type="sldNum" sz="quarter" idx="5"/>
          </p:nvPr>
        </p:nvSpPr>
        <p:spPr/>
        <p:txBody>
          <a:bodyPr/>
          <a:lstStyle/>
          <a:p>
            <a:fld id="{0472508E-DAA3-450A-AF1F-21DA07175D86}" type="slidenum">
              <a:rPr lang="en-GB" smtClean="0"/>
              <a:t>3</a:t>
            </a:fld>
            <a:endParaRPr lang="en-GB"/>
          </a:p>
        </p:txBody>
      </p:sp>
    </p:spTree>
    <p:extLst>
      <p:ext uri="{BB962C8B-B14F-4D97-AF65-F5344CB8AC3E}">
        <p14:creationId xmlns:p14="http://schemas.microsoft.com/office/powerpoint/2010/main" val="1182696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0472508E-DAA3-450A-AF1F-21DA07175D86}" type="slidenum">
              <a:rPr lang="en-GB" smtClean="0"/>
              <a:t>4</a:t>
            </a:fld>
            <a:endParaRPr lang="en-GB"/>
          </a:p>
        </p:txBody>
      </p:sp>
    </p:spTree>
    <p:extLst>
      <p:ext uri="{BB962C8B-B14F-4D97-AF65-F5344CB8AC3E}">
        <p14:creationId xmlns:p14="http://schemas.microsoft.com/office/powerpoint/2010/main" val="33791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réalisation de notre PCB a été un processus rigoureux, où chaque détail a été pris en compte pour atteindre nos objectifs et respecter les contraintes du projet. Notre approche précise et notre souci du détail ont été essentiels pour assurer le bon fonctionnement de notre système de gyroscope.</a:t>
            </a:r>
            <a:endParaRPr lang="en-GB" dirty="0"/>
          </a:p>
        </p:txBody>
      </p:sp>
      <p:sp>
        <p:nvSpPr>
          <p:cNvPr id="4" name="Espace réservé du numéro de diapositive 3"/>
          <p:cNvSpPr>
            <a:spLocks noGrp="1"/>
          </p:cNvSpPr>
          <p:nvPr>
            <p:ph type="sldNum" sz="quarter" idx="5"/>
          </p:nvPr>
        </p:nvSpPr>
        <p:spPr/>
        <p:txBody>
          <a:bodyPr/>
          <a:lstStyle/>
          <a:p>
            <a:fld id="{0472508E-DAA3-450A-AF1F-21DA07175D86}" type="slidenum">
              <a:rPr lang="en-GB" smtClean="0"/>
              <a:t>6</a:t>
            </a:fld>
            <a:endParaRPr lang="en-GB"/>
          </a:p>
        </p:txBody>
      </p:sp>
    </p:spTree>
    <p:extLst>
      <p:ext uri="{BB962C8B-B14F-4D97-AF65-F5344CB8AC3E}">
        <p14:creationId xmlns:p14="http://schemas.microsoft.com/office/powerpoint/2010/main" val="160171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démontré la faisabilité de la communication entre les deux cartes Arduino via le protocole SPI en reliant les broches SS, MOSI, MISO, SCLK et GND. Ces expériences nous ont permis de comprendre et de maîtriser le protocole SPI pour l'intégrer avec succès dans notre projet de gyroscope.</a:t>
            </a:r>
            <a:endParaRPr lang="en-GB" dirty="0"/>
          </a:p>
        </p:txBody>
      </p:sp>
      <p:sp>
        <p:nvSpPr>
          <p:cNvPr id="4" name="Espace réservé du numéro de diapositive 3"/>
          <p:cNvSpPr>
            <a:spLocks noGrp="1"/>
          </p:cNvSpPr>
          <p:nvPr>
            <p:ph type="sldNum" sz="quarter" idx="5"/>
          </p:nvPr>
        </p:nvSpPr>
        <p:spPr/>
        <p:txBody>
          <a:bodyPr/>
          <a:lstStyle/>
          <a:p>
            <a:fld id="{0472508E-DAA3-450A-AF1F-21DA07175D86}" type="slidenum">
              <a:rPr lang="en-GB" smtClean="0"/>
              <a:t>8</a:t>
            </a:fld>
            <a:endParaRPr lang="en-GB"/>
          </a:p>
        </p:txBody>
      </p:sp>
    </p:spTree>
    <p:extLst>
      <p:ext uri="{BB962C8B-B14F-4D97-AF65-F5344CB8AC3E}">
        <p14:creationId xmlns:p14="http://schemas.microsoft.com/office/powerpoint/2010/main" val="12593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résumé, en ajoutant le module HC-05 Bluetooth à notre projet, nous avons réussi à établir une communication sans fil entre le gyroscope ADXRS450 et l'Arduino. Cela nous offre une plus grande flexibilité et nous permet de recueillir des données de vitesse angulaire de manière plus pratique et portable.</a:t>
            </a:r>
            <a:endParaRPr lang="en-GB" dirty="0"/>
          </a:p>
        </p:txBody>
      </p:sp>
      <p:sp>
        <p:nvSpPr>
          <p:cNvPr id="4" name="Espace réservé du numéro de diapositive 3"/>
          <p:cNvSpPr>
            <a:spLocks noGrp="1"/>
          </p:cNvSpPr>
          <p:nvPr>
            <p:ph type="sldNum" sz="quarter" idx="5"/>
          </p:nvPr>
        </p:nvSpPr>
        <p:spPr/>
        <p:txBody>
          <a:bodyPr/>
          <a:lstStyle/>
          <a:p>
            <a:fld id="{0472508E-DAA3-450A-AF1F-21DA07175D86}" type="slidenum">
              <a:rPr lang="en-GB" smtClean="0"/>
              <a:t>13</a:t>
            </a:fld>
            <a:endParaRPr lang="en-GB"/>
          </a:p>
        </p:txBody>
      </p:sp>
    </p:spTree>
    <p:extLst>
      <p:ext uri="{BB962C8B-B14F-4D97-AF65-F5344CB8AC3E}">
        <p14:creationId xmlns:p14="http://schemas.microsoft.com/office/powerpoint/2010/main" val="3982653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nous a également donné une expérience pratique précieuse dans le domaine des capteurs de mouvement et de leur utilisation dans des applications réelles.</a:t>
            </a:r>
            <a:endParaRPr lang="en-GB" dirty="0"/>
          </a:p>
        </p:txBody>
      </p:sp>
      <p:sp>
        <p:nvSpPr>
          <p:cNvPr id="4" name="Espace réservé du numéro de diapositive 3"/>
          <p:cNvSpPr>
            <a:spLocks noGrp="1"/>
          </p:cNvSpPr>
          <p:nvPr>
            <p:ph type="sldNum" sz="quarter" idx="5"/>
          </p:nvPr>
        </p:nvSpPr>
        <p:spPr/>
        <p:txBody>
          <a:bodyPr/>
          <a:lstStyle/>
          <a:p>
            <a:fld id="{0472508E-DAA3-450A-AF1F-21DA07175D86}" type="slidenum">
              <a:rPr lang="en-GB" smtClean="0"/>
              <a:t>14</a:t>
            </a:fld>
            <a:endParaRPr lang="en-GB"/>
          </a:p>
        </p:txBody>
      </p:sp>
    </p:spTree>
    <p:extLst>
      <p:ext uri="{BB962C8B-B14F-4D97-AF65-F5344CB8AC3E}">
        <p14:creationId xmlns:p14="http://schemas.microsoft.com/office/powerpoint/2010/main" val="119437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6/6/2023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317733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6/6/2023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0453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6/6/2023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93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6/6/2023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3272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6/6/2023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937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6/6/2023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58650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6/6/2023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6416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6/6/2023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61353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6/6/2023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30248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6/6/2023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436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6/6/2023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639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6/6/2023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a:t>
            </a:fld>
            <a:endParaRPr lang="en-US" dirty="0"/>
          </a:p>
        </p:txBody>
      </p:sp>
    </p:spTree>
    <p:extLst>
      <p:ext uri="{BB962C8B-B14F-4D97-AF65-F5344CB8AC3E}">
        <p14:creationId xmlns:p14="http://schemas.microsoft.com/office/powerpoint/2010/main" val="3802271227"/>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re 1">
            <a:extLst>
              <a:ext uri="{FF2B5EF4-FFF2-40B4-BE49-F238E27FC236}">
                <a16:creationId xmlns:a16="http://schemas.microsoft.com/office/drawing/2014/main" id="{74B67BA6-A71B-FB78-195F-4089FCC96EB1}"/>
              </a:ext>
            </a:extLst>
          </p:cNvPr>
          <p:cNvSpPr>
            <a:spLocks noGrp="1"/>
          </p:cNvSpPr>
          <p:nvPr>
            <p:ph type="ctrTitle"/>
          </p:nvPr>
        </p:nvSpPr>
        <p:spPr>
          <a:xfrm>
            <a:off x="152400" y="513189"/>
            <a:ext cx="6677891" cy="2667000"/>
          </a:xfrm>
        </p:spPr>
        <p:txBody>
          <a:bodyPr anchor="b">
            <a:normAutofit/>
          </a:bodyPr>
          <a:lstStyle/>
          <a:p>
            <a:r>
              <a:rPr lang="en-GB">
                <a:solidFill>
                  <a:schemeClr val="tx2"/>
                </a:solidFill>
              </a:rPr>
              <a:t>Projet 1A : Gyroscope</a:t>
            </a:r>
            <a:endParaRPr lang="en-GB" dirty="0">
              <a:solidFill>
                <a:schemeClr val="tx2"/>
              </a:solidFill>
            </a:endParaRPr>
          </a:p>
        </p:txBody>
      </p:sp>
      <p:sp>
        <p:nvSpPr>
          <p:cNvPr id="3" name="Sous-titre 2">
            <a:extLst>
              <a:ext uri="{FF2B5EF4-FFF2-40B4-BE49-F238E27FC236}">
                <a16:creationId xmlns:a16="http://schemas.microsoft.com/office/drawing/2014/main" id="{A456F760-789D-D6A7-10FB-E3234D321825}"/>
              </a:ext>
            </a:extLst>
          </p:cNvPr>
          <p:cNvSpPr>
            <a:spLocks noGrp="1"/>
          </p:cNvSpPr>
          <p:nvPr>
            <p:ph type="subTitle" idx="1"/>
          </p:nvPr>
        </p:nvSpPr>
        <p:spPr>
          <a:xfrm>
            <a:off x="318654" y="3908120"/>
            <a:ext cx="6677891" cy="1785690"/>
          </a:xfrm>
        </p:spPr>
        <p:txBody>
          <a:bodyPr anchor="t">
            <a:normAutofit/>
          </a:bodyPr>
          <a:lstStyle/>
          <a:p>
            <a:pPr algn="l"/>
            <a:r>
              <a:rPr lang="fr-FR" sz="2200" dirty="0">
                <a:solidFill>
                  <a:schemeClr val="tx2"/>
                </a:solidFill>
              </a:rPr>
              <a:t>Élèves :                                                        Enseignant :</a:t>
            </a:r>
          </a:p>
          <a:p>
            <a:pPr algn="l"/>
            <a:r>
              <a:rPr lang="fr-FR" sz="2200" dirty="0">
                <a:solidFill>
                  <a:schemeClr val="tx2"/>
                </a:solidFill>
              </a:rPr>
              <a:t>Chentouf Rachid                          Jean-Michel Dumas</a:t>
            </a:r>
            <a:endParaRPr lang="en-GB" sz="2200" dirty="0">
              <a:solidFill>
                <a:schemeClr val="tx2"/>
              </a:solidFill>
            </a:endParaRPr>
          </a:p>
          <a:p>
            <a:pPr algn="l" rtl="1"/>
            <a:r>
              <a:rPr lang="fr-FR" sz="2200" dirty="0" err="1">
                <a:solidFill>
                  <a:schemeClr val="tx2"/>
                </a:solidFill>
              </a:rPr>
              <a:t>Mayimona</a:t>
            </a:r>
            <a:r>
              <a:rPr lang="fr-FR" sz="2200" dirty="0">
                <a:solidFill>
                  <a:schemeClr val="tx2"/>
                </a:solidFill>
              </a:rPr>
              <a:t> </a:t>
            </a:r>
            <a:r>
              <a:rPr lang="fr-FR" sz="2200" dirty="0" err="1">
                <a:solidFill>
                  <a:schemeClr val="tx2"/>
                </a:solidFill>
              </a:rPr>
              <a:t>Zandu</a:t>
            </a:r>
            <a:r>
              <a:rPr lang="fr-FR" sz="2200" dirty="0">
                <a:solidFill>
                  <a:schemeClr val="tx2"/>
                </a:solidFill>
              </a:rPr>
              <a:t> Merveille                                 </a:t>
            </a:r>
          </a:p>
        </p:txBody>
      </p:sp>
      <p:pic>
        <p:nvPicPr>
          <p:cNvPr id="4" name="Picture 3" descr="Vue de la terre à partir de l’espace">
            <a:extLst>
              <a:ext uri="{FF2B5EF4-FFF2-40B4-BE49-F238E27FC236}">
                <a16:creationId xmlns:a16="http://schemas.microsoft.com/office/drawing/2014/main" id="{0F06890D-683A-3F98-B47F-D078CA2EBE15}"/>
              </a:ext>
            </a:extLst>
          </p:cNvPr>
          <p:cNvPicPr>
            <a:picLocks noChangeAspect="1"/>
          </p:cNvPicPr>
          <p:nvPr/>
        </p:nvPicPr>
        <p:blipFill rotWithShape="1">
          <a:blip r:embed="rId2"/>
          <a:srcRect l="27382" r="23597" b="1"/>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3275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3FC4678-C3C3-11AB-BE3E-3F9AB2212CD6}"/>
              </a:ext>
            </a:extLst>
          </p:cNvPr>
          <p:cNvSpPr>
            <a:spLocks noGrp="1"/>
          </p:cNvSpPr>
          <p:nvPr>
            <p:ph idx="1"/>
          </p:nvPr>
        </p:nvSpPr>
        <p:spPr>
          <a:xfrm>
            <a:off x="838200" y="1002393"/>
            <a:ext cx="10515600" cy="1169307"/>
          </a:xfrm>
        </p:spPr>
        <p:txBody>
          <a:bodyPr>
            <a:normAutofit/>
          </a:bodyPr>
          <a:lstStyle/>
          <a:p>
            <a:r>
              <a:rPr lang="fr-FR" sz="2000" dirty="0"/>
              <a:t>Quand nous le faisons tourner dans le sens direct, la vitesse augmente. Après il revient à sa position initiale.</a:t>
            </a:r>
            <a:endParaRPr lang="en-GB" sz="2000" dirty="0"/>
          </a:p>
        </p:txBody>
      </p:sp>
      <p:pic>
        <p:nvPicPr>
          <p:cNvPr id="6" name="Image 5">
            <a:extLst>
              <a:ext uri="{FF2B5EF4-FFF2-40B4-BE49-F238E27FC236}">
                <a16:creationId xmlns:a16="http://schemas.microsoft.com/office/drawing/2014/main" id="{A36EF116-31AF-71FE-3EE2-1F441F5D4A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36147" y="1587046"/>
            <a:ext cx="2719705" cy="4702810"/>
          </a:xfrm>
          <a:prstGeom prst="rect">
            <a:avLst/>
          </a:prstGeom>
          <a:noFill/>
          <a:ln>
            <a:noFill/>
          </a:ln>
        </p:spPr>
      </p:pic>
    </p:spTree>
    <p:extLst>
      <p:ext uri="{BB962C8B-B14F-4D97-AF65-F5344CB8AC3E}">
        <p14:creationId xmlns:p14="http://schemas.microsoft.com/office/powerpoint/2010/main" val="115908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8BB15E7-A310-0260-1466-D2378E31B6F6}"/>
              </a:ext>
            </a:extLst>
          </p:cNvPr>
          <p:cNvSpPr>
            <a:spLocks noGrp="1"/>
          </p:cNvSpPr>
          <p:nvPr>
            <p:ph idx="1"/>
          </p:nvPr>
        </p:nvSpPr>
        <p:spPr>
          <a:xfrm>
            <a:off x="838200" y="708480"/>
            <a:ext cx="10515600" cy="2361292"/>
          </a:xfrm>
        </p:spPr>
        <p:txBody>
          <a:bodyPr/>
          <a:lstStyle/>
          <a:p>
            <a:r>
              <a:rPr lang="fr-FR" sz="2000"/>
              <a:t>Cette courbe représente la variation de la vitesse quand le gyroscope est fixe sans le toucher.</a:t>
            </a:r>
          </a:p>
          <a:p>
            <a:r>
              <a:rPr lang="fr-FR" sz="2000"/>
              <a:t>Les valeurs oscillent autour de la valeur 0.07.</a:t>
            </a:r>
          </a:p>
          <a:p>
            <a:pPr marL="0" indent="0">
              <a:buNone/>
            </a:pPr>
            <a:r>
              <a:rPr lang="fr-FR" sz="2000"/>
              <a:t>Bref, notre gyroscope est maintenant opérationnel et les valeurs qui nous sort sont bien réelles dans les deux sens.</a:t>
            </a:r>
            <a:endParaRPr lang="en-GB" dirty="0"/>
          </a:p>
        </p:txBody>
      </p:sp>
      <p:pic>
        <p:nvPicPr>
          <p:cNvPr id="4" name="Image 3" descr="Une image contenant texte, ligne, écriture manuscrite, Tracé&#10;&#10;Description générée automatiquement">
            <a:extLst>
              <a:ext uri="{FF2B5EF4-FFF2-40B4-BE49-F238E27FC236}">
                <a16:creationId xmlns:a16="http://schemas.microsoft.com/office/drawing/2014/main" id="{19D7CBAE-8F7A-1FE0-C98D-920A05F22EC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2472" y="3218330"/>
            <a:ext cx="6627056" cy="3254187"/>
          </a:xfrm>
          <a:prstGeom prst="rect">
            <a:avLst/>
          </a:prstGeom>
          <a:noFill/>
          <a:ln>
            <a:noFill/>
          </a:ln>
        </p:spPr>
      </p:pic>
    </p:spTree>
    <p:extLst>
      <p:ext uri="{BB962C8B-B14F-4D97-AF65-F5344CB8AC3E}">
        <p14:creationId xmlns:p14="http://schemas.microsoft.com/office/powerpoint/2010/main" val="241572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31286-8AC6-C63C-05FC-680CA2726A4D}"/>
              </a:ext>
            </a:extLst>
          </p:cNvPr>
          <p:cNvSpPr>
            <a:spLocks noGrp="1"/>
          </p:cNvSpPr>
          <p:nvPr>
            <p:ph type="title"/>
          </p:nvPr>
        </p:nvSpPr>
        <p:spPr/>
        <p:txBody>
          <a:bodyPr/>
          <a:lstStyle/>
          <a:p>
            <a:r>
              <a:rPr lang="fr-FR" dirty="0"/>
              <a:t>Connexion Bluetooth avec le HC-05</a:t>
            </a:r>
            <a:endParaRPr lang="en-GB" dirty="0"/>
          </a:p>
        </p:txBody>
      </p:sp>
      <p:sp>
        <p:nvSpPr>
          <p:cNvPr id="3" name="Espace réservé du contenu 2">
            <a:extLst>
              <a:ext uri="{FF2B5EF4-FFF2-40B4-BE49-F238E27FC236}">
                <a16:creationId xmlns:a16="http://schemas.microsoft.com/office/drawing/2014/main" id="{1642FB7D-1139-9B7B-0422-BBE564D62537}"/>
              </a:ext>
            </a:extLst>
          </p:cNvPr>
          <p:cNvSpPr>
            <a:spLocks noGrp="1"/>
          </p:cNvSpPr>
          <p:nvPr>
            <p:ph idx="1"/>
          </p:nvPr>
        </p:nvSpPr>
        <p:spPr>
          <a:xfrm>
            <a:off x="838200" y="1949451"/>
            <a:ext cx="10515600" cy="4043136"/>
          </a:xfrm>
        </p:spPr>
        <p:txBody>
          <a:bodyPr>
            <a:normAutofit/>
          </a:bodyPr>
          <a:lstStyle/>
          <a:p>
            <a:r>
              <a:rPr lang="fr-FR" sz="2000" dirty="0"/>
              <a:t>Pour rendre notre système de gyroscope plus flexible et sans fil en remplaçant la connexion filaire entre l'Arduino et le gyroscope ADXRS450 par une connexion Bluetooth à l'aide du module HC-05.</a:t>
            </a:r>
          </a:p>
          <a:p>
            <a:r>
              <a:rPr lang="fr-FR" sz="2000" dirty="0"/>
              <a:t>Pour établir la connexion entre le module HC-05 et notre ordinateur, nous avons effectué l'appairage Bluetooth et utilisé le logiciel PuTTY comme un moniteur série pour visualiser en temps réel les vitesses angulaires mesurées par le gyroscope.</a:t>
            </a:r>
            <a:endParaRPr lang="en-GB" sz="2000" dirty="0"/>
          </a:p>
        </p:txBody>
      </p:sp>
      <p:pic>
        <p:nvPicPr>
          <p:cNvPr id="4" name="Image 3" descr="Une image contenant Ingénierie électronique, fils électriques, Appareils électroniques, Composant électronique&#10;&#10;Description générée automatiquement">
            <a:extLst>
              <a:ext uri="{FF2B5EF4-FFF2-40B4-BE49-F238E27FC236}">
                <a16:creationId xmlns:a16="http://schemas.microsoft.com/office/drawing/2014/main" id="{B6874E48-6143-8D00-2CDE-5437E4C588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809"/>
          <a:stretch/>
        </p:blipFill>
        <p:spPr bwMode="auto">
          <a:xfrm rot="10800000">
            <a:off x="2075386" y="4226297"/>
            <a:ext cx="3808277" cy="2393751"/>
          </a:xfrm>
          <a:prstGeom prst="rect">
            <a:avLst/>
          </a:prstGeom>
          <a:noFill/>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74E47099-3C12-2C69-B917-1973DDFD6CD9}"/>
              </a:ext>
            </a:extLst>
          </p:cNvPr>
          <p:cNvSpPr txBox="1"/>
          <p:nvPr/>
        </p:nvSpPr>
        <p:spPr>
          <a:xfrm>
            <a:off x="5719277" y="6250715"/>
            <a:ext cx="3164440" cy="369332"/>
          </a:xfrm>
          <a:prstGeom prst="rect">
            <a:avLst/>
          </a:prstGeom>
          <a:noFill/>
        </p:spPr>
        <p:txBody>
          <a:bodyPr wrap="square" rtlCol="0">
            <a:spAutoFit/>
          </a:bodyPr>
          <a:lstStyle/>
          <a:p>
            <a:pPr algn="ctr"/>
            <a:r>
              <a:rPr lang="en-GB" dirty="0">
                <a:solidFill>
                  <a:schemeClr val="bg1"/>
                </a:solidFill>
              </a:rPr>
              <a:t>PCB + Arduino + HC-05</a:t>
            </a:r>
          </a:p>
        </p:txBody>
      </p:sp>
    </p:spTree>
    <p:extLst>
      <p:ext uri="{BB962C8B-B14F-4D97-AF65-F5344CB8AC3E}">
        <p14:creationId xmlns:p14="http://schemas.microsoft.com/office/powerpoint/2010/main" val="394393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3A27D42-B225-39A4-BF06-CC5BB8AC7484}"/>
              </a:ext>
            </a:extLst>
          </p:cNvPr>
          <p:cNvSpPr>
            <a:spLocks noGrp="1"/>
          </p:cNvSpPr>
          <p:nvPr>
            <p:ph idx="1"/>
          </p:nvPr>
        </p:nvSpPr>
        <p:spPr>
          <a:xfrm>
            <a:off x="838200" y="692150"/>
            <a:ext cx="10515600" cy="1811169"/>
          </a:xfrm>
        </p:spPr>
        <p:txBody>
          <a:bodyPr>
            <a:normAutofit/>
          </a:bodyPr>
          <a:lstStyle/>
          <a:p>
            <a:r>
              <a:rPr lang="fr-FR" sz="2000" dirty="0"/>
              <a:t>Pour rendre notre système plus portable et pratique, nous avons placé l'ensemble comprenant la carte Arduino, le gyroscope ADXRS450, le module HC-05 et la pile sur l'objet tournant. Cela nous permet d'obtenir des mesures de vitesse angulaire en temps réel pendant la rotation de l'objet, sans avoir besoin d'une connexion filaire à un ordinateur.</a:t>
            </a:r>
            <a:endParaRPr lang="en-GB" sz="2000" dirty="0"/>
          </a:p>
        </p:txBody>
      </p:sp>
      <p:pic>
        <p:nvPicPr>
          <p:cNvPr id="4" name="Image 3" descr="Une image contenant meubles, texte, table, tabouret&#10;&#10;Description générée automatiquement">
            <a:extLst>
              <a:ext uri="{FF2B5EF4-FFF2-40B4-BE49-F238E27FC236}">
                <a16:creationId xmlns:a16="http://schemas.microsoft.com/office/drawing/2014/main" id="{CF1650E2-5F96-CB9C-2C7D-290287A7B9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8375" y="2346278"/>
            <a:ext cx="1501588" cy="3263223"/>
          </a:xfrm>
          <a:prstGeom prst="rect">
            <a:avLst/>
          </a:prstGeom>
          <a:noFill/>
          <a:ln>
            <a:noFill/>
          </a:ln>
        </p:spPr>
      </p:pic>
      <p:sp>
        <p:nvSpPr>
          <p:cNvPr id="9" name="ZoneTexte 8">
            <a:extLst>
              <a:ext uri="{FF2B5EF4-FFF2-40B4-BE49-F238E27FC236}">
                <a16:creationId xmlns:a16="http://schemas.microsoft.com/office/drawing/2014/main" id="{03BC9170-C5D9-B85F-3FE6-9D836F087C1C}"/>
              </a:ext>
            </a:extLst>
          </p:cNvPr>
          <p:cNvSpPr txBox="1"/>
          <p:nvPr/>
        </p:nvSpPr>
        <p:spPr>
          <a:xfrm>
            <a:off x="9859495" y="5796518"/>
            <a:ext cx="2419349" cy="369332"/>
          </a:xfrm>
          <a:prstGeom prst="rect">
            <a:avLst/>
          </a:prstGeom>
          <a:noFill/>
        </p:spPr>
        <p:txBody>
          <a:bodyPr wrap="square">
            <a:spAutoFit/>
          </a:bodyPr>
          <a:lstStyle/>
          <a:p>
            <a:pPr algn="ctr"/>
            <a:r>
              <a:rPr lang="en-GB" dirty="0" err="1">
                <a:solidFill>
                  <a:schemeClr val="bg1"/>
                </a:solidFill>
              </a:rPr>
              <a:t>L'objet</a:t>
            </a:r>
            <a:r>
              <a:rPr lang="en-GB" dirty="0">
                <a:solidFill>
                  <a:schemeClr val="bg1"/>
                </a:solidFill>
              </a:rPr>
              <a:t> tournant</a:t>
            </a:r>
          </a:p>
        </p:txBody>
      </p:sp>
      <p:sp>
        <p:nvSpPr>
          <p:cNvPr id="13" name="ZoneTexte 12">
            <a:extLst>
              <a:ext uri="{FF2B5EF4-FFF2-40B4-BE49-F238E27FC236}">
                <a16:creationId xmlns:a16="http://schemas.microsoft.com/office/drawing/2014/main" id="{466A752A-B707-7BA9-8225-06F43BFC94D5}"/>
              </a:ext>
            </a:extLst>
          </p:cNvPr>
          <p:cNvSpPr txBox="1"/>
          <p:nvPr/>
        </p:nvSpPr>
        <p:spPr>
          <a:xfrm>
            <a:off x="1624263" y="2514623"/>
            <a:ext cx="8546432" cy="1631216"/>
          </a:xfrm>
          <a:prstGeom prst="rect">
            <a:avLst/>
          </a:prstGeom>
          <a:noFill/>
        </p:spPr>
        <p:txBody>
          <a:bodyPr wrap="square">
            <a:spAutoFit/>
          </a:bodyPr>
          <a:lstStyle/>
          <a:p>
            <a:r>
              <a:rPr lang="fr-FR" sz="2000" dirty="0">
                <a:solidFill>
                  <a:schemeClr val="bg1"/>
                </a:solidFill>
              </a:rPr>
              <a:t>Après nous l’avons fait tourner, nous avons observé que le gyroscope détectait cette augmentation de vitesse angulaire. Une fois que la vitesse de rotation a atteint un certain seuil, nous avons observé une décélération.</a:t>
            </a:r>
            <a:endParaRPr lang="en-GB" sz="2000" dirty="0">
              <a:solidFill>
                <a:schemeClr val="bg1"/>
              </a:solidFill>
            </a:endParaRPr>
          </a:p>
          <a:p>
            <a:endParaRPr lang="en-GB" sz="2000" dirty="0">
              <a:solidFill>
                <a:schemeClr val="bg1"/>
              </a:solidFill>
            </a:endParaRPr>
          </a:p>
        </p:txBody>
      </p:sp>
      <p:pic>
        <p:nvPicPr>
          <p:cNvPr id="14" name="Image 13" descr="Une image contenant texte, capture d’écran, diagramme, Tracé&#10;&#10;Description générée automatiquement">
            <a:extLst>
              <a:ext uri="{FF2B5EF4-FFF2-40B4-BE49-F238E27FC236}">
                <a16:creationId xmlns:a16="http://schemas.microsoft.com/office/drawing/2014/main" id="{9DE04954-3870-9B57-A6DA-B9308B84B7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4312" y="3563871"/>
            <a:ext cx="5263376" cy="3263223"/>
          </a:xfrm>
          <a:prstGeom prst="rect">
            <a:avLst/>
          </a:prstGeom>
          <a:noFill/>
          <a:ln>
            <a:noFill/>
          </a:ln>
        </p:spPr>
      </p:pic>
    </p:spTree>
    <p:extLst>
      <p:ext uri="{BB962C8B-B14F-4D97-AF65-F5344CB8AC3E}">
        <p14:creationId xmlns:p14="http://schemas.microsoft.com/office/powerpoint/2010/main" val="422114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40EC21A-68F3-5325-BA54-A965B006D1E0}"/>
              </a:ext>
            </a:extLst>
          </p:cNvPr>
          <p:cNvSpPr>
            <a:spLocks noGrp="1"/>
          </p:cNvSpPr>
          <p:nvPr>
            <p:ph type="title"/>
          </p:nvPr>
        </p:nvSpPr>
        <p:spPr>
          <a:xfrm>
            <a:off x="1207166" y="802450"/>
            <a:ext cx="9774619" cy="1147009"/>
          </a:xfrm>
        </p:spPr>
        <p:txBody>
          <a:bodyPr anchor="b">
            <a:normAutofit/>
          </a:bodyPr>
          <a:lstStyle/>
          <a:p>
            <a:pPr algn="ctr"/>
            <a:r>
              <a:rPr lang="en-GB">
                <a:solidFill>
                  <a:srgbClr val="FFFFFF"/>
                </a:solidFill>
              </a:rPr>
              <a:t>Conclusion</a:t>
            </a:r>
            <a:endParaRPr lang="en-GB" dirty="0">
              <a:solidFill>
                <a:srgbClr val="FFFFFF"/>
              </a:solidFill>
            </a:endParaRPr>
          </a:p>
        </p:txBody>
      </p:sp>
      <p:sp>
        <p:nvSpPr>
          <p:cNvPr id="3" name="Espace réservé du contenu 2">
            <a:extLst>
              <a:ext uri="{FF2B5EF4-FFF2-40B4-BE49-F238E27FC236}">
                <a16:creationId xmlns:a16="http://schemas.microsoft.com/office/drawing/2014/main" id="{51A1F5B7-25CF-4883-9956-3ABC8380D8F5}"/>
              </a:ext>
            </a:extLst>
          </p:cNvPr>
          <p:cNvSpPr>
            <a:spLocks noGrp="1"/>
          </p:cNvSpPr>
          <p:nvPr>
            <p:ph idx="1"/>
          </p:nvPr>
        </p:nvSpPr>
        <p:spPr>
          <a:xfrm>
            <a:off x="1253767" y="3039978"/>
            <a:ext cx="9954076" cy="3192380"/>
          </a:xfrm>
        </p:spPr>
        <p:txBody>
          <a:bodyPr anchor="ctr">
            <a:normAutofit fontScale="85000" lnSpcReduction="20000"/>
          </a:bodyPr>
          <a:lstStyle/>
          <a:p>
            <a:pPr>
              <a:lnSpc>
                <a:spcPct val="100000"/>
              </a:lnSpc>
            </a:pPr>
            <a:r>
              <a:rPr lang="fr-FR" sz="2200">
                <a:solidFill>
                  <a:schemeClr val="tx1"/>
                </a:solidFill>
              </a:rPr>
              <a:t>En conclusion, ce projet a été une réussite dans l'utilisation et la programmation du gyroscope ADXRS450 avec un microcontrôleur Arduino. Nous avons atteint nos objectifs en établissant une connexion SPI fiable entre le gyroscope et l'Arduino, en lisant avec précision les données de vitesse angulaire et en les affichant sur le moniteur série.</a:t>
            </a:r>
          </a:p>
          <a:p>
            <a:pPr>
              <a:lnSpc>
                <a:spcPct val="100000"/>
              </a:lnSpc>
            </a:pPr>
            <a:r>
              <a:rPr lang="fr-FR" sz="2200">
                <a:solidFill>
                  <a:schemeClr val="tx1"/>
                </a:solidFill>
              </a:rPr>
              <a:t>L'intégration du module Bluetooth HC-05 a été une amélioration significative, nous permettant d'établir une communication sans fil avec un ordinateur et d'obtenir des mesures en temps réel via la connexion Bluetooth. Cela offre une plus grande flexibilité et une portabilité accrue à notre système.</a:t>
            </a:r>
          </a:p>
          <a:p>
            <a:pPr>
              <a:lnSpc>
                <a:spcPct val="100000"/>
              </a:lnSpc>
            </a:pPr>
            <a:r>
              <a:rPr lang="fr-FR" sz="2200">
                <a:solidFill>
                  <a:schemeClr val="tx1"/>
                </a:solidFill>
              </a:rPr>
              <a:t>Dans l'évaluation finale de notre projet, nous avons respecté les critères de qualité et de conformité établis. Nous sommes satisfaits des performances obtenues de notre solution.</a:t>
            </a:r>
          </a:p>
          <a:p>
            <a:pPr algn="ctr">
              <a:lnSpc>
                <a:spcPct val="100000"/>
              </a:lnSpc>
            </a:pPr>
            <a:endParaRPr lang="fr-FR" sz="2200">
              <a:solidFill>
                <a:schemeClr val="tx1"/>
              </a:solidFill>
            </a:endParaRPr>
          </a:p>
          <a:p>
            <a:pPr algn="ctr">
              <a:lnSpc>
                <a:spcPct val="100000"/>
              </a:lnSpc>
            </a:pPr>
            <a:endParaRPr lang="en-GB" sz="1500" dirty="0">
              <a:solidFill>
                <a:srgbClr val="FFFFFF"/>
              </a:solidFill>
            </a:endParaRPr>
          </a:p>
        </p:txBody>
      </p:sp>
    </p:spTree>
    <p:extLst>
      <p:ext uri="{BB962C8B-B14F-4D97-AF65-F5344CB8AC3E}">
        <p14:creationId xmlns:p14="http://schemas.microsoft.com/office/powerpoint/2010/main" val="32880218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238E64D-ECDE-E3AA-8340-E99465CF8047}"/>
              </a:ext>
            </a:extLst>
          </p:cNvPr>
          <p:cNvSpPr>
            <a:spLocks noGrp="1"/>
          </p:cNvSpPr>
          <p:nvPr>
            <p:ph type="title"/>
          </p:nvPr>
        </p:nvSpPr>
        <p:spPr>
          <a:xfrm>
            <a:off x="838200" y="381000"/>
            <a:ext cx="10003218" cy="1600124"/>
          </a:xfrm>
        </p:spPr>
        <p:txBody>
          <a:bodyPr>
            <a:normAutofit/>
          </a:bodyPr>
          <a:lstStyle/>
          <a:p>
            <a:r>
              <a:rPr lang="en-GB"/>
              <a:t>Introduction</a:t>
            </a:r>
            <a:endParaRPr lang="en-GB" dirty="0"/>
          </a:p>
        </p:txBody>
      </p:sp>
      <p:sp>
        <p:nvSpPr>
          <p:cNvPr id="3" name="Espace réservé du contenu 2">
            <a:extLst>
              <a:ext uri="{FF2B5EF4-FFF2-40B4-BE49-F238E27FC236}">
                <a16:creationId xmlns:a16="http://schemas.microsoft.com/office/drawing/2014/main" id="{AD1545DE-B6FF-BEF9-215B-0D61840A90E9}"/>
              </a:ext>
            </a:extLst>
          </p:cNvPr>
          <p:cNvSpPr>
            <a:spLocks noGrp="1"/>
          </p:cNvSpPr>
          <p:nvPr>
            <p:ph idx="1"/>
          </p:nvPr>
        </p:nvSpPr>
        <p:spPr>
          <a:xfrm>
            <a:off x="838200" y="2514600"/>
            <a:ext cx="4876800" cy="3783586"/>
          </a:xfrm>
        </p:spPr>
        <p:txBody>
          <a:bodyPr anchor="ctr">
            <a:normAutofit/>
          </a:bodyPr>
          <a:lstStyle/>
          <a:p>
            <a:pPr>
              <a:lnSpc>
                <a:spcPct val="100000"/>
              </a:lnSpc>
            </a:pPr>
            <a:r>
              <a:rPr lang="fr-FR" sz="1500" dirty="0">
                <a:solidFill>
                  <a:schemeClr val="tx2"/>
                </a:solidFill>
              </a:rPr>
              <a:t>Description du projet et de son importance dans différents domaines.</a:t>
            </a:r>
          </a:p>
          <a:p>
            <a:pPr marL="0" indent="0">
              <a:lnSpc>
                <a:spcPct val="100000"/>
              </a:lnSpc>
              <a:buNone/>
            </a:pPr>
            <a:r>
              <a:rPr lang="fr-FR" sz="1500" dirty="0">
                <a:solidFill>
                  <a:schemeClr val="tx2"/>
                </a:solidFill>
              </a:rPr>
              <a:t>Le gyroscope est un dispositif essentiel dans de nombreux domaines, de la </a:t>
            </a:r>
            <a:r>
              <a:rPr lang="fr-FR" sz="1500" b="1" dirty="0">
                <a:solidFill>
                  <a:schemeClr val="tx2"/>
                </a:solidFill>
              </a:rPr>
              <a:t>robotique</a:t>
            </a:r>
            <a:r>
              <a:rPr lang="fr-FR" sz="1500" dirty="0">
                <a:solidFill>
                  <a:schemeClr val="tx2"/>
                </a:solidFill>
              </a:rPr>
              <a:t> à la </a:t>
            </a:r>
            <a:r>
              <a:rPr lang="fr-FR" sz="1500" b="1" dirty="0">
                <a:solidFill>
                  <a:schemeClr val="tx2"/>
                </a:solidFill>
              </a:rPr>
              <a:t>navigation</a:t>
            </a:r>
            <a:r>
              <a:rPr lang="fr-FR" sz="1500" dirty="0">
                <a:solidFill>
                  <a:schemeClr val="tx2"/>
                </a:solidFill>
              </a:rPr>
              <a:t>, et nous avons eu l'opportunité de plonger dans son fonctionnement lors de ce projet.</a:t>
            </a:r>
          </a:p>
          <a:p>
            <a:pPr>
              <a:lnSpc>
                <a:spcPct val="100000"/>
              </a:lnSpc>
            </a:pPr>
            <a:r>
              <a:rPr lang="en-GB" sz="1500" dirty="0" err="1">
                <a:solidFill>
                  <a:schemeClr val="tx2"/>
                </a:solidFill>
              </a:rPr>
              <a:t>Présentation</a:t>
            </a:r>
            <a:r>
              <a:rPr lang="en-GB" sz="1500" dirty="0">
                <a:solidFill>
                  <a:schemeClr val="tx2"/>
                </a:solidFill>
              </a:rPr>
              <a:t> de </a:t>
            </a:r>
            <a:r>
              <a:rPr lang="en-GB" sz="1500" dirty="0" err="1">
                <a:solidFill>
                  <a:schemeClr val="tx2"/>
                </a:solidFill>
              </a:rPr>
              <a:t>l'objectif</a:t>
            </a:r>
            <a:r>
              <a:rPr lang="en-GB" sz="1500" dirty="0">
                <a:solidFill>
                  <a:schemeClr val="tx2"/>
                </a:solidFill>
              </a:rPr>
              <a:t> :</a:t>
            </a:r>
          </a:p>
          <a:p>
            <a:pPr marL="0" indent="0">
              <a:lnSpc>
                <a:spcPct val="100000"/>
              </a:lnSpc>
              <a:buNone/>
            </a:pPr>
            <a:r>
              <a:rPr lang="fr-FR" sz="1500" dirty="0">
                <a:solidFill>
                  <a:schemeClr val="tx2"/>
                </a:solidFill>
              </a:rPr>
              <a:t>Notre objectif principal était de comprendre en profondeur le fonctionnement du gyroscope </a:t>
            </a:r>
            <a:r>
              <a:rPr lang="fr-FR" sz="1500" b="1" dirty="0">
                <a:solidFill>
                  <a:schemeClr val="tx2"/>
                </a:solidFill>
              </a:rPr>
              <a:t>ADXRS450</a:t>
            </a:r>
            <a:r>
              <a:rPr lang="fr-FR" sz="1500" dirty="0">
                <a:solidFill>
                  <a:schemeClr val="tx2"/>
                </a:solidFill>
              </a:rPr>
              <a:t>, de concevoir un circuit imprimé adapté et de développer un code de programmation pour lire et afficher les données de vitesse angulaire</a:t>
            </a:r>
            <a:endParaRPr lang="en-GB" sz="1500" dirty="0">
              <a:solidFill>
                <a:schemeClr val="tx2"/>
              </a:solidFill>
            </a:endParaRPr>
          </a:p>
        </p:txBody>
      </p:sp>
      <p:pic>
        <p:nvPicPr>
          <p:cNvPr id="6" name="Image 5" descr="Une image contenant Ingénierie électronique, Composant de circuit, Composant électronique, Appareils électroniques&#10;&#10;Description générée automatiquement">
            <a:extLst>
              <a:ext uri="{FF2B5EF4-FFF2-40B4-BE49-F238E27FC236}">
                <a16:creationId xmlns:a16="http://schemas.microsoft.com/office/drawing/2014/main" id="{047C0CE1-7804-5D1E-E782-6BBEB97E30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0" r="-3" b="-3"/>
          <a:stretch/>
        </p:blipFill>
        <p:spPr bwMode="auto">
          <a:xfrm>
            <a:off x="5996628" y="2217529"/>
            <a:ext cx="6195372" cy="4640471"/>
          </a:xfrm>
          <a:prstGeom prst="rect">
            <a:avLst/>
          </a:prstGeom>
          <a:noFill/>
        </p:spPr>
      </p:pic>
    </p:spTree>
    <p:extLst>
      <p:ext uri="{BB962C8B-B14F-4D97-AF65-F5344CB8AC3E}">
        <p14:creationId xmlns:p14="http://schemas.microsoft.com/office/powerpoint/2010/main" val="159597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81" name="Rectangle 308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83" name="Rectangle 3082">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Terrien support &quot;Gyro&quot; • La collection • Globe Sauter &amp; Cie">
            <a:extLst>
              <a:ext uri="{FF2B5EF4-FFF2-40B4-BE49-F238E27FC236}">
                <a16:creationId xmlns:a16="http://schemas.microsoft.com/office/drawing/2014/main" id="{20FA1658-0104-831C-7CF0-31B63DBC3E44}"/>
              </a:ext>
            </a:extLst>
          </p:cNvPr>
          <p:cNvPicPr>
            <a:picLocks noChangeAspect="1" noChangeArrowheads="1"/>
          </p:cNvPicPr>
          <p:nvPr/>
        </p:nvPicPr>
        <p:blipFill rotWithShape="1">
          <a:blip r:embed="rId4">
            <a:alphaModFix amt="60000"/>
            <a:extLst>
              <a:ext uri="{28A0092B-C50C-407E-A947-70E740481C1C}">
                <a14:useLocalDpi xmlns:a14="http://schemas.microsoft.com/office/drawing/2010/main" val="0"/>
              </a:ext>
            </a:extLst>
          </a:blip>
          <a:srcRect t="10453" r="-1" b="33293"/>
          <a:stretch/>
        </p:blipFill>
        <p:spPr bwMode="auto">
          <a:xfrm>
            <a:off x="1524" y="688"/>
            <a:ext cx="12188952" cy="68566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D8370EC9-6CE9-0394-C4EA-ABDEA29B5EBF}"/>
              </a:ext>
            </a:extLst>
          </p:cNvPr>
          <p:cNvSpPr>
            <a:spLocks noGrp="1"/>
          </p:cNvSpPr>
          <p:nvPr>
            <p:ph type="title"/>
          </p:nvPr>
        </p:nvSpPr>
        <p:spPr>
          <a:xfrm>
            <a:off x="1207166" y="0"/>
            <a:ext cx="9774619" cy="2474333"/>
          </a:xfrm>
        </p:spPr>
        <p:txBody>
          <a:bodyPr anchor="b">
            <a:normAutofit/>
          </a:bodyPr>
          <a:lstStyle/>
          <a:p>
            <a:pPr algn="ctr"/>
            <a:r>
              <a:rPr lang="en-GB" dirty="0" err="1">
                <a:solidFill>
                  <a:srgbClr val="FFFFFF"/>
                </a:solidFill>
              </a:rPr>
              <a:t>Objectifs</a:t>
            </a:r>
            <a:r>
              <a:rPr lang="en-GB" dirty="0">
                <a:solidFill>
                  <a:srgbClr val="FFFFFF"/>
                </a:solidFill>
              </a:rPr>
              <a:t> du </a:t>
            </a:r>
            <a:r>
              <a:rPr lang="en-GB" dirty="0" err="1">
                <a:solidFill>
                  <a:srgbClr val="FFFFFF"/>
                </a:solidFill>
              </a:rPr>
              <a:t>projet</a:t>
            </a:r>
            <a:endParaRPr lang="en-GB" dirty="0">
              <a:solidFill>
                <a:srgbClr val="FFFFFF"/>
              </a:solidFill>
            </a:endParaRPr>
          </a:p>
        </p:txBody>
      </p:sp>
      <p:graphicFrame>
        <p:nvGraphicFramePr>
          <p:cNvPr id="5" name="Espace réservé du contenu 2">
            <a:extLst>
              <a:ext uri="{FF2B5EF4-FFF2-40B4-BE49-F238E27FC236}">
                <a16:creationId xmlns:a16="http://schemas.microsoft.com/office/drawing/2014/main" id="{5EC9B6F2-38B6-68E0-5741-B6A9BDC60A2E}"/>
              </a:ext>
            </a:extLst>
          </p:cNvPr>
          <p:cNvGraphicFramePr>
            <a:graphicFrameLocks/>
          </p:cNvGraphicFramePr>
          <p:nvPr>
            <p:extLst>
              <p:ext uri="{D42A27DB-BD31-4B8C-83A1-F6EECF244321}">
                <p14:modId xmlns:p14="http://schemas.microsoft.com/office/powerpoint/2010/main" val="1838322894"/>
              </p:ext>
            </p:extLst>
          </p:nvPr>
        </p:nvGraphicFramePr>
        <p:xfrm>
          <a:off x="1027709" y="3126368"/>
          <a:ext cx="9954076" cy="2514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53860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40F17-1F31-D671-B69B-81668C3E3B4C}"/>
              </a:ext>
            </a:extLst>
          </p:cNvPr>
          <p:cNvSpPr>
            <a:spLocks noGrp="1"/>
          </p:cNvSpPr>
          <p:nvPr>
            <p:ph type="title"/>
          </p:nvPr>
        </p:nvSpPr>
        <p:spPr/>
        <p:txBody>
          <a:bodyPr/>
          <a:lstStyle/>
          <a:p>
            <a:r>
              <a:rPr lang="en-GB"/>
              <a:t>Conception et spécifications</a:t>
            </a:r>
            <a:endParaRPr lang="en-GB" dirty="0"/>
          </a:p>
        </p:txBody>
      </p:sp>
      <p:sp>
        <p:nvSpPr>
          <p:cNvPr id="3" name="Espace réservé du contenu 2">
            <a:extLst>
              <a:ext uri="{FF2B5EF4-FFF2-40B4-BE49-F238E27FC236}">
                <a16:creationId xmlns:a16="http://schemas.microsoft.com/office/drawing/2014/main" id="{E474C3A7-E44A-E533-71E1-E6AD7E486C26}"/>
              </a:ext>
            </a:extLst>
          </p:cNvPr>
          <p:cNvSpPr>
            <a:spLocks noGrp="1"/>
          </p:cNvSpPr>
          <p:nvPr>
            <p:ph idx="1"/>
          </p:nvPr>
        </p:nvSpPr>
        <p:spPr>
          <a:xfrm>
            <a:off x="838200" y="1691324"/>
            <a:ext cx="11036300" cy="4607876"/>
          </a:xfrm>
        </p:spPr>
        <p:txBody>
          <a:bodyPr>
            <a:normAutofit/>
          </a:bodyPr>
          <a:lstStyle/>
          <a:p>
            <a:pPr marL="0" indent="0">
              <a:buNone/>
            </a:pPr>
            <a:r>
              <a:rPr lang="fr-FR" sz="1800" dirty="0"/>
              <a:t>Notre système est composé principalement de deux éléments clés : le gyroscope </a:t>
            </a:r>
            <a:r>
              <a:rPr lang="fr-FR" sz="1800" b="1" dirty="0"/>
              <a:t>ADXRS450</a:t>
            </a:r>
            <a:r>
              <a:rPr lang="fr-FR" sz="1800" dirty="0"/>
              <a:t> et le microcontrôleur </a:t>
            </a:r>
            <a:r>
              <a:rPr lang="fr-FR" sz="1800" b="1" dirty="0"/>
              <a:t>Arduino</a:t>
            </a:r>
            <a:r>
              <a:rPr lang="fr-FR" sz="1800" dirty="0"/>
              <a:t>.</a:t>
            </a:r>
          </a:p>
          <a:p>
            <a:pPr marL="0" indent="0">
              <a:buNone/>
            </a:pPr>
            <a:r>
              <a:rPr lang="fr-FR" sz="1800" dirty="0"/>
              <a:t>Le gyroscope ADXRS450 est un capteur de vitesse angulaire qui mesure la rotation autour d'un axe spécifique. Il dispose de différentes broches de sortie, notamment </a:t>
            </a:r>
            <a:r>
              <a:rPr lang="fr-FR" sz="1800" b="1" dirty="0"/>
              <a:t>CS</a:t>
            </a:r>
            <a:r>
              <a:rPr lang="fr-FR" sz="1800" dirty="0"/>
              <a:t> (Chip Select), </a:t>
            </a:r>
            <a:r>
              <a:rPr lang="fr-FR" sz="1800" b="1" dirty="0"/>
              <a:t>MISO</a:t>
            </a:r>
            <a:r>
              <a:rPr lang="fr-FR" sz="1800" dirty="0"/>
              <a:t> (Master In Slave Out), </a:t>
            </a:r>
            <a:r>
              <a:rPr lang="fr-FR" sz="1800" b="1" dirty="0"/>
              <a:t>SCLK</a:t>
            </a:r>
            <a:r>
              <a:rPr lang="fr-FR" sz="1800" dirty="0"/>
              <a:t> (Serial </a:t>
            </a:r>
            <a:r>
              <a:rPr lang="fr-FR" sz="1800" dirty="0" err="1"/>
              <a:t>Clock</a:t>
            </a:r>
            <a:r>
              <a:rPr lang="fr-FR" sz="1800" dirty="0"/>
              <a:t>) et </a:t>
            </a:r>
            <a:r>
              <a:rPr lang="fr-FR" sz="1800" b="1" dirty="0"/>
              <a:t>MOSI</a:t>
            </a:r>
            <a:r>
              <a:rPr lang="fr-FR" sz="1800" dirty="0"/>
              <a:t> (Master Out Slave In), qui permettent la communication avec le microcontrôleur. Ce gyroscope offre des spécifications techniques remarquables, telles qu'une plage de mesure de ±300°/sec et une stabilité de déviation de zéro de 25°/heure.</a:t>
            </a:r>
          </a:p>
          <a:p>
            <a:pPr marL="0" indent="0">
              <a:buNone/>
            </a:pPr>
            <a:r>
              <a:rPr lang="fr-FR" sz="1800" dirty="0"/>
              <a:t>L'architecture du système repose sur plusieurs éléments. Le gyroscope ADXRS450 mesure la vitesse angulaire et transmet les données au microcontrôleur Arduino via l'interface </a:t>
            </a:r>
            <a:r>
              <a:rPr lang="fr-FR" sz="1800" b="1" dirty="0"/>
              <a:t>SPI</a:t>
            </a:r>
            <a:r>
              <a:rPr lang="fr-FR" sz="1800" dirty="0"/>
              <a:t>. L’Arduino reçoit les données de vitesse angulaire et les traite. Un circuit imprimé (</a:t>
            </a:r>
            <a:r>
              <a:rPr lang="fr-FR" sz="1800" b="1" dirty="0"/>
              <a:t>PCB</a:t>
            </a:r>
            <a:r>
              <a:rPr lang="fr-FR" sz="1800" dirty="0"/>
              <a:t>) est utilisé pour connecter de manière fiable et sécurisée le gyroscope ADXRS450 et l’Arduino. Enfin, une alimentation fournit la tension nécessaire pour alimenter le gyroscope à partir microcontrôleur.</a:t>
            </a:r>
            <a:endParaRPr lang="en-GB" sz="1800" dirty="0"/>
          </a:p>
        </p:txBody>
      </p:sp>
    </p:spTree>
    <p:extLst>
      <p:ext uri="{BB962C8B-B14F-4D97-AF65-F5344CB8AC3E}">
        <p14:creationId xmlns:p14="http://schemas.microsoft.com/office/powerpoint/2010/main" val="2336218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62546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048" y="0"/>
            <a:ext cx="6251447"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E1EEF750-A8B3-780D-6E50-019446445ADC}"/>
              </a:ext>
            </a:extLst>
          </p:cNvPr>
          <p:cNvSpPr>
            <a:spLocks noGrp="1"/>
          </p:cNvSpPr>
          <p:nvPr>
            <p:ph type="title"/>
          </p:nvPr>
        </p:nvSpPr>
        <p:spPr>
          <a:xfrm>
            <a:off x="838200" y="586992"/>
            <a:ext cx="4953000" cy="1664573"/>
          </a:xfrm>
        </p:spPr>
        <p:txBody>
          <a:bodyPr>
            <a:normAutofit/>
          </a:bodyPr>
          <a:lstStyle/>
          <a:p>
            <a:r>
              <a:rPr lang="en-GB"/>
              <a:t>Réalisation</a:t>
            </a:r>
            <a:r>
              <a:rPr lang="en-GB" dirty="0"/>
              <a:t> du PCB</a:t>
            </a:r>
          </a:p>
        </p:txBody>
      </p:sp>
      <p:sp>
        <p:nvSpPr>
          <p:cNvPr id="3" name="Espace réservé du contenu 2">
            <a:extLst>
              <a:ext uri="{FF2B5EF4-FFF2-40B4-BE49-F238E27FC236}">
                <a16:creationId xmlns:a16="http://schemas.microsoft.com/office/drawing/2014/main" id="{FA1BC5FE-0F24-269B-5CC5-FF3689B48BF8}"/>
              </a:ext>
            </a:extLst>
          </p:cNvPr>
          <p:cNvSpPr>
            <a:spLocks noGrp="1"/>
          </p:cNvSpPr>
          <p:nvPr>
            <p:ph idx="1"/>
          </p:nvPr>
        </p:nvSpPr>
        <p:spPr>
          <a:xfrm>
            <a:off x="838200" y="2838557"/>
            <a:ext cx="4952681" cy="3728613"/>
          </a:xfrm>
        </p:spPr>
        <p:txBody>
          <a:bodyPr>
            <a:normAutofit/>
          </a:bodyPr>
          <a:lstStyle/>
          <a:p>
            <a:r>
              <a:rPr lang="fr-FR" sz="1800" dirty="0"/>
              <a:t>La réalisation de notre circuit imprimé (PCB) a été une étape cruciale et méticuleuse de notre projet. Nous avons consacré du temps à étudier attentivement la fiche technique du gyroscope ADXRS450 pour comprendre ses spécifications techniques et les broches de connexion nécessaires.</a:t>
            </a:r>
          </a:p>
          <a:p>
            <a:endParaRPr lang="en-GB" sz="1800" dirty="0"/>
          </a:p>
        </p:txBody>
      </p:sp>
      <p:pic>
        <p:nvPicPr>
          <p:cNvPr id="4" name="Image 3" descr="Une image contenant texte, diagramme, Dessin technique, Plan&#10;&#10;Description générée automatiquement">
            <a:extLst>
              <a:ext uri="{FF2B5EF4-FFF2-40B4-BE49-F238E27FC236}">
                <a16:creationId xmlns:a16="http://schemas.microsoft.com/office/drawing/2014/main" id="{A89AA7B7-E672-D0DB-115F-7C04183EB3CD}"/>
              </a:ext>
            </a:extLst>
          </p:cNvPr>
          <p:cNvPicPr>
            <a:picLocks noChangeAspect="1"/>
          </p:cNvPicPr>
          <p:nvPr/>
        </p:nvPicPr>
        <p:blipFill rotWithShape="1">
          <a:blip r:embed="rId3">
            <a:extLst>
              <a:ext uri="{28A0092B-C50C-407E-A947-70E740481C1C}">
                <a14:useLocalDpi xmlns:a14="http://schemas.microsoft.com/office/drawing/2010/main" val="0"/>
              </a:ext>
            </a:extLst>
          </a:blip>
          <a:srcRect l="19436" r="10940"/>
          <a:stretch/>
        </p:blipFill>
        <p:spPr>
          <a:xfrm>
            <a:off x="6858001" y="567942"/>
            <a:ext cx="4724400" cy="5716862"/>
          </a:xfrm>
          <a:prstGeom prst="rect">
            <a:avLst/>
          </a:prstGeom>
        </p:spPr>
      </p:pic>
    </p:spTree>
    <p:extLst>
      <p:ext uri="{BB962C8B-B14F-4D97-AF65-F5344CB8AC3E}">
        <p14:creationId xmlns:p14="http://schemas.microsoft.com/office/powerpoint/2010/main" val="317518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6A6BD13-2DA5-CC8A-CC6E-0C0D0EEBCDAC}"/>
              </a:ext>
            </a:extLst>
          </p:cNvPr>
          <p:cNvSpPr>
            <a:spLocks noGrp="1"/>
          </p:cNvSpPr>
          <p:nvPr>
            <p:ph idx="1"/>
          </p:nvPr>
        </p:nvSpPr>
        <p:spPr>
          <a:xfrm>
            <a:off x="838200" y="1094583"/>
            <a:ext cx="10515600" cy="2097882"/>
          </a:xfrm>
        </p:spPr>
        <p:txBody>
          <a:bodyPr>
            <a:normAutofit/>
          </a:bodyPr>
          <a:lstStyle/>
          <a:p>
            <a:r>
              <a:rPr lang="fr-FR" sz="2000" dirty="0"/>
              <a:t>En utilisant le logiciel de conception de PCB </a:t>
            </a:r>
            <a:r>
              <a:rPr lang="fr-FR" sz="2000" dirty="0" err="1"/>
              <a:t>Kicad</a:t>
            </a:r>
            <a:r>
              <a:rPr lang="fr-FR" sz="2000" dirty="0"/>
              <a:t>, nous avons créé le schéma du circuit en plaçant les composants et en établissant les connexions appropriées. Nous avons effectué des recherches approfondies pour trouver les bibliothèques adéquates.</a:t>
            </a:r>
          </a:p>
          <a:p>
            <a:r>
              <a:rPr lang="fr-FR" sz="2000" dirty="0"/>
              <a:t>Une fois le PCB conçu, nous l'avons soumis à la validation de notre professeur. Ensuite, nous avons procédé à l'impression du PCB et à la soudure des composants.</a:t>
            </a:r>
            <a:endParaRPr lang="en-GB" sz="2000" dirty="0"/>
          </a:p>
        </p:txBody>
      </p:sp>
      <p:pic>
        <p:nvPicPr>
          <p:cNvPr id="4" name="Image 3" descr="Une image contenant texte, diagramme, capture d’écran, Plan&#10;&#10;Description générée automatiquement">
            <a:extLst>
              <a:ext uri="{FF2B5EF4-FFF2-40B4-BE49-F238E27FC236}">
                <a16:creationId xmlns:a16="http://schemas.microsoft.com/office/drawing/2014/main" id="{745F7881-94D2-2DEE-B7F9-8E599935F6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1800" y="3192465"/>
            <a:ext cx="3942000" cy="2788321"/>
          </a:xfrm>
          <a:prstGeom prst="rect">
            <a:avLst/>
          </a:prstGeom>
          <a:noFill/>
          <a:ln>
            <a:noFill/>
          </a:ln>
        </p:spPr>
      </p:pic>
      <p:pic>
        <p:nvPicPr>
          <p:cNvPr id="5" name="Image 4" descr="Une image contenant texte, capture d’écran, circuit, Ingénierie électronique&#10;&#10;Description générée automatiquement">
            <a:extLst>
              <a:ext uri="{FF2B5EF4-FFF2-40B4-BE49-F238E27FC236}">
                <a16:creationId xmlns:a16="http://schemas.microsoft.com/office/drawing/2014/main" id="{A77F6ABF-7C09-B01A-6F71-B16F2529FC0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185" r="9721" b="8802"/>
          <a:stretch/>
        </p:blipFill>
        <p:spPr bwMode="auto">
          <a:xfrm>
            <a:off x="838200" y="3192465"/>
            <a:ext cx="3778279" cy="2858915"/>
          </a:xfrm>
          <a:prstGeom prst="rect">
            <a:avLst/>
          </a:prstGeom>
          <a:noFill/>
          <a:ln>
            <a:noFill/>
          </a:ln>
        </p:spPr>
      </p:pic>
      <p:sp>
        <p:nvSpPr>
          <p:cNvPr id="13" name="ZoneTexte 12">
            <a:extLst>
              <a:ext uri="{FF2B5EF4-FFF2-40B4-BE49-F238E27FC236}">
                <a16:creationId xmlns:a16="http://schemas.microsoft.com/office/drawing/2014/main" id="{672470FD-4036-642F-3D83-E76D07DD667D}"/>
              </a:ext>
            </a:extLst>
          </p:cNvPr>
          <p:cNvSpPr txBox="1"/>
          <p:nvPr/>
        </p:nvSpPr>
        <p:spPr>
          <a:xfrm>
            <a:off x="6334800" y="6051380"/>
            <a:ext cx="6096000" cy="369332"/>
          </a:xfrm>
          <a:prstGeom prst="rect">
            <a:avLst/>
          </a:prstGeom>
          <a:noFill/>
        </p:spPr>
        <p:txBody>
          <a:bodyPr wrap="square">
            <a:spAutoFit/>
          </a:bodyPr>
          <a:lstStyle/>
          <a:p>
            <a:pPr algn="ctr"/>
            <a:r>
              <a:rPr lang="en-GB" dirty="0">
                <a:solidFill>
                  <a:schemeClr val="bg1"/>
                </a:solidFill>
              </a:rPr>
              <a:t>Schematic du PCB</a:t>
            </a:r>
          </a:p>
        </p:txBody>
      </p:sp>
    </p:spTree>
    <p:extLst>
      <p:ext uri="{BB962C8B-B14F-4D97-AF65-F5344CB8AC3E}">
        <p14:creationId xmlns:p14="http://schemas.microsoft.com/office/powerpoint/2010/main" val="83108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615B5-1B33-8CCB-70ED-AC7652F0978B}"/>
              </a:ext>
            </a:extLst>
          </p:cNvPr>
          <p:cNvSpPr>
            <a:spLocks noGrp="1"/>
          </p:cNvSpPr>
          <p:nvPr>
            <p:ph type="title"/>
          </p:nvPr>
        </p:nvSpPr>
        <p:spPr/>
        <p:txBody>
          <a:bodyPr/>
          <a:lstStyle/>
          <a:p>
            <a:r>
              <a:rPr lang="en-GB"/>
              <a:t>Programmation du microcontrôleur</a:t>
            </a:r>
            <a:endParaRPr lang="en-GB" dirty="0"/>
          </a:p>
        </p:txBody>
      </p:sp>
      <p:sp>
        <p:nvSpPr>
          <p:cNvPr id="3" name="Espace réservé du contenu 2">
            <a:extLst>
              <a:ext uri="{FF2B5EF4-FFF2-40B4-BE49-F238E27FC236}">
                <a16:creationId xmlns:a16="http://schemas.microsoft.com/office/drawing/2014/main" id="{9249C8A0-9AA4-DA64-DCBA-D0806AF94A4E}"/>
              </a:ext>
            </a:extLst>
          </p:cNvPr>
          <p:cNvSpPr>
            <a:spLocks noGrp="1"/>
          </p:cNvSpPr>
          <p:nvPr>
            <p:ph idx="1"/>
          </p:nvPr>
        </p:nvSpPr>
        <p:spPr>
          <a:xfrm>
            <a:off x="838200" y="1691323"/>
            <a:ext cx="10515600" cy="4195763"/>
          </a:xfrm>
        </p:spPr>
        <p:txBody>
          <a:bodyPr>
            <a:normAutofit/>
          </a:bodyPr>
          <a:lstStyle/>
          <a:p>
            <a:r>
              <a:rPr lang="fr-FR" sz="2000" dirty="0"/>
              <a:t>Dans la partie de la programmation du microcontrôleur, nous avons réalisé deux expériences pour nous familiariser avec le protocole </a:t>
            </a:r>
            <a:r>
              <a:rPr lang="fr-FR" sz="2000" b="1" dirty="0"/>
              <a:t>SPI</a:t>
            </a:r>
            <a:r>
              <a:rPr lang="fr-FR" sz="2000" dirty="0"/>
              <a:t>.</a:t>
            </a:r>
          </a:p>
          <a:p>
            <a:r>
              <a:rPr lang="fr-FR" sz="2000" dirty="0"/>
              <a:t>Dans la première expérience, nous avons utilisé la bibliothèque SPI et configuré les paramètres nécessaires pour communiquer via le bus SPI. Nous avons envoyé un entier, par exemple 145 à l’aide SPI.transfer16()  et nous avons visualisé les signaux sur l'oscilloscope.</a:t>
            </a:r>
            <a:endParaRPr lang="en-GB" sz="2000" dirty="0"/>
          </a:p>
        </p:txBody>
      </p:sp>
      <p:pic>
        <p:nvPicPr>
          <p:cNvPr id="5" name="Image 4">
            <a:extLst>
              <a:ext uri="{FF2B5EF4-FFF2-40B4-BE49-F238E27FC236}">
                <a16:creationId xmlns:a16="http://schemas.microsoft.com/office/drawing/2014/main" id="{7F99B4E4-AFE2-1620-308C-C8C37B0DB04C}"/>
              </a:ext>
            </a:extLst>
          </p:cNvPr>
          <p:cNvPicPr>
            <a:picLocks noChangeAspect="1"/>
          </p:cNvPicPr>
          <p:nvPr/>
        </p:nvPicPr>
        <p:blipFill>
          <a:blip r:embed="rId2"/>
          <a:stretch>
            <a:fillRect/>
          </a:stretch>
        </p:blipFill>
        <p:spPr>
          <a:xfrm>
            <a:off x="3515893" y="4075611"/>
            <a:ext cx="5160214" cy="2416629"/>
          </a:xfrm>
          <a:prstGeom prst="rect">
            <a:avLst/>
          </a:prstGeom>
        </p:spPr>
      </p:pic>
    </p:spTree>
    <p:extLst>
      <p:ext uri="{BB962C8B-B14F-4D97-AF65-F5344CB8AC3E}">
        <p14:creationId xmlns:p14="http://schemas.microsoft.com/office/powerpoint/2010/main" val="335467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9818978-8728-EA88-644D-9A4D39F256FD}"/>
              </a:ext>
            </a:extLst>
          </p:cNvPr>
          <p:cNvSpPr>
            <a:spLocks noGrp="1"/>
          </p:cNvSpPr>
          <p:nvPr>
            <p:ph idx="1"/>
          </p:nvPr>
        </p:nvSpPr>
        <p:spPr>
          <a:xfrm>
            <a:off x="838200" y="1140595"/>
            <a:ext cx="10515600" cy="4195763"/>
          </a:xfrm>
        </p:spPr>
        <p:txBody>
          <a:bodyPr>
            <a:normAutofit/>
          </a:bodyPr>
          <a:lstStyle/>
          <a:p>
            <a:r>
              <a:rPr lang="fr-FR" sz="2000" dirty="0"/>
              <a:t>Dans la deuxième expérience, nous avons exploré la communication entre deux cartes Arduino en utilisant le protocole SPI. Notre objectif était de transmettre une chaîne de caractères, "</a:t>
            </a:r>
            <a:r>
              <a:rPr lang="fr-FR" sz="2000" dirty="0" err="1"/>
              <a:t>abcdef</a:t>
            </a:r>
            <a:r>
              <a:rPr lang="fr-FR" sz="2000" dirty="0"/>
              <a:t>", de la carte </a:t>
            </a:r>
            <a:r>
              <a:rPr lang="fr-FR" sz="2000" b="1" dirty="0"/>
              <a:t>émettrice</a:t>
            </a:r>
            <a:r>
              <a:rPr lang="fr-FR" sz="2000" dirty="0"/>
              <a:t> à celle </a:t>
            </a:r>
            <a:r>
              <a:rPr lang="fr-FR" sz="2000" b="1" dirty="0"/>
              <a:t>réceptrice</a:t>
            </a:r>
            <a:r>
              <a:rPr lang="fr-FR" sz="2000" dirty="0"/>
              <a:t>.</a:t>
            </a:r>
            <a:endParaRPr lang="en-GB" sz="2000" dirty="0"/>
          </a:p>
        </p:txBody>
      </p:sp>
      <p:pic>
        <p:nvPicPr>
          <p:cNvPr id="4" name="Image 3" descr="Une image contenant Appareils électroniques, Matériel d’ordinateur, Composant d’ordinateur, Ingénierie électronique&#10;&#10;Description générée automatiquement">
            <a:extLst>
              <a:ext uri="{FF2B5EF4-FFF2-40B4-BE49-F238E27FC236}">
                <a16:creationId xmlns:a16="http://schemas.microsoft.com/office/drawing/2014/main" id="{73821D0D-39CD-1366-8CBD-A1C24A4862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271" y="2597624"/>
            <a:ext cx="4271870" cy="3203435"/>
          </a:xfrm>
          <a:prstGeom prst="rect">
            <a:avLst/>
          </a:prstGeom>
          <a:noFill/>
          <a:ln>
            <a:noFill/>
          </a:ln>
        </p:spPr>
      </p:pic>
      <p:pic>
        <p:nvPicPr>
          <p:cNvPr id="19" name="Image 18" descr="Une image contenant texte&#10;&#10;Description générée automatiquement">
            <a:extLst>
              <a:ext uri="{FF2B5EF4-FFF2-40B4-BE49-F238E27FC236}">
                <a16:creationId xmlns:a16="http://schemas.microsoft.com/office/drawing/2014/main" id="{DFB26D51-A9E7-426A-B9D7-A478E31C0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134" y="2684363"/>
            <a:ext cx="2066925" cy="1628775"/>
          </a:xfrm>
          <a:prstGeom prst="rect">
            <a:avLst/>
          </a:prstGeom>
        </p:spPr>
      </p:pic>
      <p:pic>
        <p:nvPicPr>
          <p:cNvPr id="20" name="Image 19" descr="Une image contenant texte, capture d’écran&#10;&#10;Description générée automatiquement">
            <a:extLst>
              <a:ext uri="{FF2B5EF4-FFF2-40B4-BE49-F238E27FC236}">
                <a16:creationId xmlns:a16="http://schemas.microsoft.com/office/drawing/2014/main" id="{D2DF4D21-D552-ABA6-9AFB-0CA0F332E7ED}"/>
              </a:ext>
            </a:extLst>
          </p:cNvPr>
          <p:cNvPicPr>
            <a:picLocks noChangeAspect="1"/>
          </p:cNvPicPr>
          <p:nvPr/>
        </p:nvPicPr>
        <p:blipFill rotWithShape="1">
          <a:blip r:embed="rId5">
            <a:extLst>
              <a:ext uri="{28A0092B-C50C-407E-A947-70E740481C1C}">
                <a14:useLocalDpi xmlns:a14="http://schemas.microsoft.com/office/drawing/2010/main" val="0"/>
              </a:ext>
            </a:extLst>
          </a:blip>
          <a:srcRect t="8651" r="53926" b="53286"/>
          <a:stretch/>
        </p:blipFill>
        <p:spPr bwMode="auto">
          <a:xfrm>
            <a:off x="6732134" y="4723293"/>
            <a:ext cx="2124075" cy="1047750"/>
          </a:xfrm>
          <a:prstGeom prst="rect">
            <a:avLst/>
          </a:prstGeom>
          <a:noFill/>
          <a:ln>
            <a:noFill/>
          </a:ln>
          <a:extLst>
            <a:ext uri="{53640926-AAD7-44D8-BBD7-CCE9431645EC}">
              <a14:shadowObscured xmlns:a14="http://schemas.microsoft.com/office/drawing/2010/main"/>
            </a:ext>
          </a:extLst>
        </p:spPr>
      </p:pic>
      <p:sp>
        <p:nvSpPr>
          <p:cNvPr id="24" name="ZoneTexte 23">
            <a:extLst>
              <a:ext uri="{FF2B5EF4-FFF2-40B4-BE49-F238E27FC236}">
                <a16:creationId xmlns:a16="http://schemas.microsoft.com/office/drawing/2014/main" id="{651A9B2B-FF12-2D0B-0D9D-6F77D2838E71}"/>
              </a:ext>
            </a:extLst>
          </p:cNvPr>
          <p:cNvSpPr txBox="1"/>
          <p:nvPr/>
        </p:nvSpPr>
        <p:spPr>
          <a:xfrm>
            <a:off x="8799059" y="3619523"/>
            <a:ext cx="3018405" cy="646331"/>
          </a:xfrm>
          <a:prstGeom prst="rect">
            <a:avLst/>
          </a:prstGeom>
          <a:noFill/>
        </p:spPr>
        <p:txBody>
          <a:bodyPr wrap="square">
            <a:spAutoFit/>
          </a:bodyPr>
          <a:lstStyle/>
          <a:p>
            <a:r>
              <a:rPr lang="fr-FR" dirty="0">
                <a:solidFill>
                  <a:schemeClr val="bg1"/>
                </a:solidFill>
              </a:rPr>
              <a:t>Console de l’appareil qui envoie le message ‘abc’</a:t>
            </a:r>
            <a:endParaRPr lang="en-GB" dirty="0">
              <a:solidFill>
                <a:schemeClr val="bg1"/>
              </a:solidFill>
            </a:endParaRPr>
          </a:p>
        </p:txBody>
      </p:sp>
      <p:sp>
        <p:nvSpPr>
          <p:cNvPr id="28" name="ZoneTexte 27">
            <a:extLst>
              <a:ext uri="{FF2B5EF4-FFF2-40B4-BE49-F238E27FC236}">
                <a16:creationId xmlns:a16="http://schemas.microsoft.com/office/drawing/2014/main" id="{1CCE9748-C380-F9DF-2126-71E611452274}"/>
              </a:ext>
            </a:extLst>
          </p:cNvPr>
          <p:cNvSpPr txBox="1"/>
          <p:nvPr/>
        </p:nvSpPr>
        <p:spPr>
          <a:xfrm>
            <a:off x="8872585" y="5203715"/>
            <a:ext cx="3018405" cy="646331"/>
          </a:xfrm>
          <a:prstGeom prst="rect">
            <a:avLst/>
          </a:prstGeom>
          <a:noFill/>
        </p:spPr>
        <p:txBody>
          <a:bodyPr wrap="square">
            <a:spAutoFit/>
          </a:bodyPr>
          <a:lstStyle/>
          <a:p>
            <a:r>
              <a:rPr lang="fr-FR" dirty="0">
                <a:solidFill>
                  <a:schemeClr val="bg1"/>
                </a:solidFill>
              </a:rPr>
              <a:t>Console de l’appareil qui reçoie le message </a:t>
            </a:r>
            <a:endParaRPr lang="en-GB" dirty="0">
              <a:solidFill>
                <a:schemeClr val="bg1"/>
              </a:solidFill>
            </a:endParaRPr>
          </a:p>
        </p:txBody>
      </p:sp>
      <p:sp>
        <p:nvSpPr>
          <p:cNvPr id="6144" name="ZoneTexte 6143">
            <a:extLst>
              <a:ext uri="{FF2B5EF4-FFF2-40B4-BE49-F238E27FC236}">
                <a16:creationId xmlns:a16="http://schemas.microsoft.com/office/drawing/2014/main" id="{4D9CB4A9-4CBA-1D37-33D5-520D24F54D95}"/>
              </a:ext>
            </a:extLst>
          </p:cNvPr>
          <p:cNvSpPr txBox="1"/>
          <p:nvPr/>
        </p:nvSpPr>
        <p:spPr>
          <a:xfrm>
            <a:off x="209846" y="5850046"/>
            <a:ext cx="6098720" cy="369332"/>
          </a:xfrm>
          <a:prstGeom prst="rect">
            <a:avLst/>
          </a:prstGeom>
          <a:noFill/>
        </p:spPr>
        <p:txBody>
          <a:bodyPr wrap="square">
            <a:spAutoFit/>
          </a:bodyPr>
          <a:lstStyle/>
          <a:p>
            <a:r>
              <a:rPr lang="fr-FR" dirty="0">
                <a:solidFill>
                  <a:schemeClr val="bg1"/>
                </a:solidFill>
              </a:rPr>
              <a:t>Deux cartes Arduino branchées avec deux différents pcs</a:t>
            </a:r>
            <a:endParaRPr lang="en-GB" dirty="0">
              <a:solidFill>
                <a:schemeClr val="bg1"/>
              </a:solidFill>
            </a:endParaRPr>
          </a:p>
        </p:txBody>
      </p:sp>
    </p:spTree>
    <p:extLst>
      <p:ext uri="{BB962C8B-B14F-4D97-AF65-F5344CB8AC3E}">
        <p14:creationId xmlns:p14="http://schemas.microsoft.com/office/powerpoint/2010/main" val="111702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09A4359-8915-02B7-1B1A-3C95195E3954}"/>
              </a:ext>
            </a:extLst>
          </p:cNvPr>
          <p:cNvSpPr>
            <a:spLocks noGrp="1"/>
          </p:cNvSpPr>
          <p:nvPr>
            <p:ph type="title"/>
          </p:nvPr>
        </p:nvSpPr>
        <p:spPr>
          <a:xfrm>
            <a:off x="838200" y="381000"/>
            <a:ext cx="10003218" cy="1600124"/>
          </a:xfrm>
        </p:spPr>
        <p:txBody>
          <a:bodyPr>
            <a:normAutofit/>
          </a:bodyPr>
          <a:lstStyle/>
          <a:p>
            <a:r>
              <a:rPr lang="en-GB"/>
              <a:t>Programmation</a:t>
            </a:r>
            <a:r>
              <a:rPr lang="en-GB" dirty="0"/>
              <a:t> du </a:t>
            </a:r>
            <a:r>
              <a:rPr lang="en-GB"/>
              <a:t>microcontrôleur</a:t>
            </a:r>
            <a:endParaRPr lang="en-GB" dirty="0"/>
          </a:p>
        </p:txBody>
      </p:sp>
      <p:sp>
        <p:nvSpPr>
          <p:cNvPr id="3" name="Espace réservé du contenu 2">
            <a:extLst>
              <a:ext uri="{FF2B5EF4-FFF2-40B4-BE49-F238E27FC236}">
                <a16:creationId xmlns:a16="http://schemas.microsoft.com/office/drawing/2014/main" id="{11304C31-E3EA-3110-28A4-448CB14E9917}"/>
              </a:ext>
            </a:extLst>
          </p:cNvPr>
          <p:cNvSpPr>
            <a:spLocks noGrp="1"/>
          </p:cNvSpPr>
          <p:nvPr>
            <p:ph idx="1"/>
          </p:nvPr>
        </p:nvSpPr>
        <p:spPr>
          <a:xfrm>
            <a:off x="838200" y="2745362"/>
            <a:ext cx="4800600" cy="3552824"/>
          </a:xfrm>
        </p:spPr>
        <p:txBody>
          <a:bodyPr anchor="ctr">
            <a:normAutofit/>
          </a:bodyPr>
          <a:lstStyle/>
          <a:p>
            <a:pPr>
              <a:lnSpc>
                <a:spcPct val="100000"/>
              </a:lnSpc>
            </a:pPr>
            <a:r>
              <a:rPr lang="fr-FR" sz="1500">
                <a:solidFill>
                  <a:schemeClr val="tx1"/>
                </a:solidFill>
              </a:rPr>
              <a:t>Dans cette partie cruciale de notre projet, nous avons focalisé nos efforts sur la programmation du microcontrôleur afin de lire les données de vitesse angulaire du gyroscope ADXRS450 en utilisant le protocole SPI, et de les afficher sur le moniteur série à l'aide de l'Arduino.</a:t>
            </a:r>
          </a:p>
          <a:p>
            <a:pPr>
              <a:lnSpc>
                <a:spcPct val="100000"/>
              </a:lnSpc>
            </a:pPr>
            <a:r>
              <a:rPr lang="fr-FR" sz="1500">
                <a:solidFill>
                  <a:schemeClr val="tx1"/>
                </a:solidFill>
              </a:rPr>
              <a:t>Le message que nous envoyons via MOSI est 0x20000000. Ces résultats correspondent aux données de la séquence de démarrage du gyroscope, ce qui confirme que nous sommes sur la bonne voie.</a:t>
            </a:r>
          </a:p>
          <a:p>
            <a:pPr>
              <a:lnSpc>
                <a:spcPct val="100000"/>
              </a:lnSpc>
            </a:pPr>
            <a:r>
              <a:rPr lang="fr-FR" sz="1500">
                <a:solidFill>
                  <a:schemeClr val="tx1"/>
                </a:solidFill>
              </a:rPr>
              <a:t>Pour récupérer la vitesse de rotation, nous devons extraire les données contenues dans les registres du gyroscope.</a:t>
            </a:r>
            <a:endParaRPr lang="en-GB" sz="1500">
              <a:solidFill>
                <a:schemeClr val="tx1"/>
              </a:solidFill>
            </a:endParaRPr>
          </a:p>
        </p:txBody>
      </p:sp>
      <p:pic>
        <p:nvPicPr>
          <p:cNvPr id="5" name="Image 4">
            <a:extLst>
              <a:ext uri="{FF2B5EF4-FFF2-40B4-BE49-F238E27FC236}">
                <a16:creationId xmlns:a16="http://schemas.microsoft.com/office/drawing/2014/main" id="{C0B6BEAF-05EC-8EA9-8361-8B4AE9E2D66F}"/>
              </a:ext>
            </a:extLst>
          </p:cNvPr>
          <p:cNvPicPr>
            <a:picLocks noChangeAspect="1"/>
          </p:cNvPicPr>
          <p:nvPr/>
        </p:nvPicPr>
        <p:blipFill>
          <a:blip r:embed="rId3"/>
          <a:stretch>
            <a:fillRect/>
          </a:stretch>
        </p:blipFill>
        <p:spPr>
          <a:xfrm>
            <a:off x="5880307" y="3182258"/>
            <a:ext cx="6070186" cy="2679032"/>
          </a:xfrm>
          <a:prstGeom prst="rect">
            <a:avLst/>
          </a:prstGeom>
        </p:spPr>
      </p:pic>
    </p:spTree>
    <p:extLst>
      <p:ext uri="{BB962C8B-B14F-4D97-AF65-F5344CB8AC3E}">
        <p14:creationId xmlns:p14="http://schemas.microsoft.com/office/powerpoint/2010/main" val="2981952211"/>
      </p:ext>
    </p:extLst>
  </p:cSld>
  <p:clrMapOvr>
    <a:masterClrMapping/>
  </p:clrMapOvr>
</p:sld>
</file>

<file path=ppt/theme/theme1.xml><?xml version="1.0" encoding="utf-8"?>
<a:theme xmlns:a="http://schemas.openxmlformats.org/drawingml/2006/main" name="BlockprintVTI">
  <a:themeElements>
    <a:clrScheme name="AnalogousFromDarkSeedRightStep">
      <a:dk1>
        <a:srgbClr val="000000"/>
      </a:dk1>
      <a:lt1>
        <a:srgbClr val="FFFFFF"/>
      </a:lt1>
      <a:dk2>
        <a:srgbClr val="1D2733"/>
      </a:dk2>
      <a:lt2>
        <a:srgbClr val="E8E2E4"/>
      </a:lt2>
      <a:accent1>
        <a:srgbClr val="46B388"/>
      </a:accent1>
      <a:accent2>
        <a:srgbClr val="3BAFB1"/>
      </a:accent2>
      <a:accent3>
        <a:srgbClr val="4D90C3"/>
      </a:accent3>
      <a:accent4>
        <a:srgbClr val="3B4CB1"/>
      </a:accent4>
      <a:accent5>
        <a:srgbClr val="6D4DC3"/>
      </a:accent5>
      <a:accent6>
        <a:srgbClr val="8C3BB1"/>
      </a:accent6>
      <a:hlink>
        <a:srgbClr val="7E882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1452</Words>
  <Application>Microsoft Office PowerPoint</Application>
  <PresentationFormat>Grand écran</PresentationFormat>
  <Paragraphs>70</Paragraphs>
  <Slides>14</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Avenir Next LT Pro</vt:lpstr>
      <vt:lpstr>AvenirNext LT Pro Medium</vt:lpstr>
      <vt:lpstr>Calibri</vt:lpstr>
      <vt:lpstr>Söhne</vt:lpstr>
      <vt:lpstr>BlockprintVTI</vt:lpstr>
      <vt:lpstr>Projet 1A : Gyroscope</vt:lpstr>
      <vt:lpstr>Introduction</vt:lpstr>
      <vt:lpstr>Objectifs du projet</vt:lpstr>
      <vt:lpstr>Conception et spécifications</vt:lpstr>
      <vt:lpstr>Réalisation du PCB</vt:lpstr>
      <vt:lpstr>Présentation PowerPoint</vt:lpstr>
      <vt:lpstr>Programmation du microcontrôleur</vt:lpstr>
      <vt:lpstr>Présentation PowerPoint</vt:lpstr>
      <vt:lpstr>Programmation du microcontrôleur</vt:lpstr>
      <vt:lpstr>Présentation PowerPoint</vt:lpstr>
      <vt:lpstr>Présentation PowerPoint</vt:lpstr>
      <vt:lpstr>Connexion Bluetooth avec le HC-05</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1A : Gyroscope</dc:title>
  <dc:creator>Yahya EL ALAOUI</dc:creator>
  <cp:lastModifiedBy>Yahya EL ALAOUI</cp:lastModifiedBy>
  <cp:revision>16</cp:revision>
  <dcterms:created xsi:type="dcterms:W3CDTF">2023-06-06T07:31:26Z</dcterms:created>
  <dcterms:modified xsi:type="dcterms:W3CDTF">2023-06-06T11:45:02Z</dcterms:modified>
</cp:coreProperties>
</file>