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2" r:id="rId2"/>
    <p:sldId id="274" r:id="rId3"/>
    <p:sldId id="27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6" d="100"/>
          <a:sy n="126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CB2C-499D-1E46-AE38-84410292BF33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7F7B9-DEB6-384B-912D-CCE2C0BBDCC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40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0F1569-CE00-4743-BE0A-75286CE36958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6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367FE-D5B7-5217-B0CF-4EEE22C75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FBC4B1-89A3-B566-6FA9-847D9320F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8824BF-C004-D36C-AB29-BC74954D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64035F-704E-8CC6-9FD7-734B5698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24D5BB-E8AC-3999-613F-DAD896A9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43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AB9E5-E890-0B26-AB18-BBDCC552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7A379-3CF7-5534-0359-8C357F5CA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C09AEA-9E2F-6AF7-3499-9F11029D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D19E32-6431-4068-8651-DE459367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69EED6-C607-D9DE-2F98-CDAA07F9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290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0CB961-23D1-A01F-4C9A-161B9C488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53B1B9-AEE5-6E4F-8B0A-8FA4C1DE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28AF53-A69C-6021-3D93-EAD2A3DE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408D13-DAD3-A909-B3F5-864E99880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748FB-93A6-5868-26BA-5B855DEA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919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3BABE-1337-7299-CB67-C832235D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D0F2C2-B634-C778-3FD2-5BC62447E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7B153D-AD6A-727F-7B9D-69D066C7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489230-076E-9892-0794-94EBAEE3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8025C1-A7B3-D115-7D68-7A8BE962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690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1BECA4-6C05-4E42-B6DD-87BCCD7B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3C59D3-B065-1F08-9E62-5062E039E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C4737-EC7D-B49F-065B-3650CD48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B18A14-33FC-5AA2-0951-36E915BE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E6555F-7375-27C5-D175-940B1E96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448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2EF5F-8580-8D4B-60A4-7734335A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923D60-3190-0325-A1AA-0F3E859FD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43B944-F588-3BA5-A6C7-DC166B845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29FBD3-0A45-9886-0BB2-9FD05FE3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535E69-083A-8AF0-9FF6-080B307D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B29EAB-BE65-E7E3-195D-A5CEA328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404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7CBF7-2912-D171-2477-8E53F10D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76E97E-B611-DCF3-EAAF-3A7E1D760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B56E187-C525-629B-5A25-857DA920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25A1F1-4E18-6159-D8B4-CEC4C3673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298A1FA-B1C9-76F4-8638-1F825D2DC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9C5967-75EC-1F6C-0D07-9BD8B93FF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8B7043-569A-6C6C-A5F5-AEA0EAE6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33954C3-1C72-0974-0ED6-F8AD8844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875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1763C8-FD9E-469C-8C2E-FB2C53EB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1CBFFB-04E3-1606-F02D-2F6B06C2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4F6C42-427D-3339-0A13-3ED4107D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E97F28-AF3F-5AAB-AA0D-9F988626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6363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DB31C7-D810-ECAB-E93F-7C254D6E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121240-C1E5-F08D-CC5A-6965F346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AFF4D4-4657-36D0-A239-1FEBDA08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3155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EE974-7576-3545-D1A2-3688ABBB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4B9CBA-C134-305E-8036-4ED6E6D2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36B920-EC34-825B-6EE2-60AFC9A2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22269A-E3C5-BF0E-4095-14F21A2D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721940-B2FD-A876-D00C-4D9D9238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76493BC-1A9E-A7FB-B9DA-C0946B00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575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BA1F6F-CC01-28C1-F177-1C2CB41D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9F86C82-4E84-8970-9108-07ED67E31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E596CE-38B1-A302-9FE5-78C7D0452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03B762-68F0-07F9-03FF-94DCC5DF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DD00D-1803-561D-A58E-FF2D2C538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EE7D6F-AFCF-34E8-B239-E4D28E72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2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D6CEAF-AEB1-9835-6A7B-42190850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C2246-8544-8494-6EBC-0AFCA20F7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E3BEB1-463D-5B52-1002-58FCFD0CC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20DAA-7F3C-C048-B14C-FEA0F9B15EA6}" type="datetimeFigureOut">
              <a:rPr kumimoji="1" lang="zh-TW" altLang="en-US" smtClean="0"/>
              <a:t>2024/3/28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034623-4FD5-7957-0255-F29B3C761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73773C-7A4E-69DB-0AC9-4A9AE327C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9D9D2-16CF-F24A-A848-B14FD569DF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869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6DADC-7C2B-94B9-D0D3-67E5AF2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Homework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32224-B5A8-C889-6C7C-3DA915E32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241"/>
            <a:ext cx="10515600" cy="523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		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pic>
        <p:nvPicPr>
          <p:cNvPr id="5" name="圖片 4" descr="一張含有 文字, 字型, 印刷術 的圖片&#10;&#10;自動產生的描述">
            <a:extLst>
              <a:ext uri="{FF2B5EF4-FFF2-40B4-BE49-F238E27FC236}">
                <a16:creationId xmlns:a16="http://schemas.microsoft.com/office/drawing/2014/main" id="{2D1E1F8E-6167-49DF-0507-60F3BEC9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909972" y="-1271752"/>
            <a:ext cx="1513242" cy="685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168BB89-C4B4-D575-6FC8-DB53207BF077}"/>
              </a:ext>
            </a:extLst>
          </p:cNvPr>
          <p:cNvSpPr txBox="1"/>
          <p:nvPr/>
        </p:nvSpPr>
        <p:spPr>
          <a:xfrm>
            <a:off x="704193" y="1460938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</a:t>
            </a:r>
            <a:endParaRPr kumimoji="1" lang="zh-TW" altLang="en-US" dirty="0"/>
          </a:p>
        </p:txBody>
      </p:sp>
      <p:pic>
        <p:nvPicPr>
          <p:cNvPr id="8" name="圖片 7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601E78FF-A260-CB77-3389-2319594F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271271" y="1397950"/>
            <a:ext cx="2790644" cy="6858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10F526F-508C-5052-D330-01EA3E00C8A7}"/>
              </a:ext>
            </a:extLst>
          </p:cNvPr>
          <p:cNvSpPr txBox="1"/>
          <p:nvPr/>
        </p:nvSpPr>
        <p:spPr>
          <a:xfrm>
            <a:off x="704192" y="3401689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2.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704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41D455-4593-88B5-9B1C-32EC08D5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Homework 2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90E091-29D6-C566-5C16-AB46DC0F7F18}"/>
              </a:ext>
            </a:extLst>
          </p:cNvPr>
          <p:cNvSpPr txBox="1"/>
          <p:nvPr/>
        </p:nvSpPr>
        <p:spPr>
          <a:xfrm>
            <a:off x="513678" y="1506022"/>
            <a:ext cx="388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3.</a:t>
            </a:r>
            <a:endParaRPr kumimoji="1" lang="zh-TW" altLang="en-US" dirty="0"/>
          </a:p>
        </p:txBody>
      </p:sp>
      <p:pic>
        <p:nvPicPr>
          <p:cNvPr id="8" name="內容版面配置區 7" descr="一張含有 文字, 螢幕擷取畫面, 文件 的圖片&#10;&#10;自動產生的描述">
            <a:extLst>
              <a:ext uri="{FF2B5EF4-FFF2-40B4-BE49-F238E27FC236}">
                <a16:creationId xmlns:a16="http://schemas.microsoft.com/office/drawing/2014/main" id="{9E0FF8CA-56D0-8C32-2FD7-1FD536C925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3092273" y="-458221"/>
            <a:ext cx="3335796" cy="7418328"/>
          </a:xfrm>
        </p:spPr>
      </p:pic>
    </p:spTree>
    <p:extLst>
      <p:ext uri="{BB962C8B-B14F-4D97-AF65-F5344CB8AC3E}">
        <p14:creationId xmlns:p14="http://schemas.microsoft.com/office/powerpoint/2010/main" val="119679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E01C48-1DC7-B58F-EF3D-27C07BA7B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Homework 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28568-53E0-ADFE-64A7-650919BA4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zh-TW" dirty="0"/>
              <a:t>4. Please process the long string in the file, ‘3_4_input.txt’</a:t>
            </a:r>
            <a:r>
              <a:rPr kumimoji="1" lang="zh-TW" altLang="en-US" dirty="0"/>
              <a:t> </a:t>
            </a:r>
            <a:r>
              <a:rPr kumimoji="1" lang="en-US" altLang="zh-TW" dirty="0"/>
              <a:t>and calculate:</a:t>
            </a:r>
          </a:p>
          <a:p>
            <a:pPr marL="0" indent="0">
              <a:buNone/>
            </a:pPr>
            <a:r>
              <a:rPr kumimoji="1" lang="en-US" altLang="zh-TW" dirty="0"/>
              <a:t>(1)Total # of words: </a:t>
            </a:r>
          </a:p>
          <a:p>
            <a:pPr marL="0" indent="0">
              <a:buNone/>
            </a:pPr>
            <a:r>
              <a:rPr kumimoji="1" lang="en-US" altLang="zh-TW" dirty="0"/>
              <a:t>(2)Total # of word’s type:</a:t>
            </a:r>
          </a:p>
          <a:p>
            <a:pPr marL="0" indent="0">
              <a:buNone/>
            </a:pPr>
            <a:r>
              <a:rPr kumimoji="1" lang="en-US" altLang="zh-TW" dirty="0"/>
              <a:t>(3)The first three words that most frequently appear in the article and their #:</a:t>
            </a:r>
          </a:p>
          <a:p>
            <a:pPr marL="0" indent="0">
              <a:buNone/>
            </a:pPr>
            <a:r>
              <a:rPr kumimoji="1" lang="en-US" altLang="zh-TW" dirty="0"/>
              <a:t>(4)List the first three words that only appear once in the article in lexical order.</a:t>
            </a:r>
          </a:p>
          <a:p>
            <a:pPr marL="0" indent="0">
              <a:buNone/>
            </a:pPr>
            <a:r>
              <a:rPr kumimoji="1" lang="en-US" altLang="zh-TW" dirty="0"/>
              <a:t>(5)Count the # of each character’s (a-z, 0-9) appearance in the article and print it out.</a:t>
            </a:r>
          </a:p>
          <a:p>
            <a:pPr marL="0" indent="0">
              <a:buNone/>
            </a:pPr>
            <a:r>
              <a:rPr kumimoji="1" lang="en-US" altLang="zh-TW" dirty="0"/>
              <a:t>Ex: a-&gt;100</a:t>
            </a:r>
          </a:p>
          <a:p>
            <a:pPr marL="0" indent="0">
              <a:buNone/>
            </a:pPr>
            <a:r>
              <a:rPr kumimoji="1" lang="en-US" altLang="zh-TW" dirty="0"/>
              <a:t>       b-&gt;50</a:t>
            </a:r>
          </a:p>
          <a:p>
            <a:pPr marL="0" indent="0">
              <a:buNone/>
            </a:pPr>
            <a:r>
              <a:rPr kumimoji="1" lang="en-US" altLang="zh-TW" dirty="0"/>
              <a:t>       c-&gt;88…</a:t>
            </a:r>
          </a:p>
          <a:p>
            <a:pPr marL="0" indent="0">
              <a:buNone/>
            </a:pPr>
            <a:r>
              <a:rPr kumimoji="1" lang="en-US" altLang="zh-TW" dirty="0"/>
              <a:t>5. In a grocery store, the price lists are as below:</a:t>
            </a:r>
          </a:p>
          <a:p>
            <a:pPr marL="0" indent="0">
              <a:buNone/>
            </a:pPr>
            <a:r>
              <a:rPr kumimoji="1" lang="en" altLang="zh-TW" dirty="0" err="1"/>
              <a:t>fruits_prices</a:t>
            </a:r>
            <a:r>
              <a:rPr kumimoji="1" lang="en" altLang="zh-TW" dirty="0"/>
              <a:t> = {"apple": 0.80, "grape": 0.60, "orange": 0.40}</a:t>
            </a:r>
          </a:p>
          <a:p>
            <a:pPr marL="0" indent="0">
              <a:buNone/>
            </a:pPr>
            <a:r>
              <a:rPr kumimoji="1" lang="en" altLang="zh-TW" dirty="0" err="1"/>
              <a:t>veggies_prices</a:t>
            </a:r>
            <a:r>
              <a:rPr kumimoji="1" lang="en" altLang="zh-TW" dirty="0"/>
              <a:t> = {"tomato": 1.80, "pepper": 1.40, "onion": 1.23}</a:t>
            </a:r>
          </a:p>
          <a:p>
            <a:pPr marL="0" indent="0">
              <a:buNone/>
            </a:pPr>
            <a:r>
              <a:rPr kumimoji="1" lang="en-US" altLang="zh-TW" dirty="0"/>
              <a:t>The order list is : order = {”grape": 4, "tomato": 10, "orange": 4, “pepper”:1}.</a:t>
            </a:r>
          </a:p>
          <a:p>
            <a:pPr marL="0" indent="0">
              <a:buNone/>
            </a:pPr>
            <a:r>
              <a:rPr kumimoji="1" lang="en-US" altLang="zh-TW" dirty="0"/>
              <a:t>Please write a program with only one “for loop” to calculate the total price of each item and the total amount of the bill for the order list. </a:t>
            </a:r>
            <a:endParaRPr kumimoji="1" lang="zh-TW" altLang="en-US" dirty="0"/>
          </a:p>
          <a:p>
            <a:pPr marL="0" indent="0">
              <a:buNone/>
            </a:pPr>
            <a:r>
              <a:rPr kumimoji="1" lang="en-US" altLang="zh-TW" dirty="0"/>
              <a:t>Ex: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6C6D75F-C93A-F028-048F-A9D113F9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225" y="5630863"/>
            <a:ext cx="2870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3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9A47A4-9B8E-1683-01A8-43E2C2E83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7040"/>
            <a:ext cx="10515600" cy="57299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kumimoji="1" lang="zh-TW" altLang="en-US" dirty="0"/>
              <a:t>測資</a:t>
            </a:r>
            <a:r>
              <a:rPr kumimoji="1" lang="en-US" altLang="zh-TW" dirty="0"/>
              <a:t> 3_1_input.txt  Ans: {1, 2, 3, 4, 5, 6, 33, 7, 8, 100, 44, 22} </a:t>
            </a:r>
            <a:r>
              <a:rPr kumimoji="1" lang="zh-TW" altLang="en-US" dirty="0"/>
              <a:t>順序不重要</a:t>
            </a:r>
            <a:endParaRPr kumimoji="1" lang="en-US" altLang="zh-TW" dirty="0"/>
          </a:p>
          <a:p>
            <a:pPr marL="514350" indent="-514350">
              <a:buAutoNum type="arabicPeriod"/>
            </a:pPr>
            <a:r>
              <a:rPr kumimoji="1" lang="zh-TW" altLang="en-US" dirty="0"/>
              <a:t>測資</a:t>
            </a:r>
            <a:r>
              <a:rPr kumimoji="1" lang="en-US" altLang="zh-TW" dirty="0"/>
              <a:t>3_2_input_1.txt Ans: Invalid input</a:t>
            </a:r>
          </a:p>
          <a:p>
            <a:pPr marL="0" indent="0">
              <a:buNone/>
            </a:pPr>
            <a:r>
              <a:rPr kumimoji="1" lang="en-US" altLang="zh-TW" dirty="0"/>
              <a:t>       </a:t>
            </a:r>
            <a:r>
              <a:rPr kumimoji="1" lang="zh-TW" altLang="en-US" dirty="0"/>
              <a:t>測資</a:t>
            </a:r>
            <a:r>
              <a:rPr kumimoji="1" lang="en-US" altLang="zh-TW" dirty="0"/>
              <a:t>3_2_input_2.txt Ans: Invalid input</a:t>
            </a:r>
          </a:p>
          <a:p>
            <a:pPr marL="0" indent="0">
              <a:buNone/>
            </a:pPr>
            <a:r>
              <a:rPr kumimoji="1" lang="en-US" altLang="zh-TW" dirty="0"/>
              <a:t>       </a:t>
            </a:r>
            <a:r>
              <a:rPr kumimoji="1" lang="zh-TW" altLang="en-US" dirty="0"/>
              <a:t>測資</a:t>
            </a:r>
            <a:r>
              <a:rPr kumimoji="1" lang="en-US" altLang="zh-TW" dirty="0"/>
              <a:t>3_2_input_3.txt </a:t>
            </a:r>
          </a:p>
          <a:p>
            <a:pPr marL="0" indent="0">
              <a:buNone/>
            </a:pPr>
            <a:r>
              <a:rPr kumimoji="1" lang="en-US" altLang="zh-TW" dirty="0"/>
              <a:t>Ans: (</a:t>
            </a:r>
            <a:r>
              <a:rPr kumimoji="1" lang="zh-TW" altLang="en-US" dirty="0"/>
              <a:t>順序不重要 單數要</a:t>
            </a:r>
            <a:r>
              <a:rPr kumimoji="1" lang="en-US" altLang="zh-TW" dirty="0"/>
              <a:t>time </a:t>
            </a:r>
            <a:r>
              <a:rPr kumimoji="1" lang="zh-TW" altLang="en-US" dirty="0"/>
              <a:t>複數要</a:t>
            </a:r>
            <a:r>
              <a:rPr kumimoji="1" lang="en-US" altLang="zh-TW" dirty="0"/>
              <a:t>times)</a:t>
            </a:r>
          </a:p>
          <a:p>
            <a:pPr marL="0" indent="0">
              <a:buNone/>
            </a:pPr>
            <a:r>
              <a:rPr kumimoji="1" lang="en-US" altLang="zh-TW" dirty="0"/>
              <a:t>7 occurs 1 time</a:t>
            </a:r>
          </a:p>
          <a:p>
            <a:pPr marL="0" indent="0">
              <a:buNone/>
            </a:pPr>
            <a:r>
              <a:rPr kumimoji="1" lang="en-US" altLang="zh-TW" dirty="0"/>
              <a:t>2 occurs 4 times</a:t>
            </a:r>
          </a:p>
          <a:p>
            <a:pPr marL="0" indent="0">
              <a:buNone/>
            </a:pPr>
            <a:r>
              <a:rPr kumimoji="1" lang="en-US" altLang="zh-TW" dirty="0"/>
              <a:t>5 occurs 4 times</a:t>
            </a:r>
          </a:p>
          <a:p>
            <a:pPr marL="0" indent="0">
              <a:buNone/>
            </a:pPr>
            <a:r>
              <a:rPr kumimoji="1" lang="en-US" altLang="zh-TW" dirty="0"/>
              <a:t>6 occurs 2 times</a:t>
            </a:r>
          </a:p>
          <a:p>
            <a:pPr marL="0" indent="0">
              <a:buNone/>
            </a:pPr>
            <a:r>
              <a:rPr kumimoji="1" lang="en-US" altLang="zh-TW" dirty="0"/>
              <a:t>4 occurs 2 times</a:t>
            </a:r>
          </a:p>
          <a:p>
            <a:pPr marL="0" indent="0">
              <a:buNone/>
            </a:pPr>
            <a:r>
              <a:rPr kumimoji="1" lang="en-US" altLang="zh-TW" dirty="0"/>
              <a:t>3 occurs 2 times</a:t>
            </a:r>
          </a:p>
          <a:p>
            <a:pPr marL="0" indent="0">
              <a:buNone/>
            </a:pPr>
            <a:r>
              <a:rPr kumimoji="1" lang="en-US" altLang="zh-TW" dirty="0"/>
              <a:t>23 occurs 2 times</a:t>
            </a:r>
          </a:p>
          <a:p>
            <a:pPr marL="0" indent="0">
              <a:buNone/>
            </a:pPr>
            <a:r>
              <a:rPr kumimoji="1" lang="en-US" altLang="zh-TW" dirty="0"/>
              <a:t>43 occurs 2 times</a:t>
            </a:r>
          </a:p>
        </p:txBody>
      </p:sp>
    </p:spTree>
    <p:extLst>
      <p:ext uri="{BB962C8B-B14F-4D97-AF65-F5344CB8AC3E}">
        <p14:creationId xmlns:p14="http://schemas.microsoft.com/office/powerpoint/2010/main" val="445428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ECC62B-8BDA-A538-1630-9598BBCE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520"/>
            <a:ext cx="10515600" cy="595344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3. </a:t>
            </a:r>
            <a:r>
              <a:rPr kumimoji="1" lang="zh-TW" altLang="en-US" dirty="0"/>
              <a:t>測資</a:t>
            </a:r>
            <a:r>
              <a:rPr kumimoji="1" lang="en-US" altLang="zh-TW" dirty="0"/>
              <a:t>3_3_input.txt (</a:t>
            </a:r>
            <a:r>
              <a:rPr kumimoji="1" lang="zh-TW" altLang="en-US" dirty="0"/>
              <a:t>順序要一樣</a:t>
            </a:r>
            <a:r>
              <a:rPr kumimoji="1" lang="en-US" altLang="zh-TW" dirty="0"/>
              <a:t>) </a:t>
            </a:r>
          </a:p>
          <a:p>
            <a:pPr marL="0" indent="0">
              <a:buNone/>
            </a:pPr>
            <a:r>
              <a:rPr kumimoji="1" lang="en-US" altLang="zh-TW" dirty="0"/>
              <a:t>Student 0 score is 10 and grade is F</a:t>
            </a:r>
          </a:p>
          <a:p>
            <a:pPr marL="0" indent="0">
              <a:buNone/>
            </a:pPr>
            <a:r>
              <a:rPr kumimoji="1" lang="en-US" altLang="zh-TW" dirty="0"/>
              <a:t>Student 1 score is 100 and grade is A</a:t>
            </a:r>
          </a:p>
          <a:p>
            <a:pPr marL="0" indent="0">
              <a:buNone/>
            </a:pPr>
            <a:r>
              <a:rPr kumimoji="1" lang="en-US" altLang="zh-TW" dirty="0"/>
              <a:t>Student 2 score is 33 and grade is F</a:t>
            </a:r>
          </a:p>
          <a:p>
            <a:pPr marL="0" indent="0">
              <a:buNone/>
            </a:pPr>
            <a:r>
              <a:rPr kumimoji="1" lang="en-US" altLang="zh-TW" dirty="0"/>
              <a:t>Student 3 score is 40 and grade is F</a:t>
            </a:r>
          </a:p>
          <a:p>
            <a:pPr marL="0" indent="0">
              <a:buNone/>
            </a:pPr>
            <a:r>
              <a:rPr kumimoji="1" lang="en-US" altLang="zh-TW" dirty="0"/>
              <a:t>Student 4 score is 60 and grade is D</a:t>
            </a:r>
          </a:p>
          <a:p>
            <a:pPr marL="0" indent="0">
              <a:buNone/>
            </a:pPr>
            <a:r>
              <a:rPr kumimoji="1" lang="en-US" altLang="zh-TW" dirty="0"/>
              <a:t>Student 5 score is 77 and grade is C</a:t>
            </a:r>
          </a:p>
          <a:p>
            <a:pPr marL="0" indent="0">
              <a:buNone/>
            </a:pPr>
            <a:r>
              <a:rPr kumimoji="1" lang="en-US" altLang="zh-TW" dirty="0"/>
              <a:t>Student 6 score is 89 and grade is B</a:t>
            </a:r>
          </a:p>
          <a:p>
            <a:pPr marL="0" indent="0">
              <a:buNone/>
            </a:pPr>
            <a:r>
              <a:rPr kumimoji="1" lang="en-US" altLang="zh-TW" dirty="0"/>
              <a:t>Student 7 score is 90 and grade is A</a:t>
            </a:r>
          </a:p>
          <a:p>
            <a:pPr marL="0" indent="0">
              <a:buNone/>
            </a:pPr>
            <a:r>
              <a:rPr kumimoji="1" lang="en-US" altLang="zh-TW" dirty="0"/>
              <a:t>Student 8 score is 55 and grade is F</a:t>
            </a:r>
          </a:p>
          <a:p>
            <a:pPr marL="0" indent="0">
              <a:buNone/>
            </a:pPr>
            <a:r>
              <a:rPr kumimoji="1" lang="en-US" altLang="zh-TW" dirty="0"/>
              <a:t>Student 9 score is 0 and grade is F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039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2F969-3957-5580-43C6-9C805D18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" y="528320"/>
            <a:ext cx="5034280" cy="4541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600" dirty="0"/>
              <a:t>4.  </a:t>
            </a:r>
            <a:r>
              <a:rPr kumimoji="1" lang="zh-TW" altLang="en-US" sz="1600" dirty="0"/>
              <a:t>答案</a:t>
            </a:r>
            <a:r>
              <a:rPr kumimoji="1" lang="en-US" altLang="zh-TW" sz="1600" dirty="0"/>
              <a:t>Title</a:t>
            </a:r>
            <a:r>
              <a:rPr kumimoji="1" lang="zh-TW" altLang="en-US" sz="1600" dirty="0"/>
              <a:t>不重要</a:t>
            </a:r>
            <a:r>
              <a:rPr kumimoji="1" lang="en-US" altLang="zh-TW" sz="1600" dirty="0"/>
              <a:t> </a:t>
            </a:r>
          </a:p>
          <a:p>
            <a:pPr marL="0" indent="0">
              <a:buNone/>
            </a:pPr>
            <a:r>
              <a:rPr kumimoji="1" lang="en-US" altLang="zh-TW" sz="1600" dirty="0"/>
              <a:t>Total # of words: 6799</a:t>
            </a:r>
          </a:p>
          <a:p>
            <a:pPr marL="0" indent="0">
              <a:buNone/>
            </a:pPr>
            <a:r>
              <a:rPr kumimoji="1" lang="en-US" altLang="zh-TW" sz="1600" dirty="0"/>
              <a:t>Total # of word's types: 2109</a:t>
            </a:r>
          </a:p>
          <a:p>
            <a:pPr marL="0" indent="0">
              <a:buNone/>
            </a:pPr>
            <a:r>
              <a:rPr kumimoji="1" lang="en-US" altLang="zh-TW" sz="1600" dirty="0"/>
              <a:t>The first three words that most frequently appear in the article: [('the', 547), ('of', 409), ('a', 209)]</a:t>
            </a:r>
          </a:p>
          <a:p>
            <a:pPr marL="0" indent="0">
              <a:buNone/>
            </a:pPr>
            <a:r>
              <a:rPr kumimoji="1" lang="en-US" altLang="zh-TW" sz="1600" dirty="0"/>
              <a:t>The first three words that appear only once in the article: ['14thcentury', '1665', '1715']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9D2BFD-14C1-8318-7434-9A4A59F438AD}"/>
              </a:ext>
            </a:extLst>
          </p:cNvPr>
          <p:cNvSpPr txBox="1"/>
          <p:nvPr/>
        </p:nvSpPr>
        <p:spPr>
          <a:xfrm>
            <a:off x="5948680" y="66893"/>
            <a:ext cx="42265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TW" sz="1200" dirty="0"/>
              <a:t>a-&gt;2650</a:t>
            </a:r>
          </a:p>
          <a:p>
            <a:pPr marL="0" indent="0">
              <a:buNone/>
            </a:pPr>
            <a:r>
              <a:rPr kumimoji="1" lang="en-US" altLang="zh-TW" sz="1200" dirty="0"/>
              <a:t>b-&gt;467</a:t>
            </a:r>
          </a:p>
          <a:p>
            <a:pPr marL="0" indent="0">
              <a:buNone/>
            </a:pPr>
            <a:r>
              <a:rPr kumimoji="1" lang="en-US" altLang="zh-TW" sz="1200" dirty="0"/>
              <a:t>c-&gt;1238</a:t>
            </a:r>
          </a:p>
          <a:p>
            <a:pPr marL="0" indent="0">
              <a:buNone/>
            </a:pPr>
            <a:r>
              <a:rPr kumimoji="1" lang="en-US" altLang="zh-TW" sz="1200" dirty="0"/>
              <a:t>d-&gt;1040</a:t>
            </a:r>
          </a:p>
          <a:p>
            <a:pPr marL="0" indent="0">
              <a:buNone/>
            </a:pPr>
            <a:r>
              <a:rPr kumimoji="1" lang="en-US" altLang="zh-TW" sz="1200" dirty="0"/>
              <a:t>e-&gt;4184</a:t>
            </a:r>
          </a:p>
          <a:p>
            <a:pPr marL="0" indent="0">
              <a:buNone/>
            </a:pPr>
            <a:r>
              <a:rPr kumimoji="1" lang="en-US" altLang="zh-TW" sz="1200" dirty="0"/>
              <a:t>f-&gt;844</a:t>
            </a:r>
          </a:p>
          <a:p>
            <a:pPr marL="0" indent="0">
              <a:buNone/>
            </a:pPr>
            <a:r>
              <a:rPr kumimoji="1" lang="en-US" altLang="zh-TW" sz="1200" dirty="0"/>
              <a:t>g-&gt;538</a:t>
            </a:r>
          </a:p>
          <a:p>
            <a:pPr marL="0" indent="0">
              <a:buNone/>
            </a:pPr>
            <a:r>
              <a:rPr kumimoji="1" lang="en-US" altLang="zh-TW" sz="1200" dirty="0"/>
              <a:t>h-&gt;1681</a:t>
            </a:r>
          </a:p>
          <a:p>
            <a:pPr marL="0" indent="0">
              <a:buNone/>
            </a:pPr>
            <a:r>
              <a:rPr kumimoji="1" lang="en-US" altLang="zh-TW" sz="1200" dirty="0" err="1"/>
              <a:t>i</a:t>
            </a:r>
            <a:r>
              <a:rPr kumimoji="1" lang="en-US" altLang="zh-TW" sz="1200" dirty="0"/>
              <a:t>-&gt;2576</a:t>
            </a:r>
          </a:p>
          <a:p>
            <a:pPr marL="0" indent="0">
              <a:buNone/>
            </a:pPr>
            <a:r>
              <a:rPr kumimoji="1" lang="en-US" altLang="zh-TW" sz="1200" dirty="0"/>
              <a:t>j-&gt;72</a:t>
            </a:r>
          </a:p>
          <a:p>
            <a:pPr marL="0" indent="0">
              <a:buNone/>
            </a:pPr>
            <a:r>
              <a:rPr kumimoji="1" lang="en-US" altLang="zh-TW" sz="1200" dirty="0"/>
              <a:t>k-&gt;176</a:t>
            </a:r>
          </a:p>
          <a:p>
            <a:pPr marL="0" indent="0">
              <a:buNone/>
            </a:pPr>
            <a:r>
              <a:rPr kumimoji="1" lang="en-US" altLang="zh-TW" sz="1200" dirty="0"/>
              <a:t>l-&gt;1389</a:t>
            </a:r>
          </a:p>
          <a:p>
            <a:pPr marL="0" indent="0">
              <a:buNone/>
            </a:pPr>
            <a:r>
              <a:rPr kumimoji="1" lang="en-US" altLang="zh-TW" sz="1200" dirty="0"/>
              <a:t>m-&gt;867</a:t>
            </a:r>
          </a:p>
          <a:p>
            <a:pPr marL="0" indent="0">
              <a:buNone/>
            </a:pPr>
            <a:r>
              <a:rPr kumimoji="1" lang="en-US" altLang="zh-TW" sz="1200" dirty="0"/>
              <a:t>n-&gt;2357</a:t>
            </a:r>
          </a:p>
          <a:p>
            <a:pPr marL="0" indent="0">
              <a:buNone/>
            </a:pPr>
            <a:r>
              <a:rPr kumimoji="1" lang="en-US" altLang="zh-TW" sz="1200" dirty="0"/>
              <a:t>o-&gt;2614</a:t>
            </a:r>
          </a:p>
          <a:p>
            <a:pPr marL="0" indent="0">
              <a:buNone/>
            </a:pPr>
            <a:r>
              <a:rPr kumimoji="1" lang="en-US" altLang="zh-TW" sz="1200" dirty="0"/>
              <a:t>p-&gt;646</a:t>
            </a:r>
          </a:p>
          <a:p>
            <a:pPr marL="0" indent="0">
              <a:buNone/>
            </a:pPr>
            <a:r>
              <a:rPr kumimoji="1" lang="en-US" altLang="zh-TW" sz="1200" dirty="0"/>
              <a:t>q-&gt;42</a:t>
            </a:r>
          </a:p>
          <a:p>
            <a:pPr marL="0" indent="0">
              <a:buNone/>
            </a:pPr>
            <a:r>
              <a:rPr kumimoji="1" lang="en-US" altLang="zh-TW" sz="1200" dirty="0"/>
              <a:t>r-&gt;2099</a:t>
            </a:r>
          </a:p>
          <a:p>
            <a:pPr marL="0" indent="0">
              <a:buNone/>
            </a:pPr>
            <a:r>
              <a:rPr kumimoji="1" lang="en-US" altLang="zh-TW" sz="1200" dirty="0"/>
              <a:t>s-&gt;2229</a:t>
            </a:r>
          </a:p>
          <a:p>
            <a:pPr marL="0" indent="0">
              <a:buNone/>
            </a:pPr>
            <a:r>
              <a:rPr kumimoji="1" lang="en-US" altLang="zh-TW" sz="1200" dirty="0"/>
              <a:t>t-&gt;3098</a:t>
            </a:r>
          </a:p>
          <a:p>
            <a:pPr marL="0" indent="0">
              <a:buNone/>
            </a:pPr>
            <a:r>
              <a:rPr kumimoji="1" lang="en-US" altLang="zh-TW" sz="1200" dirty="0"/>
              <a:t>u-&gt;769</a:t>
            </a:r>
          </a:p>
          <a:p>
            <a:pPr marL="0" indent="0">
              <a:buNone/>
            </a:pPr>
            <a:r>
              <a:rPr kumimoji="1" lang="en-US" altLang="zh-TW" sz="1200" dirty="0"/>
              <a:t>v-&gt;476</a:t>
            </a:r>
          </a:p>
          <a:p>
            <a:pPr marL="0" indent="0">
              <a:buNone/>
            </a:pPr>
            <a:r>
              <a:rPr kumimoji="1" lang="en-US" altLang="zh-TW" sz="1200" dirty="0"/>
              <a:t>w-&gt;438</a:t>
            </a:r>
          </a:p>
          <a:p>
            <a:pPr marL="0" indent="0">
              <a:buNone/>
            </a:pPr>
            <a:r>
              <a:rPr kumimoji="1" lang="en-US" altLang="zh-TW" sz="1200" dirty="0"/>
              <a:t>x-&gt;68</a:t>
            </a:r>
          </a:p>
          <a:p>
            <a:pPr marL="0" indent="0">
              <a:buNone/>
            </a:pPr>
            <a:r>
              <a:rPr kumimoji="1" lang="en-US" altLang="zh-TW" sz="1200" dirty="0"/>
              <a:t>y-&gt;561</a:t>
            </a:r>
          </a:p>
          <a:p>
            <a:pPr marL="0" indent="0">
              <a:buNone/>
            </a:pPr>
            <a:r>
              <a:rPr kumimoji="1" lang="en-US" altLang="zh-TW" sz="1200" dirty="0"/>
              <a:t>z-&gt;21</a:t>
            </a:r>
          </a:p>
          <a:p>
            <a:pPr marL="0" indent="0">
              <a:buNone/>
            </a:pPr>
            <a:r>
              <a:rPr kumimoji="1" lang="en-US" altLang="zh-TW" sz="1200" dirty="0"/>
              <a:t>0-&gt;19</a:t>
            </a:r>
          </a:p>
          <a:p>
            <a:pPr marL="0" indent="0">
              <a:buNone/>
            </a:pPr>
            <a:r>
              <a:rPr kumimoji="1" lang="en-US" altLang="zh-TW" sz="1200" dirty="0"/>
              <a:t>1-&gt;80</a:t>
            </a:r>
          </a:p>
          <a:p>
            <a:pPr marL="0" indent="0">
              <a:buNone/>
            </a:pPr>
            <a:r>
              <a:rPr kumimoji="1" lang="en-US" altLang="zh-TW" sz="1200" dirty="0"/>
              <a:t>2-&gt;19</a:t>
            </a:r>
          </a:p>
          <a:p>
            <a:pPr marL="0" indent="0">
              <a:buNone/>
            </a:pPr>
            <a:r>
              <a:rPr kumimoji="1" lang="en-US" altLang="zh-TW" sz="1200" dirty="0"/>
              <a:t>3-&gt;15</a:t>
            </a:r>
          </a:p>
          <a:p>
            <a:pPr marL="0" indent="0">
              <a:buNone/>
            </a:pPr>
            <a:r>
              <a:rPr kumimoji="1" lang="en-US" altLang="zh-TW" sz="1200" dirty="0"/>
              <a:t>4-&gt;15</a:t>
            </a:r>
          </a:p>
          <a:p>
            <a:pPr marL="0" indent="0">
              <a:buNone/>
            </a:pPr>
            <a:r>
              <a:rPr kumimoji="1" lang="en-US" altLang="zh-TW" sz="1200" dirty="0"/>
              <a:t>5-&gt;26</a:t>
            </a:r>
          </a:p>
          <a:p>
            <a:pPr marL="0" indent="0">
              <a:buNone/>
            </a:pPr>
            <a:r>
              <a:rPr kumimoji="1" lang="en-US" altLang="zh-TW" sz="1200" dirty="0"/>
              <a:t>6-&gt;18</a:t>
            </a:r>
          </a:p>
          <a:p>
            <a:pPr marL="0" indent="0">
              <a:buNone/>
            </a:pPr>
            <a:r>
              <a:rPr kumimoji="1" lang="en-US" altLang="zh-TW" sz="1200" dirty="0"/>
              <a:t>7-&gt;18</a:t>
            </a:r>
          </a:p>
          <a:p>
            <a:pPr marL="0" indent="0">
              <a:buNone/>
            </a:pPr>
            <a:r>
              <a:rPr kumimoji="1" lang="en-US" altLang="zh-TW" sz="1200" dirty="0"/>
              <a:t>8-&gt;18</a:t>
            </a:r>
          </a:p>
          <a:p>
            <a:pPr marL="0" indent="0">
              <a:buNone/>
            </a:pPr>
            <a:r>
              <a:rPr kumimoji="1" lang="en-US" altLang="zh-TW" sz="1200" dirty="0"/>
              <a:t>9-&gt;54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804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9395AD-E4F4-5AC0-CE11-5B3AB6779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7F003E-1C7D-F963-2FC1-9AD9D17D6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5. Code</a:t>
            </a:r>
            <a:r>
              <a:rPr kumimoji="1" lang="zh-TW" altLang="en-US" dirty="0"/>
              <a:t>僅能有一個迴圈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答案格式不用完全一模一樣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" altLang="zh-TW" dirty="0"/>
              <a:t>grape : $0.60 x 4 = $2.40</a:t>
            </a:r>
          </a:p>
          <a:p>
            <a:pPr marL="0" indent="0">
              <a:buNone/>
            </a:pPr>
            <a:r>
              <a:rPr kumimoji="1" lang="en" altLang="zh-TW" dirty="0"/>
              <a:t>tomato: $1.80 x 10 = $18.00</a:t>
            </a:r>
          </a:p>
          <a:p>
            <a:pPr marL="0" indent="0">
              <a:buNone/>
            </a:pPr>
            <a:r>
              <a:rPr kumimoji="1" lang="en" altLang="zh-TW" dirty="0"/>
              <a:t>orange: $0.40 x 4 = $1.60</a:t>
            </a:r>
          </a:p>
          <a:p>
            <a:pPr marL="0" indent="0">
              <a:buNone/>
            </a:pPr>
            <a:r>
              <a:rPr kumimoji="1" lang="en" altLang="zh-TW" dirty="0"/>
              <a:t>pepper: $1.40 x 1 = $1.40</a:t>
            </a:r>
          </a:p>
          <a:p>
            <a:pPr marL="0" indent="0">
              <a:buNone/>
            </a:pPr>
            <a:r>
              <a:rPr kumimoji="1" lang="en" altLang="zh-TW" dirty="0"/>
              <a:t>Total: $23.40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42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687</Words>
  <Application>Microsoft Macintosh PowerPoint</Application>
  <PresentationFormat>寬螢幕</PresentationFormat>
  <Paragraphs>95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佈景主題</vt:lpstr>
      <vt:lpstr>Homework</vt:lpstr>
      <vt:lpstr>Homework 2</vt:lpstr>
      <vt:lpstr>Homework 3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Brain Ma</dc:creator>
  <cp:lastModifiedBy>Brain Ma</cp:lastModifiedBy>
  <cp:revision>2</cp:revision>
  <dcterms:created xsi:type="dcterms:W3CDTF">2024-03-28T01:54:44Z</dcterms:created>
  <dcterms:modified xsi:type="dcterms:W3CDTF">2024-03-28T03:41:46Z</dcterms:modified>
</cp:coreProperties>
</file>