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Gill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a8bb4ccc5_0_0:notes"/>
          <p:cNvSpPr txBox="1"/>
          <p:nvPr>
            <p:ph idx="1" type="body"/>
          </p:nvPr>
        </p:nvSpPr>
        <p:spPr>
          <a:xfrm>
            <a:off x="685801" y="434340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Traditional methods rely on extensive fine-tuning with thousands of annotations (e.g., ImageNet, COCO) require significant manual labeling. Model Specialization: Task-specific models like CLIP or BLIP lack generalizability. Multimodal Fusion: Balancing alignment (e.g., image-text) with flexibility for downstream tasks.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g31a8bb4ccc5_0_0:notes"/>
          <p:cNvSpPr/>
          <p:nvPr>
            <p:ph idx="2" type="sldImg"/>
          </p:nvPr>
        </p:nvSpPr>
        <p:spPr>
          <a:xfrm>
            <a:off x="1737272" y="685538"/>
            <a:ext cx="33858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a8bb4ccc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a8bb4ccc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want to enable incorporation of inputs from other modalities while retaining the knowledge</a:t>
            </a:r>
            <a:r>
              <a:rPr lang="en">
                <a:solidFill>
                  <a:srgbClr val="E6000E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of the original language model(chinchillas)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a8bb4ccc5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a8bb4ccc5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a8bb4ccc5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a8bb4ccc5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a8bb4ccc5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a8bb4ccc5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a8bb4ccc5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a8bb4ccc5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1a8bb4ccc5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1a8bb4ccc5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a8bb4ccc5_0_1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a8bb4ccc5_0_1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13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55" name="Google Shape;55;p13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descr="upennwatermark.pdf" id="58" name="Google Shape;58;p13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36505"/>
            <a:ext cx="3092957" cy="3472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" name="Google Shape;68;p15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69" name="Google Shape;69;p15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 Slide">
  <p:cSld name="1_Divider Slid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-56445" y="0"/>
            <a:ext cx="9206100" cy="515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 amt="9000"/>
          </a:blip>
          <a:srcRect b="0" l="0" r="0" t="0"/>
          <a:stretch/>
        </p:blipFill>
        <p:spPr>
          <a:xfrm>
            <a:off x="199388" y="136505"/>
            <a:ext cx="3094330" cy="34728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6"/>
          <p:cNvGrpSpPr/>
          <p:nvPr/>
        </p:nvGrpSpPr>
        <p:grpSpPr>
          <a:xfrm rot="10800000">
            <a:off x="-55538" y="3001125"/>
            <a:ext cx="8309492" cy="57462"/>
            <a:chOff x="685800" y="1794746"/>
            <a:chExt cx="7772418" cy="179400"/>
          </a:xfrm>
        </p:grpSpPr>
        <p:sp>
          <p:nvSpPr>
            <p:cNvPr id="76" name="Google Shape;76;p16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79" name="Google Shape;79;p16"/>
          <p:cNvSpPr txBox="1"/>
          <p:nvPr>
            <p:ph type="ctrTitle"/>
          </p:nvPr>
        </p:nvSpPr>
        <p:spPr>
          <a:xfrm>
            <a:off x="958147" y="1073526"/>
            <a:ext cx="73971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958147" y="3255792"/>
            <a:ext cx="73971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pic>
        <p:nvPicPr>
          <p:cNvPr descr="2-line-whitetext-colorshield.png"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8428" y="4296762"/>
            <a:ext cx="1769929" cy="65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type="title">
  <p:cSld name="TITLE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83" name="Google Shape;83;p17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36505"/>
            <a:ext cx="3094330" cy="347289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ctrTitle"/>
          </p:nvPr>
        </p:nvSpPr>
        <p:spPr>
          <a:xfrm>
            <a:off x="958147" y="1073526"/>
            <a:ext cx="7397100" cy="174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subTitle"/>
          </p:nvPr>
        </p:nvSpPr>
        <p:spPr>
          <a:xfrm>
            <a:off x="958147" y="3255792"/>
            <a:ext cx="73971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rgbClr val="888894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94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94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94"/>
              </a:buClr>
              <a:buSzPts val="2000"/>
              <a:buNone/>
              <a:defRPr>
                <a:solidFill>
                  <a:srgbClr val="888894"/>
                </a:solidFill>
              </a:defRPr>
            </a:lvl9pPr>
          </a:lstStyle>
          <a:p/>
        </p:txBody>
      </p:sp>
      <p:grpSp>
        <p:nvGrpSpPr>
          <p:cNvPr id="86" name="Google Shape;86;p17"/>
          <p:cNvGrpSpPr/>
          <p:nvPr/>
        </p:nvGrpSpPr>
        <p:grpSpPr>
          <a:xfrm rot="10800000">
            <a:off x="194" y="3001125"/>
            <a:ext cx="8355349" cy="57462"/>
            <a:chOff x="685800" y="1794746"/>
            <a:chExt cx="7772418" cy="179400"/>
          </a:xfrm>
        </p:grpSpPr>
        <p:sp>
          <p:nvSpPr>
            <p:cNvPr id="87" name="Google Shape;87;p17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0" name="Google Shape;90;p17"/>
          <p:cNvSpPr/>
          <p:nvPr/>
        </p:nvSpPr>
        <p:spPr>
          <a:xfrm>
            <a:off x="254001" y="4572000"/>
            <a:ext cx="2243700" cy="57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2-line-bluetext-colorshield.png" id="91" name="Google Shape;91;p17"/>
          <p:cNvPicPr preferRelativeResize="0"/>
          <p:nvPr/>
        </p:nvPicPr>
        <p:blipFill rotWithShape="1">
          <a:blip r:embed="rId3">
            <a:alphaModFix/>
          </a:blip>
          <a:srcRect b="-1905" l="0" r="-150" t="0"/>
          <a:stretch/>
        </p:blipFill>
        <p:spPr>
          <a:xfrm>
            <a:off x="6477238" y="4334928"/>
            <a:ext cx="1529827" cy="567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7DA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7" name="Google Shape;97;p18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98" name="Google Shape;98;p18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descr="1-line-bluetext-colorshield.png" id="101" name="Google Shape;10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699000"/>
            <a:ext cx="1628183" cy="31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19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107" name="Google Shape;107;p19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descr="upennwatermark.pdf" id="110" name="Google Shape;110;p19"/>
          <p:cNvPicPr preferRelativeResize="0"/>
          <p:nvPr/>
        </p:nvPicPr>
        <p:blipFill rotWithShape="1">
          <a:blip r:embed="rId2">
            <a:alphaModFix amt="6000"/>
          </a:blip>
          <a:srcRect b="0" l="0" r="0" t="0"/>
          <a:stretch/>
        </p:blipFill>
        <p:spPr>
          <a:xfrm>
            <a:off x="199388" y="136505"/>
            <a:ext cx="3092957" cy="3472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>
            <p:ph idx="2" type="pic"/>
          </p:nvPr>
        </p:nvSpPr>
        <p:spPr>
          <a:xfrm>
            <a:off x="4811889" y="1066670"/>
            <a:ext cx="3487500" cy="352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57200" y="106666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0"/>
          <p:cNvSpPr txBox="1"/>
          <p:nvPr>
            <p:ph idx="3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7" name="Google Shape;117;p20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118" name="Google Shape;118;p20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omparison">
  <p:cSld name="4_Comparis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ennwatermark.pdf" id="122" name="Google Shape;122;p21"/>
          <p:cNvPicPr preferRelativeResize="0"/>
          <p:nvPr/>
        </p:nvPicPr>
        <p:blipFill rotWithShape="1">
          <a:blip r:embed="rId2">
            <a:alphaModFix amt="4000"/>
          </a:blip>
          <a:srcRect b="0" l="0" r="0" t="0"/>
          <a:stretch/>
        </p:blipFill>
        <p:spPr>
          <a:xfrm>
            <a:off x="199388" y="136505"/>
            <a:ext cx="3092957" cy="3472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/>
          <p:nvPr>
            <p:ph idx="2" type="pic"/>
          </p:nvPr>
        </p:nvSpPr>
        <p:spPr>
          <a:xfrm>
            <a:off x="4811889" y="1066670"/>
            <a:ext cx="3487500" cy="352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57200" y="1066669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21"/>
          <p:cNvSpPr txBox="1"/>
          <p:nvPr>
            <p:ph idx="3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8" name="Google Shape;128;p21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129" name="Google Shape;129;p21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57200" y="1104901"/>
            <a:ext cx="40386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4" name="Google Shape;134;p22"/>
          <p:cNvSpPr txBox="1"/>
          <p:nvPr>
            <p:ph idx="2" type="body"/>
          </p:nvPr>
        </p:nvSpPr>
        <p:spPr>
          <a:xfrm>
            <a:off x="4648200" y="1104902"/>
            <a:ext cx="40386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7" name="Google Shape;137;p22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138" name="Google Shape;138;p22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57200" y="1067992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457200" y="1546491"/>
            <a:ext cx="40401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4" name="Google Shape;144;p23"/>
          <p:cNvSpPr txBox="1"/>
          <p:nvPr>
            <p:ph idx="3" type="body"/>
          </p:nvPr>
        </p:nvSpPr>
        <p:spPr>
          <a:xfrm>
            <a:off x="4645026" y="1066669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5" name="Google Shape;145;p23"/>
          <p:cNvSpPr txBox="1"/>
          <p:nvPr>
            <p:ph idx="4" type="body"/>
          </p:nvPr>
        </p:nvSpPr>
        <p:spPr>
          <a:xfrm>
            <a:off x="4645026" y="1546491"/>
            <a:ext cx="40419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3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8" name="Google Shape;148;p23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149" name="Google Shape;149;p23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sidebar">
  <p:cSld name="Content and sideba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6245504" y="1782939"/>
            <a:ext cx="24414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24"/>
          <p:cNvSpPr txBox="1"/>
          <p:nvPr>
            <p:ph idx="2" type="body"/>
          </p:nvPr>
        </p:nvSpPr>
        <p:spPr>
          <a:xfrm>
            <a:off x="6245504" y="2310651"/>
            <a:ext cx="2441400" cy="22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7" name="Google Shape;157;p24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158" name="Google Shape;158;p24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161" name="Google Shape;161;p24"/>
          <p:cNvCxnSpPr/>
          <p:nvPr/>
        </p:nvCxnSpPr>
        <p:spPr>
          <a:xfrm>
            <a:off x="5908842" y="1099987"/>
            <a:ext cx="0" cy="35991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24"/>
          <p:cNvSpPr txBox="1"/>
          <p:nvPr>
            <p:ph idx="3" type="body"/>
          </p:nvPr>
        </p:nvSpPr>
        <p:spPr>
          <a:xfrm>
            <a:off x="310153" y="1485149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3" name="Google Shape;163;p24"/>
          <p:cNvSpPr txBox="1"/>
          <p:nvPr>
            <p:ph idx="4" type="body"/>
          </p:nvPr>
        </p:nvSpPr>
        <p:spPr>
          <a:xfrm>
            <a:off x="310153" y="1808339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4" name="Google Shape;164;p24"/>
          <p:cNvSpPr txBox="1"/>
          <p:nvPr>
            <p:ph idx="5" type="body"/>
          </p:nvPr>
        </p:nvSpPr>
        <p:spPr>
          <a:xfrm>
            <a:off x="310153" y="2353690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5" name="Google Shape;165;p24"/>
          <p:cNvSpPr txBox="1"/>
          <p:nvPr>
            <p:ph idx="6" type="body"/>
          </p:nvPr>
        </p:nvSpPr>
        <p:spPr>
          <a:xfrm>
            <a:off x="310153" y="2676880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6" name="Google Shape;166;p24"/>
          <p:cNvSpPr txBox="1"/>
          <p:nvPr>
            <p:ph idx="7" type="body"/>
          </p:nvPr>
        </p:nvSpPr>
        <p:spPr>
          <a:xfrm>
            <a:off x="310153" y="3191891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7" name="Google Shape;167;p24"/>
          <p:cNvSpPr txBox="1"/>
          <p:nvPr>
            <p:ph idx="8" type="body"/>
          </p:nvPr>
        </p:nvSpPr>
        <p:spPr>
          <a:xfrm>
            <a:off x="310153" y="3515080"/>
            <a:ext cx="529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sz="14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68" name="Google Shape;168;p24"/>
          <p:cNvSpPr txBox="1"/>
          <p:nvPr>
            <p:ph idx="9" type="body"/>
          </p:nvPr>
        </p:nvSpPr>
        <p:spPr>
          <a:xfrm>
            <a:off x="309033" y="965867"/>
            <a:ext cx="5295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00144D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">
  <p:cSld name="Metric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2" name="Google Shape;172;p25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173" name="Google Shape;173;p25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25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6" name="Google Shape;176;p25"/>
          <p:cNvSpPr/>
          <p:nvPr/>
        </p:nvSpPr>
        <p:spPr>
          <a:xfrm>
            <a:off x="457201" y="1110132"/>
            <a:ext cx="2198400" cy="1029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457200" y="1110132"/>
            <a:ext cx="2198400" cy="4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457198" y="2210968"/>
            <a:ext cx="3035401" cy="1029825"/>
            <a:chOff x="457198" y="2913323"/>
            <a:chExt cx="3035401" cy="1373100"/>
          </a:xfrm>
        </p:grpSpPr>
        <p:sp>
          <p:nvSpPr>
            <p:cNvPr id="179" name="Google Shape;179;p25"/>
            <p:cNvSpPr/>
            <p:nvPr/>
          </p:nvSpPr>
          <p:spPr>
            <a:xfrm>
              <a:off x="457199" y="2913323"/>
              <a:ext cx="30354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457198" y="2913323"/>
              <a:ext cx="3035400" cy="6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1" name="Google Shape;181;p25"/>
          <p:cNvGrpSpPr/>
          <p:nvPr/>
        </p:nvGrpSpPr>
        <p:grpSpPr>
          <a:xfrm>
            <a:off x="457199" y="3303505"/>
            <a:ext cx="8181900" cy="1029825"/>
            <a:chOff x="457199" y="4370039"/>
            <a:chExt cx="8181900" cy="1373100"/>
          </a:xfrm>
        </p:grpSpPr>
        <p:sp>
          <p:nvSpPr>
            <p:cNvPr id="182" name="Google Shape;182;p25"/>
            <p:cNvSpPr/>
            <p:nvPr/>
          </p:nvSpPr>
          <p:spPr>
            <a:xfrm>
              <a:off x="457199" y="4370039"/>
              <a:ext cx="81819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3" name="Google Shape;183;p25"/>
            <p:cNvSpPr/>
            <p:nvPr/>
          </p:nvSpPr>
          <p:spPr>
            <a:xfrm>
              <a:off x="457199" y="4370039"/>
              <a:ext cx="8181900" cy="63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4" name="Google Shape;184;p25"/>
          <p:cNvGrpSpPr/>
          <p:nvPr/>
        </p:nvGrpSpPr>
        <p:grpSpPr>
          <a:xfrm>
            <a:off x="2746375" y="1110132"/>
            <a:ext cx="2762400" cy="1029825"/>
            <a:chOff x="2746375" y="1480176"/>
            <a:chExt cx="2762400" cy="1373100"/>
          </a:xfrm>
        </p:grpSpPr>
        <p:sp>
          <p:nvSpPr>
            <p:cNvPr id="185" name="Google Shape;185;p25"/>
            <p:cNvSpPr/>
            <p:nvPr/>
          </p:nvSpPr>
          <p:spPr>
            <a:xfrm>
              <a:off x="2746375" y="1480176"/>
              <a:ext cx="27624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2746375" y="1480176"/>
              <a:ext cx="2762400" cy="6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87" name="Google Shape;187;p25"/>
          <p:cNvGrpSpPr/>
          <p:nvPr/>
        </p:nvGrpSpPr>
        <p:grpSpPr>
          <a:xfrm>
            <a:off x="5611034" y="1110132"/>
            <a:ext cx="3027927" cy="1029825"/>
            <a:chOff x="5556249" y="1480176"/>
            <a:chExt cx="3082801" cy="1373100"/>
          </a:xfrm>
        </p:grpSpPr>
        <p:sp>
          <p:nvSpPr>
            <p:cNvPr id="188" name="Google Shape;188;p25"/>
            <p:cNvSpPr/>
            <p:nvPr/>
          </p:nvSpPr>
          <p:spPr>
            <a:xfrm>
              <a:off x="5556250" y="1480176"/>
              <a:ext cx="30828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9" name="Google Shape;189;p25"/>
            <p:cNvSpPr/>
            <p:nvPr/>
          </p:nvSpPr>
          <p:spPr>
            <a:xfrm>
              <a:off x="5556249" y="1480176"/>
              <a:ext cx="3082800" cy="63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90" name="Google Shape;190;p25"/>
          <p:cNvGrpSpPr/>
          <p:nvPr/>
        </p:nvGrpSpPr>
        <p:grpSpPr>
          <a:xfrm>
            <a:off x="3582582" y="2210968"/>
            <a:ext cx="5056259" cy="1029825"/>
            <a:chOff x="3556000" y="2913323"/>
            <a:chExt cx="5083200" cy="1373100"/>
          </a:xfrm>
        </p:grpSpPr>
        <p:sp>
          <p:nvSpPr>
            <p:cNvPr id="191" name="Google Shape;191;p25"/>
            <p:cNvSpPr/>
            <p:nvPr/>
          </p:nvSpPr>
          <p:spPr>
            <a:xfrm>
              <a:off x="3556000" y="2913323"/>
              <a:ext cx="5083200" cy="1373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A5A5A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3556000" y="2913323"/>
              <a:ext cx="5083200" cy="63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457201" y="1197944"/>
            <a:ext cx="2198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4" name="Google Shape;194;p25"/>
          <p:cNvSpPr txBox="1"/>
          <p:nvPr>
            <p:ph idx="2" type="body"/>
          </p:nvPr>
        </p:nvSpPr>
        <p:spPr>
          <a:xfrm>
            <a:off x="457201" y="1775175"/>
            <a:ext cx="2198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5" name="Google Shape;195;p25"/>
          <p:cNvSpPr txBox="1"/>
          <p:nvPr>
            <p:ph idx="3" type="body"/>
          </p:nvPr>
        </p:nvSpPr>
        <p:spPr>
          <a:xfrm>
            <a:off x="2746376" y="1197944"/>
            <a:ext cx="2762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6" name="Google Shape;196;p25"/>
          <p:cNvSpPr txBox="1"/>
          <p:nvPr>
            <p:ph idx="4" type="body"/>
          </p:nvPr>
        </p:nvSpPr>
        <p:spPr>
          <a:xfrm>
            <a:off x="2746376" y="1775175"/>
            <a:ext cx="2762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7" name="Google Shape;197;p25"/>
          <p:cNvSpPr txBox="1"/>
          <p:nvPr>
            <p:ph idx="5" type="body"/>
          </p:nvPr>
        </p:nvSpPr>
        <p:spPr>
          <a:xfrm>
            <a:off x="5611093" y="1197944"/>
            <a:ext cx="3028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8" name="Google Shape;198;p25"/>
          <p:cNvSpPr txBox="1"/>
          <p:nvPr>
            <p:ph idx="6" type="body"/>
          </p:nvPr>
        </p:nvSpPr>
        <p:spPr>
          <a:xfrm>
            <a:off x="5611093" y="1775175"/>
            <a:ext cx="3028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9" name="Google Shape;199;p25"/>
          <p:cNvSpPr txBox="1"/>
          <p:nvPr>
            <p:ph idx="7" type="body"/>
          </p:nvPr>
        </p:nvSpPr>
        <p:spPr>
          <a:xfrm>
            <a:off x="3582731" y="2283875"/>
            <a:ext cx="5056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0" name="Google Shape;200;p25"/>
          <p:cNvSpPr txBox="1"/>
          <p:nvPr>
            <p:ph idx="8" type="body"/>
          </p:nvPr>
        </p:nvSpPr>
        <p:spPr>
          <a:xfrm>
            <a:off x="3582730" y="2861106"/>
            <a:ext cx="5056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1" name="Google Shape;201;p25"/>
          <p:cNvSpPr txBox="1"/>
          <p:nvPr>
            <p:ph idx="9" type="body"/>
          </p:nvPr>
        </p:nvSpPr>
        <p:spPr>
          <a:xfrm>
            <a:off x="457200" y="2283875"/>
            <a:ext cx="3035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2" name="Google Shape;202;p25"/>
          <p:cNvSpPr txBox="1"/>
          <p:nvPr>
            <p:ph idx="13" type="body"/>
          </p:nvPr>
        </p:nvSpPr>
        <p:spPr>
          <a:xfrm>
            <a:off x="457200" y="2861106"/>
            <a:ext cx="3035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3" name="Google Shape;203;p25"/>
          <p:cNvSpPr txBox="1"/>
          <p:nvPr>
            <p:ph idx="14" type="body"/>
          </p:nvPr>
        </p:nvSpPr>
        <p:spPr>
          <a:xfrm>
            <a:off x="457201" y="3385708"/>
            <a:ext cx="8181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04" name="Google Shape;204;p25"/>
          <p:cNvSpPr txBox="1"/>
          <p:nvPr>
            <p:ph idx="15" type="body"/>
          </p:nvPr>
        </p:nvSpPr>
        <p:spPr>
          <a:xfrm>
            <a:off x="457197" y="3962939"/>
            <a:ext cx="81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nn Diagram">
  <p:cSld name="Venn Diagram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1509610" y="1196952"/>
            <a:ext cx="3931800" cy="353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3671595" y="1186553"/>
            <a:ext cx="3931800" cy="3538800"/>
          </a:xfrm>
          <a:prstGeom prst="ellipse">
            <a:avLst/>
          </a:prstGeom>
          <a:solidFill>
            <a:schemeClr val="accent3">
              <a:alpha val="682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 txBox="1"/>
          <p:nvPr>
            <p:ph type="title"/>
          </p:nvPr>
        </p:nvSpPr>
        <p:spPr>
          <a:xfrm>
            <a:off x="1622280" y="2589950"/>
            <a:ext cx="1947600" cy="6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  <a:defRPr b="0"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0" name="Google Shape;210;p26"/>
          <p:cNvGrpSpPr/>
          <p:nvPr/>
        </p:nvGrpSpPr>
        <p:grpSpPr>
          <a:xfrm>
            <a:off x="-5079" y="708808"/>
            <a:ext cx="8691895" cy="47487"/>
            <a:chOff x="685800" y="1794746"/>
            <a:chExt cx="7772418" cy="179400"/>
          </a:xfrm>
        </p:grpSpPr>
        <p:sp>
          <p:nvSpPr>
            <p:cNvPr id="211" name="Google Shape;211;p26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310153" y="0"/>
            <a:ext cx="79866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idx="2" type="body"/>
          </p:nvPr>
        </p:nvSpPr>
        <p:spPr>
          <a:xfrm>
            <a:off x="3569790" y="2589610"/>
            <a:ext cx="1968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3" type="body"/>
          </p:nvPr>
        </p:nvSpPr>
        <p:spPr>
          <a:xfrm>
            <a:off x="5538290" y="2589610"/>
            <a:ext cx="19686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/>
          <p:nvPr/>
        </p:nvSpPr>
        <p:spPr>
          <a:xfrm>
            <a:off x="239890" y="4582584"/>
            <a:ext cx="2229600" cy="39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9" name="Google Shape;219;p27"/>
          <p:cNvSpPr/>
          <p:nvPr>
            <p:ph idx="2" type="pic"/>
          </p:nvPr>
        </p:nvSpPr>
        <p:spPr>
          <a:xfrm>
            <a:off x="-25400" y="0"/>
            <a:ext cx="9186300" cy="4185900"/>
          </a:xfrm>
          <a:prstGeom prst="rect">
            <a:avLst/>
          </a:prstGeom>
          <a:noFill/>
          <a:ln>
            <a:noFill/>
          </a:ln>
        </p:spPr>
      </p:sp>
      <p:sp>
        <p:nvSpPr>
          <p:cNvPr id="220" name="Google Shape;220;p27"/>
          <p:cNvSpPr/>
          <p:nvPr/>
        </p:nvSpPr>
        <p:spPr>
          <a:xfrm>
            <a:off x="-42334" y="4233333"/>
            <a:ext cx="9242700" cy="916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465844" y="4471115"/>
            <a:ext cx="58137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3" name="Google Shape;223;p27"/>
          <p:cNvGrpSpPr/>
          <p:nvPr/>
        </p:nvGrpSpPr>
        <p:grpSpPr>
          <a:xfrm>
            <a:off x="-42331" y="4185823"/>
            <a:ext cx="9203320" cy="47487"/>
            <a:chOff x="685800" y="1794746"/>
            <a:chExt cx="7772418" cy="179400"/>
          </a:xfrm>
        </p:grpSpPr>
        <p:sp>
          <p:nvSpPr>
            <p:cNvPr id="224" name="Google Shape;224;p27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/>
          <p:nvPr/>
        </p:nvSpPr>
        <p:spPr>
          <a:xfrm>
            <a:off x="312460" y="4593469"/>
            <a:ext cx="2229600" cy="52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28"/>
          <p:cNvSpPr/>
          <p:nvPr>
            <p:ph idx="2" type="pic"/>
          </p:nvPr>
        </p:nvSpPr>
        <p:spPr>
          <a:xfrm>
            <a:off x="-14817" y="0"/>
            <a:ext cx="9186300" cy="41859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465844" y="4471115"/>
            <a:ext cx="58137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6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31" name="Google Shape;231;p28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2" name="Google Shape;232;p28"/>
          <p:cNvGrpSpPr/>
          <p:nvPr/>
        </p:nvGrpSpPr>
        <p:grpSpPr>
          <a:xfrm>
            <a:off x="-42331" y="4185823"/>
            <a:ext cx="9203320" cy="47487"/>
            <a:chOff x="685800" y="1794746"/>
            <a:chExt cx="7772418" cy="179400"/>
          </a:xfrm>
        </p:grpSpPr>
        <p:sp>
          <p:nvSpPr>
            <p:cNvPr id="233" name="Google Shape;233;p28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icture with Caption">
  <p:cSld name="2_Picture with Caption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/>
          <p:nvPr/>
        </p:nvSpPr>
        <p:spPr>
          <a:xfrm>
            <a:off x="239890" y="4582584"/>
            <a:ext cx="2229600" cy="39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8" name="Google Shape;238;p29"/>
          <p:cNvSpPr/>
          <p:nvPr>
            <p:ph idx="2" type="pic"/>
          </p:nvPr>
        </p:nvSpPr>
        <p:spPr>
          <a:xfrm>
            <a:off x="-25400" y="1011585"/>
            <a:ext cx="9186300" cy="41382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29"/>
          <p:cNvSpPr/>
          <p:nvPr/>
        </p:nvSpPr>
        <p:spPr>
          <a:xfrm>
            <a:off x="-21167" y="-3292"/>
            <a:ext cx="9178800" cy="96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465844" y="231431"/>
            <a:ext cx="8220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41" name="Google Shape;241;p29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2" name="Google Shape;242;p29"/>
          <p:cNvGrpSpPr/>
          <p:nvPr/>
        </p:nvGrpSpPr>
        <p:grpSpPr>
          <a:xfrm>
            <a:off x="-21145" y="964075"/>
            <a:ext cx="9176117" cy="47487"/>
            <a:chOff x="685800" y="1794746"/>
            <a:chExt cx="7772418" cy="179400"/>
          </a:xfrm>
        </p:grpSpPr>
        <p:sp>
          <p:nvSpPr>
            <p:cNvPr id="243" name="Google Shape;243;p29"/>
            <p:cNvSpPr/>
            <p:nvPr/>
          </p:nvSpPr>
          <p:spPr>
            <a:xfrm>
              <a:off x="685800" y="1794746"/>
              <a:ext cx="1170900" cy="17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856619" y="1794746"/>
              <a:ext cx="2206500" cy="179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4063218" y="1794746"/>
              <a:ext cx="4395000" cy="179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>
              <a:spcBef>
                <a:spcPts val="56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48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36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>
              <a:spcBef>
                <a:spcPts val="36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249" name="Google Shape;249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>
              <a:spcBef>
                <a:spcPts val="56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48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36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>
              <a:spcBef>
                <a:spcPts val="36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250" name="Google Shape;25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30464" y="1029708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accent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94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1-line-bluetext-colorshield.png" id="63" name="Google Shape;6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57200" y="4699000"/>
            <a:ext cx="1628183" cy="31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title"/>
          </p:nvPr>
        </p:nvSpPr>
        <p:spPr>
          <a:xfrm>
            <a:off x="323520" y="-19089"/>
            <a:ext cx="8229600" cy="7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ts val="3600"/>
              <a:buFont typeface="Gill Sans"/>
              <a:buNone/>
              <a:defRPr b="0" i="0" sz="3600" u="none" cap="none" strike="noStrike">
                <a:solidFill>
                  <a:srgbClr val="95001A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idx="12" type="sldNum"/>
          </p:nvPr>
        </p:nvSpPr>
        <p:spPr>
          <a:xfrm>
            <a:off x="6553200" y="469899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1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ct val="156521"/>
              <a:buFont typeface="Gill Sans"/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ct val="156521"/>
              <a:buFont typeface="Gill Sans"/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ct val="156521"/>
              <a:buFont typeface="Gill Sans"/>
              <a:buNone/>
            </a:pPr>
            <a:r>
              <a:rPr b="1" lang="en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Flamingo: a Visual Language Model for Few-Shot Learning</a:t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001A"/>
              </a:buClr>
              <a:buSzPct val="1000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-11" y="792694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Flamingo?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multimodal model that combines vision and language for few-shot learning, enabling robust performance across diverse tasks without task-specific fine-tuning.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Motivation: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visual models require task specific fine tuning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large annotated datasets.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Flamingo addresses this by enabling few shot learning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across image, video and text tasks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725" y="1560652"/>
            <a:ext cx="4649401" cy="25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2149500" y="4643950"/>
            <a:ext cx="69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References/Image credits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J-B. Alayrac et al., "Flamingo: a Visual Language Model for Few-Shot Learning", arxiv (2022)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Bridge powerful pretrained vision-only and language-only models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197400" y="1017725"/>
            <a:ext cx="8882400" cy="3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-"/>
            </a:pPr>
            <a:r>
              <a:rPr lang="en" sz="1650">
                <a:solidFill>
                  <a:schemeClr val="dk1"/>
                </a:solidFill>
              </a:rPr>
              <a:t>Training from scratch is extremely </a:t>
            </a:r>
            <a:endParaRPr sz="16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</a:rPr>
              <a:t>computationally expensive </a:t>
            </a:r>
            <a:endParaRPr b="1" sz="1650">
              <a:solidFill>
                <a:srgbClr val="149E7B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-"/>
            </a:pPr>
            <a:r>
              <a:rPr lang="en" sz="1650">
                <a:solidFill>
                  <a:schemeClr val="dk1"/>
                </a:solidFill>
              </a:rPr>
              <a:t>Start from a </a:t>
            </a:r>
            <a:r>
              <a:rPr b="1" lang="en" sz="1650">
                <a:solidFill>
                  <a:schemeClr val="dk1"/>
                </a:solidFill>
              </a:rPr>
              <a:t>pretrained </a:t>
            </a:r>
            <a:r>
              <a:rPr lang="en" sz="1650">
                <a:solidFill>
                  <a:schemeClr val="dk1"/>
                </a:solidFill>
              </a:rPr>
              <a:t>language model</a:t>
            </a:r>
            <a:endParaRPr sz="1650">
              <a:solidFill>
                <a:schemeClr val="dk1"/>
              </a:solidFill>
            </a:endParaRPr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-"/>
            </a:pPr>
            <a:r>
              <a:rPr lang="en" sz="1650">
                <a:solidFill>
                  <a:schemeClr val="dk1"/>
                </a:solidFill>
              </a:rPr>
              <a:t>Text-only model has no built-in way to </a:t>
            </a:r>
            <a:endParaRPr sz="165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incorporate input from other modalities.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chemeClr val="dk1"/>
                </a:solidFill>
              </a:rPr>
              <a:t>Flamingo:</a:t>
            </a:r>
            <a:r>
              <a:rPr lang="en" sz="1650">
                <a:solidFill>
                  <a:schemeClr val="dk1"/>
                </a:solidFill>
              </a:rPr>
              <a:t> interleave </a:t>
            </a:r>
            <a:r>
              <a:rPr b="1" lang="en" sz="1650">
                <a:solidFill>
                  <a:schemeClr val="dk1"/>
                </a:solidFill>
              </a:rPr>
              <a:t>cross-attention</a:t>
            </a:r>
            <a:r>
              <a:rPr lang="en" sz="1650">
                <a:solidFill>
                  <a:srgbClr val="EC5C07"/>
                </a:solidFill>
              </a:rPr>
              <a:t> </a:t>
            </a:r>
            <a:r>
              <a:rPr lang="en" sz="1650">
                <a:solidFill>
                  <a:schemeClr val="dk1"/>
                </a:solidFill>
              </a:rPr>
              <a:t>layers with 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1"/>
                </a:solidFill>
              </a:rPr>
              <a:t>language-only self-attention layers (frozen)</a:t>
            </a:r>
            <a:endParaRPr sz="16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6" name="Google Shape;2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525" y="1239275"/>
            <a:ext cx="3914475" cy="30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/>
        </p:nvSpPr>
        <p:spPr>
          <a:xfrm>
            <a:off x="2149500" y="4643950"/>
            <a:ext cx="69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References/Image credits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J-B. Alayrac et al., "Flamingo: a Visual Language Model for Few-Shot Learning", arxiv (2022)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4859"/>
              <a:buNone/>
            </a:pPr>
            <a:r>
              <a:rPr lang="en" sz="2840">
                <a:latin typeface="Arial"/>
                <a:ea typeface="Arial"/>
                <a:cs typeface="Arial"/>
                <a:sym typeface="Arial"/>
              </a:rPr>
              <a:t>Unified handling of images and videos</a:t>
            </a:r>
            <a:endParaRPr sz="28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Both image and video inputs are high dimensional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Flattening these inputs into 1-D sequences as is done in text generation, is computationally expensive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It is exacerbated by the quadratic cost of self-attention layers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Flamingo: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Uses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perceiver-resampler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processes inputs into fixed visual tokens, incorporates temporal encodings for videos and combines learned latent queries with visual embeddings through attention.</a:t>
            </a:r>
            <a:endParaRPr/>
          </a:p>
        </p:txBody>
      </p:sp>
      <p:sp>
        <p:nvSpPr>
          <p:cNvPr id="274" name="Google Shape;274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152475"/>
            <a:ext cx="3999899" cy="377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Dataset</a:t>
            </a:r>
            <a:endParaRPr/>
          </a:p>
        </p:txBody>
      </p:sp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existing (image, text) datasets used by CLIP or ALIGN are not general enough for few shot learning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Multimodal datasets are scarce in comparison to abundantly available text-only data 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One approach is to scrape web pages for interleaved images and text however these pairs are often only weakly related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Flamingo:  combines web scraping with existing paired (image, text) and (video, text) datasets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825" y="2804421"/>
            <a:ext cx="7936250" cy="1676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5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Flamingo Architecture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75" y="709075"/>
            <a:ext cx="7454776" cy="393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5"/>
          <p:cNvSpPr txBox="1"/>
          <p:nvPr/>
        </p:nvSpPr>
        <p:spPr>
          <a:xfrm>
            <a:off x="2149500" y="4643950"/>
            <a:ext cx="69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References/Image credits </a:t>
            </a:r>
            <a:endParaRPr b="1"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J-B. Alayrac et al., "Flamingo: a Visual Language Model for Few-Shot Learning", arxiv (2022)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75" y="998001"/>
            <a:ext cx="7934148" cy="3297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7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03" name="Google Shape;303;p37"/>
          <p:cNvSpPr txBox="1"/>
          <p:nvPr>
            <p:ph idx="1" type="body"/>
          </p:nvPr>
        </p:nvSpPr>
        <p:spPr>
          <a:xfrm>
            <a:off x="430464" y="902369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33" y="902375"/>
            <a:ext cx="8408293" cy="369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310152" y="15485"/>
            <a:ext cx="8229600" cy="6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Finetuning</a:t>
            </a:r>
            <a:endParaRPr/>
          </a:p>
        </p:txBody>
      </p:sp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457189" y="1077844"/>
            <a:ext cx="8229600" cy="369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During fine-tuning, Flamingo keeps the language model layers frozen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The base vision encoder is also fine-tuned (unlike Flamingo pretraining)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Hyperparameters are set by grid search on validation subsets of the training sets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Search over: learning rate, decay schedule, training steps, batch size, augmentation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00" y="2285700"/>
            <a:ext cx="8112476" cy="19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3">
      <a:dk1>
        <a:srgbClr val="00144D"/>
      </a:dk1>
      <a:lt1>
        <a:srgbClr val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