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4" r:id="rId1"/>
  </p:sldMasterIdLst>
  <p:notesMasterIdLst>
    <p:notesMasterId r:id="rId16"/>
  </p:notesMasterIdLst>
  <p:handoutMasterIdLst>
    <p:handoutMasterId r:id="rId17"/>
  </p:handoutMasterIdLst>
  <p:sldIdLst>
    <p:sldId id="269" r:id="rId2"/>
    <p:sldId id="278" r:id="rId3"/>
    <p:sldId id="270" r:id="rId4"/>
    <p:sldId id="271" r:id="rId5"/>
    <p:sldId id="272" r:id="rId6"/>
    <p:sldId id="273" r:id="rId7"/>
    <p:sldId id="263" r:id="rId8"/>
    <p:sldId id="274" r:id="rId9"/>
    <p:sldId id="275" r:id="rId10"/>
    <p:sldId id="276" r:id="rId11"/>
    <p:sldId id="277" r:id="rId12"/>
    <p:sldId id="279" r:id="rId13"/>
    <p:sldId id="280" r:id="rId14"/>
    <p:sldId id="281" r:id="rId15"/>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9" d="100"/>
          <a:sy n="89" d="100"/>
        </p:scale>
        <p:origin x="466" y="72"/>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4/22/2023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4/22/2023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6</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7</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custom or tradition here.</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8</a:t>
            </a:fld>
            <a:endParaRPr lang="en-US"/>
          </a:p>
        </p:txBody>
      </p:sp>
    </p:spTree>
    <p:extLst>
      <p:ext uri="{BB962C8B-B14F-4D97-AF65-F5344CB8AC3E}">
        <p14:creationId xmlns:p14="http://schemas.microsoft.com/office/powerpoint/2010/main" val="20638206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the head leader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9</a:t>
            </a:fld>
            <a:endParaRPr lang="en-US"/>
          </a:p>
        </p:txBody>
      </p:sp>
    </p:spTree>
    <p:extLst>
      <p:ext uri="{BB962C8B-B14F-4D97-AF65-F5344CB8AC3E}">
        <p14:creationId xmlns:p14="http://schemas.microsoft.com/office/powerpoint/2010/main" val="32044510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that illustrates some part of your country’s economy.</a:t>
            </a:r>
          </a:p>
        </p:txBody>
      </p:sp>
      <p:sp>
        <p:nvSpPr>
          <p:cNvPr id="4" name="Slide Number Placeholder 3"/>
          <p:cNvSpPr>
            <a:spLocks noGrp="1"/>
          </p:cNvSpPr>
          <p:nvPr>
            <p:ph type="sldNum" sz="quarter" idx="10"/>
          </p:nvPr>
        </p:nvSpPr>
        <p:spPr/>
        <p:txBody>
          <a:bodyPr/>
          <a:lstStyle/>
          <a:p>
            <a:fld id="{69C971FF-EF28-4195-A575-329446EFAA55}" type="slidenum">
              <a:rPr lang="en-US" smtClean="0"/>
              <a:t>10</a:t>
            </a:fld>
            <a:endParaRPr lang="en-US"/>
          </a:p>
        </p:txBody>
      </p:sp>
    </p:spTree>
    <p:extLst>
      <p:ext uri="{BB962C8B-B14F-4D97-AF65-F5344CB8AC3E}">
        <p14:creationId xmlns:p14="http://schemas.microsoft.com/office/powerpoint/2010/main" val="16817720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one of the points of interest for your country.</a:t>
            </a:r>
          </a:p>
        </p:txBody>
      </p:sp>
      <p:sp>
        <p:nvSpPr>
          <p:cNvPr id="4" name="Slide Number Placeholder 3"/>
          <p:cNvSpPr>
            <a:spLocks noGrp="1"/>
          </p:cNvSpPr>
          <p:nvPr>
            <p:ph type="sldNum" sz="quarter" idx="10"/>
          </p:nvPr>
        </p:nvSpPr>
        <p:spPr/>
        <p:txBody>
          <a:bodyPr/>
          <a:lstStyle/>
          <a:p>
            <a:fld id="{69C971FF-EF28-4195-A575-329446EFAA55}" type="slidenum">
              <a:rPr lang="en-US" smtClean="0"/>
              <a:t>11</a:t>
            </a:fld>
            <a:endParaRPr lang="en-US"/>
          </a:p>
        </p:txBody>
      </p:sp>
    </p:spTree>
    <p:extLst>
      <p:ext uri="{BB962C8B-B14F-4D97-AF65-F5344CB8AC3E}">
        <p14:creationId xmlns:p14="http://schemas.microsoft.com/office/powerpoint/2010/main" val="3969760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1"/>
            <a:ext cx="12188825"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1"/>
            <a:ext cx="12188825"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081" y="4960137"/>
            <a:ext cx="7770376" cy="1463040"/>
          </a:xfrm>
        </p:spPr>
        <p:txBody>
          <a:bodyPr anchor="ctr">
            <a:normAutofit/>
          </a:bodyPr>
          <a:lstStyle>
            <a:lvl1pPr algn="r">
              <a:defRPr sz="4999"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08357" y="4960137"/>
            <a:ext cx="3199567" cy="1463040"/>
          </a:xfrm>
        </p:spPr>
        <p:txBody>
          <a:bodyPr lIns="91440" rIns="91440" anchor="ctr">
            <a:normAutofit/>
          </a:bodyPr>
          <a:lstStyle>
            <a:lvl1pPr marL="0" indent="0" algn="l">
              <a:lnSpc>
                <a:spcPct val="100000"/>
              </a:lnSpc>
              <a:spcBef>
                <a:spcPts val="0"/>
              </a:spcBef>
              <a:buNone/>
              <a:defRPr sz="1799">
                <a:solidFill>
                  <a:schemeClr val="tx1">
                    <a:lumMod val="95000"/>
                    <a:lumOff val="5000"/>
                  </a:schemeClr>
                </a:solidFill>
              </a:defRPr>
            </a:lvl1pPr>
            <a:lvl2pPr marL="457063" indent="0" algn="ctr">
              <a:buNone/>
              <a:defRPr sz="1799"/>
            </a:lvl2pPr>
            <a:lvl3pPr marL="914126" indent="0" algn="ctr">
              <a:buNone/>
              <a:defRPr sz="1799"/>
            </a:lvl3pPr>
            <a:lvl4pPr marL="1371189" indent="0" algn="ctr">
              <a:buNone/>
              <a:defRPr sz="1799"/>
            </a:lvl4pPr>
            <a:lvl5pPr marL="1828251" indent="0" algn="ctr">
              <a:buNone/>
              <a:defRPr sz="1799"/>
            </a:lvl5pPr>
            <a:lvl6pPr marL="2285314" indent="0" algn="ctr">
              <a:buNone/>
              <a:defRPr sz="1799"/>
            </a:lvl6pPr>
            <a:lvl7pPr marL="2742377" indent="0" algn="ctr">
              <a:buNone/>
              <a:defRPr sz="1799"/>
            </a:lvl7pPr>
            <a:lvl8pPr marL="3199440" indent="0" algn="ctr">
              <a:buNone/>
              <a:defRPr sz="1799"/>
            </a:lvl8pPr>
            <a:lvl9pPr marL="3656503" indent="0" algn="ctr">
              <a:buNone/>
              <a:defRPr sz="1799"/>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EDF33987-6305-4E2A-BF18-EF013ECE927B}" type="datetimeFigureOut">
              <a:rPr lang="en-US" smtClean="0"/>
              <a:pPr/>
              <a:t>4/22/2023</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cxnSp>
        <p:nvCxnSpPr>
          <p:cNvPr id="8" name="Straight Connector 7"/>
          <p:cNvCxnSpPr/>
          <p:nvPr/>
        </p:nvCxnSpPr>
        <p:spPr>
          <a:xfrm flipV="1">
            <a:off x="8384659"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210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t>4/22/2023</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8755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9" y="762000"/>
            <a:ext cx="2628215"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343" y="762000"/>
            <a:ext cx="7579926"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t>4/22/2023</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cxnSp>
        <p:nvCxnSpPr>
          <p:cNvPr id="7" name="Straight Connector 6"/>
          <p:cNvCxnSpPr/>
          <p:nvPr/>
        </p:nvCxnSpPr>
        <p:spPr>
          <a:xfrm rot="5400000" flipV="1">
            <a:off x="10055781" y="59382"/>
            <a:ext cx="0" cy="91416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101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t>4/22/2023</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146051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1"/>
            <a:ext cx="12188825"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1"/>
            <a:ext cx="12188825"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081" y="4960137"/>
            <a:ext cx="7770376" cy="1463040"/>
          </a:xfrm>
        </p:spPr>
        <p:txBody>
          <a:bodyPr anchor="ctr">
            <a:normAutofit/>
          </a:bodyPr>
          <a:lstStyle>
            <a:lvl1pPr algn="r">
              <a:defRPr sz="4999"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08357" y="4960137"/>
            <a:ext cx="3199567" cy="1463040"/>
          </a:xfrm>
        </p:spPr>
        <p:txBody>
          <a:bodyPr lIns="91440" rIns="91440" anchor="ctr">
            <a:normAutofit/>
          </a:bodyPr>
          <a:lstStyle>
            <a:lvl1pPr marL="0" indent="0">
              <a:lnSpc>
                <a:spcPct val="100000"/>
              </a:lnSpc>
              <a:spcBef>
                <a:spcPts val="0"/>
              </a:spcBef>
              <a:buNone/>
              <a:defRPr sz="1799">
                <a:solidFill>
                  <a:schemeClr val="tx1">
                    <a:lumMod val="95000"/>
                    <a:lumOff val="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F33987-6305-4E2A-BF18-EF013ECE927B}" type="datetimeFigureOut">
              <a:rPr lang="en-US" smtClean="0"/>
              <a:t>4/22/2023</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cxnSp>
        <p:nvCxnSpPr>
          <p:cNvPr id="8" name="Straight Connector 7"/>
          <p:cNvCxnSpPr/>
          <p:nvPr/>
        </p:nvCxnSpPr>
        <p:spPr>
          <a:xfrm flipV="1">
            <a:off x="8384659"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7911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3861" y="585216"/>
            <a:ext cx="9717541"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3860" y="2286000"/>
            <a:ext cx="4753642"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7760" y="2286000"/>
            <a:ext cx="4753642"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DF33987-6305-4E2A-BF18-EF013ECE927B}" type="datetimeFigureOut">
              <a:rPr lang="en-US" smtClean="0"/>
              <a:t>4/22/2023</a:t>
            </a:fld>
            <a:endParaRPr lang="en-US"/>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46051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3861" y="2179636"/>
            <a:ext cx="4753642" cy="822960"/>
          </a:xfrm>
        </p:spPr>
        <p:txBody>
          <a:bodyPr lIns="137160" rIns="137160" anchor="ctr">
            <a:normAutofit/>
          </a:bodyPr>
          <a:lstStyle>
            <a:lvl1pPr marL="0" indent="0">
              <a:spcBef>
                <a:spcPts val="0"/>
              </a:spcBef>
              <a:spcAft>
                <a:spcPts val="0"/>
              </a:spcAft>
              <a:buNone/>
              <a:defRPr sz="2299" b="0" cap="none" baseline="0">
                <a:solidFill>
                  <a:schemeClr val="accent1"/>
                </a:solidFill>
                <a:latin typeface="+mn-lt"/>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3861" y="2967788"/>
            <a:ext cx="4753642"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89328" y="2179636"/>
            <a:ext cx="4753642" cy="822960"/>
          </a:xfrm>
        </p:spPr>
        <p:txBody>
          <a:bodyPr lIns="137160" rIns="137160" anchor="ctr">
            <a:normAutofit/>
          </a:bodyPr>
          <a:lstStyle>
            <a:lvl1pPr marL="0" indent="0">
              <a:spcBef>
                <a:spcPts val="0"/>
              </a:spcBef>
              <a:spcAft>
                <a:spcPts val="0"/>
              </a:spcAft>
              <a:buNone/>
              <a:defRPr lang="en-US" sz="2299" b="0" kern="1200" cap="none" baseline="0" dirty="0">
                <a:solidFill>
                  <a:schemeClr val="accent1"/>
                </a:solidFill>
                <a:latin typeface="+mn-lt"/>
                <a:ea typeface="+mn-ea"/>
                <a:cs typeface="+mn-cs"/>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marL="0" lvl="0" indent="0" algn="l" defTabSz="914126" rtl="0" eaLnBrk="1" latinLnBrk="0" hangingPunct="1">
              <a:lnSpc>
                <a:spcPct val="90000"/>
              </a:lnSpc>
              <a:spcBef>
                <a:spcPts val="1799"/>
              </a:spcBef>
              <a:buNone/>
            </a:pPr>
            <a:r>
              <a:rPr lang="en-US" smtClean="0"/>
              <a:t>Click to edit Master text styles</a:t>
            </a:r>
          </a:p>
        </p:txBody>
      </p:sp>
      <p:sp>
        <p:nvSpPr>
          <p:cNvPr id="6" name="Content Placeholder 5"/>
          <p:cNvSpPr>
            <a:spLocks noGrp="1"/>
          </p:cNvSpPr>
          <p:nvPr>
            <p:ph sz="quarter" idx="4"/>
          </p:nvPr>
        </p:nvSpPr>
        <p:spPr>
          <a:xfrm>
            <a:off x="5989328" y="2967788"/>
            <a:ext cx="4753642"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DF33987-6305-4E2A-BF18-EF013ECE927B}" type="datetimeFigureOut">
              <a:rPr lang="en-US" smtClean="0"/>
              <a:t>4/22/2023</a:t>
            </a:fld>
            <a:endParaRPr lang="en-US"/>
          </a:p>
        </p:txBody>
      </p:sp>
      <p:sp>
        <p:nvSpPr>
          <p:cNvPr id="8" name="Footer Placeholder 7"/>
          <p:cNvSpPr>
            <a:spLocks noGrp="1"/>
          </p:cNvSpPr>
          <p:nvPr>
            <p:ph type="ftr" sz="quarter" idx="11"/>
          </p:nvPr>
        </p:nvSpPr>
        <p:spPr/>
        <p:txBody>
          <a:bodyPr/>
          <a:lstStyle/>
          <a:p>
            <a:r>
              <a:rPr lang="en-US" smtClean="0"/>
              <a:t>Add a footer</a:t>
            </a:r>
            <a:endParaRPr lang="en-US" dirty="0"/>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835716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DF33987-6305-4E2A-BF18-EF013ECE927B}" type="datetimeFigureOut">
              <a:rPr lang="en-US" smtClean="0"/>
              <a:t>4/22/2023</a:t>
            </a:fld>
            <a:endParaRPr lang="en-US"/>
          </a:p>
        </p:txBody>
      </p:sp>
      <p:sp>
        <p:nvSpPr>
          <p:cNvPr id="4" name="Footer Placeholder 3"/>
          <p:cNvSpPr>
            <a:spLocks noGrp="1"/>
          </p:cNvSpPr>
          <p:nvPr>
            <p:ph type="ftr" sz="quarter" idx="11"/>
          </p:nvPr>
        </p:nvSpPr>
        <p:spPr/>
        <p:txBody>
          <a:bodyPr/>
          <a:lstStyle/>
          <a:p>
            <a:r>
              <a:rPr lang="en-US" smtClean="0"/>
              <a:t>Add a footer</a:t>
            </a:r>
            <a:endParaRPr lang="en-US" dirty="0"/>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732190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F33987-6305-4E2A-BF18-EF013ECE927B}" type="datetimeFigureOut">
              <a:rPr lang="en-US" smtClean="0"/>
              <a:t>4/22/2023</a:t>
            </a:fld>
            <a:endParaRPr lang="en-US"/>
          </a:p>
        </p:txBody>
      </p:sp>
      <p:sp>
        <p:nvSpPr>
          <p:cNvPr id="3" name="Footer Placeholder 2"/>
          <p:cNvSpPr>
            <a:spLocks noGrp="1"/>
          </p:cNvSpPr>
          <p:nvPr>
            <p:ph type="ftr" sz="quarter" idx="11"/>
          </p:nvPr>
        </p:nvSpPr>
        <p:spPr/>
        <p:txBody>
          <a:bodyPr/>
          <a:lstStyle/>
          <a:p>
            <a:r>
              <a:rPr lang="en-US" smtClean="0"/>
              <a:t>Add a footer</a:t>
            </a:r>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29324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3861" y="471509"/>
            <a:ext cx="4387977" cy="1737360"/>
          </a:xfrm>
        </p:spPr>
        <p:txBody>
          <a:bodyPr>
            <a:noAutofit/>
          </a:bodyPr>
          <a:lstStyle>
            <a:lvl1pPr>
              <a:lnSpc>
                <a:spcPct val="80000"/>
              </a:lnSpc>
              <a:defRPr sz="3999"/>
            </a:lvl1pPr>
          </a:lstStyle>
          <a:p>
            <a:r>
              <a:rPr lang="en-US" smtClean="0"/>
              <a:t>Click to edit Master title style</a:t>
            </a:r>
            <a:endParaRPr lang="en-US" dirty="0"/>
          </a:p>
        </p:txBody>
      </p:sp>
      <p:sp>
        <p:nvSpPr>
          <p:cNvPr id="3" name="Content Placeholder 2"/>
          <p:cNvSpPr>
            <a:spLocks noGrp="1"/>
          </p:cNvSpPr>
          <p:nvPr>
            <p:ph idx="1"/>
          </p:nvPr>
        </p:nvSpPr>
        <p:spPr>
          <a:xfrm>
            <a:off x="5713512" y="822960"/>
            <a:ext cx="5676945" cy="5184648"/>
          </a:xfrm>
        </p:spPr>
        <p:txBody>
          <a:bodyPr/>
          <a:lstStyle>
            <a:lvl1pPr>
              <a:defRPr sz="2399"/>
            </a:lvl1pPr>
            <a:lvl2pPr>
              <a:defRPr sz="1999"/>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3861" y="2257506"/>
            <a:ext cx="4387977" cy="3762294"/>
          </a:xfrm>
        </p:spPr>
        <p:txBody>
          <a:bodyPr lIns="91440" rIns="91440">
            <a:normAutofit/>
          </a:bodyPr>
          <a:lstStyle>
            <a:lvl1pPr marL="0" indent="0">
              <a:lnSpc>
                <a:spcPct val="108000"/>
              </a:lnSpc>
              <a:spcBef>
                <a:spcPts val="600"/>
              </a:spcBef>
              <a:buNone/>
              <a:defRPr sz="16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F33987-6305-4E2A-BF18-EF013ECE927B}" type="datetimeFigureOut">
              <a:rPr lang="en-US" smtClean="0"/>
              <a:t>4/22/2023</a:t>
            </a:fld>
            <a:endParaRPr lang="en-US"/>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98094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081" y="4960138"/>
            <a:ext cx="7770376" cy="1463040"/>
          </a:xfrm>
        </p:spPr>
        <p:txBody>
          <a:bodyPr anchor="ctr">
            <a:normAutofit/>
          </a:bodyPr>
          <a:lstStyle>
            <a:lvl1pPr algn="r">
              <a:defRPr sz="4999"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5778" cy="4572000"/>
          </a:xfrm>
          <a:solidFill>
            <a:schemeClr val="accent1">
              <a:lumMod val="60000"/>
              <a:lumOff val="40000"/>
            </a:schemeClr>
          </a:solidFill>
        </p:spPr>
        <p:txBody>
          <a:bodyPr lIns="457200" tIns="365760" rIns="45720" bIns="45720"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smtClean="0"/>
              <a:t>Click icon to add picture</a:t>
            </a:r>
            <a:endParaRPr lang="en-US" dirty="0"/>
          </a:p>
        </p:txBody>
      </p:sp>
      <p:sp>
        <p:nvSpPr>
          <p:cNvPr id="4" name="Text Placeholder 3"/>
          <p:cNvSpPr>
            <a:spLocks noGrp="1"/>
          </p:cNvSpPr>
          <p:nvPr>
            <p:ph type="body" sz="half" idx="2"/>
          </p:nvPr>
        </p:nvSpPr>
        <p:spPr>
          <a:xfrm>
            <a:off x="8608357" y="4960138"/>
            <a:ext cx="3199567" cy="1463040"/>
          </a:xfrm>
        </p:spPr>
        <p:txBody>
          <a:bodyPr lIns="91440" rIns="91440" anchor="ctr">
            <a:normAutofit/>
          </a:bodyPr>
          <a:lstStyle>
            <a:lvl1pPr marL="0" indent="0">
              <a:lnSpc>
                <a:spcPct val="100000"/>
              </a:lnSpc>
              <a:spcBef>
                <a:spcPts val="0"/>
              </a:spcBef>
              <a:buNone/>
              <a:defRPr sz="1799">
                <a:solidFill>
                  <a:schemeClr val="tx1">
                    <a:lumMod val="95000"/>
                    <a:lumOff val="5000"/>
                  </a:schemeClr>
                </a:solidFill>
              </a:defRPr>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F33987-6305-4E2A-BF18-EF013ECE927B}" type="datetimeFigureOut">
              <a:rPr lang="en-US" smtClean="0"/>
              <a:t>4/22/2023</a:t>
            </a:fld>
            <a:endParaRPr lang="en-US"/>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cxnSp>
        <p:nvCxnSpPr>
          <p:cNvPr id="8" name="Straight Connector 7"/>
          <p:cNvCxnSpPr/>
          <p:nvPr/>
        </p:nvCxnSpPr>
        <p:spPr>
          <a:xfrm flipV="1">
            <a:off x="8384659"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153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3861" y="585216"/>
            <a:ext cx="9717541"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3862" y="2286000"/>
            <a:ext cx="9717542"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3863" y="6470704"/>
            <a:ext cx="215358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DF33987-6305-4E2A-BF18-EF013ECE927B}" type="datetimeFigureOut">
              <a:rPr lang="en-US" smtClean="0"/>
              <a:pPr/>
              <a:t>4/22/2023</a:t>
            </a:fld>
            <a:endParaRPr lang="en-US" dirty="0"/>
          </a:p>
        </p:txBody>
      </p:sp>
      <p:sp>
        <p:nvSpPr>
          <p:cNvPr id="5" name="Footer Placeholder 4"/>
          <p:cNvSpPr>
            <a:spLocks noGrp="1"/>
          </p:cNvSpPr>
          <p:nvPr>
            <p:ph type="ftr" sz="quarter" idx="3"/>
          </p:nvPr>
        </p:nvSpPr>
        <p:spPr>
          <a:xfrm>
            <a:off x="4841671" y="6470704"/>
            <a:ext cx="5899922"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smtClean="0"/>
              <a:t>Add a footer</a:t>
            </a:r>
            <a:endParaRPr lang="en-US" dirty="0"/>
          </a:p>
        </p:txBody>
      </p:sp>
      <p:sp>
        <p:nvSpPr>
          <p:cNvPr id="6" name="Slide Number Placeholder 5"/>
          <p:cNvSpPr>
            <a:spLocks noGrp="1"/>
          </p:cNvSpPr>
          <p:nvPr>
            <p:ph type="sldNum" sz="quarter" idx="4"/>
          </p:nvPr>
        </p:nvSpPr>
        <p:spPr>
          <a:xfrm>
            <a:off x="10834511" y="6470704"/>
            <a:ext cx="97341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36C87F6-986D-49E6-AF40-1B3A1EE8064D}" type="slidenum">
              <a:rPr lang="en-US" smtClean="0"/>
              <a:pPr/>
              <a:t>‹#›</a:t>
            </a:fld>
            <a:endParaRPr lang="en-US"/>
          </a:p>
        </p:txBody>
      </p:sp>
      <p:cxnSp>
        <p:nvCxnSpPr>
          <p:cNvPr id="7" name="Straight Connector 6"/>
          <p:cNvCxnSpPr/>
          <p:nvPr/>
        </p:nvCxnSpPr>
        <p:spPr>
          <a:xfrm flipV="1">
            <a:off x="761802"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Tree>
    <p:extLst>
      <p:ext uri="{BB962C8B-B14F-4D97-AF65-F5344CB8AC3E}">
        <p14:creationId xmlns:p14="http://schemas.microsoft.com/office/powerpoint/2010/main" val="2390021229"/>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126" rtl="0" eaLnBrk="1" latinLnBrk="0" hangingPunct="1">
        <a:lnSpc>
          <a:spcPct val="80000"/>
        </a:lnSpc>
        <a:spcBef>
          <a:spcPct val="0"/>
        </a:spcBef>
        <a:buNone/>
        <a:defRPr sz="4999" kern="1200" cap="all" spc="100" baseline="0">
          <a:solidFill>
            <a:schemeClr val="tx1">
              <a:lumMod val="95000"/>
              <a:lumOff val="5000"/>
            </a:schemeClr>
          </a:solidFill>
          <a:latin typeface="+mj-lt"/>
          <a:ea typeface="+mj-ea"/>
          <a:cs typeface="+mj-cs"/>
        </a:defRPr>
      </a:lvl1pPr>
    </p:titleStyle>
    <p:bodyStyle>
      <a:lvl1pPr marL="91413" indent="-91413" algn="l" defTabSz="914126"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199" kern="1200">
          <a:solidFill>
            <a:schemeClr val="tx1"/>
          </a:solidFill>
          <a:latin typeface="+mn-lt"/>
          <a:ea typeface="+mn-ea"/>
          <a:cs typeface="+mn-cs"/>
        </a:defRPr>
      </a:lvl1pPr>
      <a:lvl2pPr marL="265096" indent="-137119" algn="l" defTabSz="914126" rtl="0" eaLnBrk="1" latinLnBrk="0" hangingPunct="1">
        <a:lnSpc>
          <a:spcPct val="90000"/>
        </a:lnSpc>
        <a:spcBef>
          <a:spcPts val="200"/>
        </a:spcBef>
        <a:spcAft>
          <a:spcPts val="400"/>
        </a:spcAft>
        <a:buClr>
          <a:schemeClr val="accent1"/>
        </a:buClr>
        <a:buFont typeface="Wingdings 3" pitchFamily="18" charset="2"/>
        <a:buChar char=""/>
        <a:defRPr sz="1799" kern="1200">
          <a:solidFill>
            <a:schemeClr val="tx1"/>
          </a:solidFill>
          <a:latin typeface="+mn-lt"/>
          <a:ea typeface="+mn-ea"/>
          <a:cs typeface="+mn-cs"/>
        </a:defRPr>
      </a:lvl2pPr>
      <a:lvl3pPr marL="447922" indent="-137119" algn="l" defTabSz="914126"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182" indent="-137119" algn="l" defTabSz="914126"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007" indent="-137119" algn="l" defTabSz="914126"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126" indent="-137119" algn="l" defTabSz="914126"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386" indent="-137119" algn="l" defTabSz="914126"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5787" indent="-137119" algn="l" defTabSz="914126"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047" indent="-137119" algn="l" defTabSz="914126"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hyperlink" Target="https://doi.org/10.1007/s00703-019-00701-9"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hyperlink" Target="https://medium.com/analytics-vidhya/lstm-long-short-term-memory-5ac02af47606"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a:t>Using Cloud top Temperature for Cyclone forecast using Machine Learning </a:t>
            </a:r>
            <a:r>
              <a:rPr lang="en-US" dirty="0" smtClean="0"/>
              <a:t>approach</a:t>
            </a:r>
            <a:endParaRPr lang="en-US" dirty="0"/>
          </a:p>
        </p:txBody>
      </p:sp>
      <p:sp>
        <p:nvSpPr>
          <p:cNvPr id="5" name="Subtitle 4"/>
          <p:cNvSpPr>
            <a:spLocks noGrp="1"/>
          </p:cNvSpPr>
          <p:nvPr>
            <p:ph type="subTitle" idx="1"/>
          </p:nvPr>
        </p:nvSpPr>
        <p:spPr/>
        <p:txBody>
          <a:bodyPr/>
          <a:lstStyle/>
          <a:p>
            <a:r>
              <a:rPr lang="en-US" dirty="0" err="1" smtClean="0"/>
              <a:t>Vrishabh</a:t>
            </a:r>
            <a:r>
              <a:rPr lang="en-US" dirty="0" smtClean="0"/>
              <a:t> </a:t>
            </a:r>
            <a:r>
              <a:rPr lang="en-US" dirty="0" err="1" smtClean="0"/>
              <a:t>Kenkre</a:t>
            </a:r>
            <a:r>
              <a:rPr lang="en-US" dirty="0" smtClean="0"/>
              <a:t> |19ME01009 </a:t>
            </a:r>
            <a:r>
              <a:rPr lang="en-US" dirty="0"/>
              <a:t>| Under the Supervision </a:t>
            </a:r>
            <a:r>
              <a:rPr lang="en-US"/>
              <a:t>of  </a:t>
            </a:r>
            <a:r>
              <a:rPr lang="en-US" smtClean="0"/>
              <a:t>       Dr</a:t>
            </a:r>
            <a:r>
              <a:rPr lang="en-US" dirty="0"/>
              <a:t>. </a:t>
            </a:r>
            <a:r>
              <a:rPr lang="en-US" dirty="0" err="1"/>
              <a:t>Srinivasa</a:t>
            </a:r>
            <a:r>
              <a:rPr lang="en-US" dirty="0"/>
              <a:t> </a:t>
            </a:r>
            <a:r>
              <a:rPr lang="en-US" dirty="0" err="1"/>
              <a:t>Ramanujam</a:t>
            </a:r>
            <a:r>
              <a:rPr lang="en-US" dirty="0"/>
              <a:t> Kannan </a:t>
            </a:r>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Neural Network model for predicting Cyclone track using stacked LSTM.</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1141412" y="2286000"/>
                <a:ext cx="6918533" cy="4343400"/>
              </a:xfrm>
            </p:spPr>
            <p:txBody>
              <a:bodyPr/>
              <a:lstStyle/>
              <a:p>
                <a:pPr>
                  <a:buFont typeface="Wingdings" panose="05000000000000000000" pitchFamily="2" charset="2"/>
                  <a:buChar char="q"/>
                </a:pPr>
                <a14:m>
                  <m:oMath xmlns:m="http://schemas.openxmlformats.org/officeDocument/2006/math">
                    <m:r>
                      <a:rPr lang="en-IN" i="1" smtClean="0">
                        <a:latin typeface="Cambria Math" panose="02040503050406030204" pitchFamily="18" charset="0"/>
                      </a:rPr>
                      <m:t>𝐺𝑟𝑖𝑑𝐼𝑑</m:t>
                    </m:r>
                    <m:d>
                      <m:dPr>
                        <m:ctrlPr>
                          <a:rPr lang="en-US" i="1">
                            <a:latin typeface="Cambria Math" panose="02040503050406030204" pitchFamily="18" charset="0"/>
                          </a:rPr>
                        </m:ctrlPr>
                      </m:dPr>
                      <m:e>
                        <m:r>
                          <a:rPr lang="en-IN" i="1">
                            <a:latin typeface="Cambria Math" panose="02040503050406030204" pitchFamily="18" charset="0"/>
                          </a:rPr>
                          <m:t>𝑎</m:t>
                        </m:r>
                        <m:r>
                          <a:rPr lang="en-IN" i="1">
                            <a:latin typeface="Cambria Math" panose="02040503050406030204" pitchFamily="18" charset="0"/>
                          </a:rPr>
                          <m:t>,</m:t>
                        </m:r>
                        <m:r>
                          <a:rPr lang="en-IN" i="1">
                            <a:latin typeface="Cambria Math" panose="02040503050406030204" pitchFamily="18" charset="0"/>
                          </a:rPr>
                          <m:t>𝑏</m:t>
                        </m:r>
                      </m:e>
                    </m:d>
                    <m:r>
                      <a:rPr lang="en-IN" i="1">
                        <a:latin typeface="Cambria Math" panose="02040503050406030204" pitchFamily="18" charset="0"/>
                      </a:rPr>
                      <m:t>=</m:t>
                    </m:r>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IN" i="1">
                                        <a:latin typeface="Cambria Math" panose="02040503050406030204" pitchFamily="18" charset="0"/>
                                      </a:rPr>
                                      <m:t>𝑏</m:t>
                                    </m:r>
                                  </m:e>
                                  <m:sub>
                                    <m:r>
                                      <a:rPr lang="en-IN" i="1">
                                        <a:latin typeface="Cambria Math" panose="02040503050406030204" pitchFamily="18" charset="0"/>
                                      </a:rPr>
                                      <m:t>𝑚𝑎𝑥</m:t>
                                    </m:r>
                                  </m:sub>
                                </m:sSub>
                                <m:r>
                                  <a:rPr lang="en-IN" i="1">
                                    <a:latin typeface="Cambria Math" panose="02040503050406030204" pitchFamily="18" charset="0"/>
                                  </a:rPr>
                                  <m:t>−</m:t>
                                </m:r>
                                <m:r>
                                  <a:rPr lang="en-IN" i="1">
                                    <a:latin typeface="Cambria Math" panose="02040503050406030204" pitchFamily="18" charset="0"/>
                                  </a:rPr>
                                  <m:t>𝑏</m:t>
                                </m:r>
                              </m:e>
                              <m:sub>
                                <m:r>
                                  <a:rPr lang="en-IN" i="1">
                                    <a:latin typeface="Cambria Math" panose="02040503050406030204" pitchFamily="18" charset="0"/>
                                  </a:rPr>
                                  <m:t>𝑚𝑖𝑛</m:t>
                                </m:r>
                              </m:sub>
                            </m:sSub>
                          </m:num>
                          <m:den>
                            <m:r>
                              <a:rPr lang="en-IN" i="1">
                                <a:latin typeface="Cambria Math" panose="02040503050406030204" pitchFamily="18" charset="0"/>
                              </a:rPr>
                              <m:t>𝑥</m:t>
                            </m:r>
                          </m:den>
                        </m:f>
                      </m:e>
                    </m:d>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IN" i="1">
                                <a:latin typeface="Cambria Math" panose="02040503050406030204" pitchFamily="18" charset="0"/>
                              </a:rPr>
                              <m:t>𝑏</m:t>
                            </m:r>
                            <m:r>
                              <a:rPr lang="en-IN" i="1">
                                <a:latin typeface="Cambria Math" panose="02040503050406030204" pitchFamily="18" charset="0"/>
                              </a:rPr>
                              <m:t>−</m:t>
                            </m:r>
                            <m:sSub>
                              <m:sSubPr>
                                <m:ctrlPr>
                                  <a:rPr lang="en-US" i="1">
                                    <a:latin typeface="Cambria Math" panose="02040503050406030204" pitchFamily="18" charset="0"/>
                                  </a:rPr>
                                </m:ctrlPr>
                              </m:sSubPr>
                              <m:e>
                                <m:r>
                                  <a:rPr lang="en-IN" i="1">
                                    <a:latin typeface="Cambria Math" panose="02040503050406030204" pitchFamily="18" charset="0"/>
                                  </a:rPr>
                                  <m:t>𝑏</m:t>
                                </m:r>
                              </m:e>
                              <m:sub>
                                <m:r>
                                  <a:rPr lang="en-IN" i="1">
                                    <a:latin typeface="Cambria Math" panose="02040503050406030204" pitchFamily="18" charset="0"/>
                                  </a:rPr>
                                  <m:t>𝑚𝑖𝑛</m:t>
                                </m:r>
                              </m:sub>
                            </m:sSub>
                          </m:num>
                          <m:den>
                            <m:r>
                              <a:rPr lang="en-IN" i="1">
                                <a:latin typeface="Cambria Math" panose="02040503050406030204" pitchFamily="18" charset="0"/>
                              </a:rPr>
                              <m:t>𝑥</m:t>
                            </m:r>
                          </m:den>
                        </m:f>
                        <m:r>
                          <a:rPr lang="en-IN" i="1">
                            <a:latin typeface="Cambria Math" panose="02040503050406030204" pitchFamily="18" charset="0"/>
                          </a:rPr>
                          <m:t>−1</m:t>
                        </m:r>
                      </m:e>
                    </m:d>
                    <m:r>
                      <a:rPr lang="en-IN" i="1">
                        <a:latin typeface="Cambria Math" panose="02040503050406030204" pitchFamily="18" charset="0"/>
                      </a:rPr>
                      <m:t>+</m:t>
                    </m:r>
                    <m:d>
                      <m:dPr>
                        <m:begChr m:val="["/>
                        <m:endChr m:val="]"/>
                        <m:ctrlPr>
                          <a:rPr lang="en-IN"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IN" i="1">
                                    <a:latin typeface="Cambria Math" panose="02040503050406030204" pitchFamily="18" charset="0"/>
                                  </a:rPr>
                                  <m:t>𝑎</m:t>
                                </m:r>
                                <m:r>
                                  <a:rPr lang="en-IN" i="1">
                                    <a:latin typeface="Cambria Math" panose="02040503050406030204" pitchFamily="18" charset="0"/>
                                  </a:rPr>
                                  <m:t>−</m:t>
                                </m:r>
                                <m:r>
                                  <a:rPr lang="en-IN" i="1">
                                    <a:latin typeface="Cambria Math" panose="02040503050406030204" pitchFamily="18" charset="0"/>
                                  </a:rPr>
                                  <m:t>𝑎</m:t>
                                </m:r>
                              </m:e>
                              <m:sub>
                                <m:r>
                                  <a:rPr lang="en-IN" i="1">
                                    <a:latin typeface="Cambria Math" panose="02040503050406030204" pitchFamily="18" charset="0"/>
                                  </a:rPr>
                                  <m:t>𝑚𝑖𝑛</m:t>
                                </m:r>
                              </m:sub>
                            </m:sSub>
                          </m:num>
                          <m:den>
                            <m:r>
                              <a:rPr lang="en-IN" i="1">
                                <a:latin typeface="Cambria Math" panose="02040503050406030204" pitchFamily="18" charset="0"/>
                              </a:rPr>
                              <m:t>𝑥</m:t>
                            </m:r>
                          </m:den>
                        </m:f>
                      </m:e>
                    </m:d>
                  </m:oMath>
                </a14:m>
                <a:endParaRPr lang="en-US" dirty="0" smtClean="0"/>
              </a:p>
              <a:p>
                <a:pPr>
                  <a:buFont typeface="Wingdings" panose="05000000000000000000" pitchFamily="2" charset="2"/>
                  <a:buChar char="q"/>
                </a:pPr>
                <a:r>
                  <a:rPr lang="en-US" dirty="0" smtClean="0"/>
                  <a:t>For predicting next T2 no. of points we have (T1-1)*3 </a:t>
                </a:r>
                <a:r>
                  <a:rPr lang="en-US" dirty="0" err="1" smtClean="0"/>
                  <a:t>hrs</a:t>
                </a:r>
                <a:r>
                  <a:rPr lang="en-US" dirty="0" smtClean="0"/>
                  <a:t> of data.</a:t>
                </a:r>
              </a:p>
              <a:p>
                <a:pPr>
                  <a:buFont typeface="Wingdings" panose="05000000000000000000" pitchFamily="2" charset="2"/>
                  <a:buChar char="q"/>
                </a:pPr>
                <a:r>
                  <a:rPr lang="en-US" dirty="0" smtClean="0"/>
                  <a:t>We generate S-T1-T2+1 amount of data points and each data point is a vector of form (ECP, MSSWS, distance, direction, GridID)</a:t>
                </a:r>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1141412" y="2286000"/>
                <a:ext cx="6918533" cy="4343400"/>
              </a:xfrm>
              <a:blipFill rotWithShape="0">
                <a:blip r:embed="rId3"/>
                <a:stretch>
                  <a:fillRect l="-1586" r="-1057"/>
                </a:stretch>
              </a:blipFill>
            </p:spPr>
            <p:txBody>
              <a:bodyPr/>
              <a:lstStyle/>
              <a:p>
                <a:r>
                  <a:rPr lang="en-US">
                    <a:noFill/>
                  </a:rPr>
                  <a:t> </a:t>
                </a:r>
              </a:p>
            </p:txBody>
          </p:sp>
        </mc:Fallback>
      </mc:AlternateContent>
    </p:spTree>
    <p:extLst>
      <p:ext uri="{BB962C8B-B14F-4D97-AF65-F5344CB8AC3E}">
        <p14:creationId xmlns:p14="http://schemas.microsoft.com/office/powerpoint/2010/main" val="3298995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Neural Network model for predicting Cyclone track using stacked LSTM.</a:t>
            </a:r>
          </a:p>
        </p:txBody>
      </p:sp>
      <p:sp>
        <p:nvSpPr>
          <p:cNvPr id="3" name="Content Placeholder 2"/>
          <p:cNvSpPr>
            <a:spLocks noGrp="1"/>
          </p:cNvSpPr>
          <p:nvPr>
            <p:ph sz="half" idx="1"/>
          </p:nvPr>
        </p:nvSpPr>
        <p:spPr/>
        <p:txBody>
          <a:bodyPr/>
          <a:lstStyle/>
          <a:p>
            <a:pPr>
              <a:buFont typeface="Wingdings" panose="05000000000000000000" pitchFamily="2" charset="2"/>
              <a:buChar char="q"/>
            </a:pPr>
            <a:r>
              <a:rPr lang="en-US" dirty="0" smtClean="0"/>
              <a:t>It has one input layer, 2 hidden layers of size 200 each and an output layer.</a:t>
            </a:r>
          </a:p>
          <a:p>
            <a:pPr>
              <a:buFont typeface="Wingdings" panose="05000000000000000000" pitchFamily="2" charset="2"/>
              <a:buChar char="q"/>
            </a:pPr>
            <a:r>
              <a:rPr lang="en-US" dirty="0" smtClean="0"/>
              <a:t>Loss function is Mean </a:t>
            </a:r>
            <a:r>
              <a:rPr lang="en-US" dirty="0" smtClean="0"/>
              <a:t>Square </a:t>
            </a:r>
            <a:r>
              <a:rPr lang="en-US" dirty="0" smtClean="0"/>
              <a:t>error, Adam optimizer was used with learning rate of 0.01, and </a:t>
            </a:r>
            <a:r>
              <a:rPr lang="en-US" dirty="0" err="1" smtClean="0"/>
              <a:t>ReLU</a:t>
            </a:r>
            <a:r>
              <a:rPr lang="en-US" dirty="0" smtClean="0"/>
              <a:t> as activation function.</a:t>
            </a:r>
            <a:endParaRPr lang="en-US" dirty="0"/>
          </a:p>
        </p:txBody>
      </p:sp>
      <p:pic>
        <p:nvPicPr>
          <p:cNvPr id="6" name="Content Placeholder 5"/>
          <p:cNvPicPr>
            <a:picLocks noGrp="1"/>
          </p:cNvPicPr>
          <p:nvPr>
            <p:ph sz="half" idx="2"/>
          </p:nvPr>
        </p:nvPicPr>
        <p:blipFill>
          <a:blip r:embed="rId3">
            <a:extLst>
              <a:ext uri="{28A0092B-C50C-407E-A947-70E740481C1C}">
                <a14:useLocalDpi xmlns:a14="http://schemas.microsoft.com/office/drawing/2010/main" val="0"/>
              </a:ext>
            </a:extLst>
          </a:blip>
          <a:stretch>
            <a:fillRect/>
          </a:stretch>
        </p:blipFill>
        <p:spPr>
          <a:xfrm>
            <a:off x="6756578" y="2746558"/>
            <a:ext cx="3215919" cy="3101609"/>
          </a:xfrm>
          <a:prstGeom prst="rect">
            <a:avLst/>
          </a:prstGeom>
        </p:spPr>
      </p:pic>
    </p:spTree>
    <p:extLst>
      <p:ext uri="{BB962C8B-B14F-4D97-AF65-F5344CB8AC3E}">
        <p14:creationId xmlns:p14="http://schemas.microsoft.com/office/powerpoint/2010/main" val="3732356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7268" y="457200"/>
            <a:ext cx="4709568" cy="2674852"/>
          </a:xfr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1217614" y="1554605"/>
            <a:ext cx="4061777" cy="451485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8731" y="3812030"/>
            <a:ext cx="4446642" cy="3045970"/>
          </a:xfrm>
          <a:prstGeom prst="rect">
            <a:avLst/>
          </a:prstGeom>
        </p:spPr>
      </p:pic>
      <p:sp>
        <p:nvSpPr>
          <p:cNvPr id="7" name="TextBox 6"/>
          <p:cNvSpPr txBox="1"/>
          <p:nvPr/>
        </p:nvSpPr>
        <p:spPr>
          <a:xfrm>
            <a:off x="1751012" y="6069455"/>
            <a:ext cx="2819400" cy="590931"/>
          </a:xfrm>
          <a:prstGeom prst="rect">
            <a:avLst/>
          </a:prstGeom>
          <a:noFill/>
          <a:ln>
            <a:solidFill>
              <a:schemeClr val="bg2"/>
            </a:solidFill>
          </a:ln>
        </p:spPr>
        <p:txBody>
          <a:bodyPr wrap="square" rtlCol="0">
            <a:spAutoFit/>
          </a:bodyPr>
          <a:lstStyle/>
          <a:p>
            <a:pPr>
              <a:lnSpc>
                <a:spcPct val="90000"/>
              </a:lnSpc>
            </a:pPr>
            <a:r>
              <a:rPr lang="en-US" sz="1200" dirty="0" smtClean="0"/>
              <a:t>Fig:- Grid prediction charts for Cyclone Vayu and </a:t>
            </a:r>
            <a:r>
              <a:rPr lang="en-US" sz="1200" dirty="0" err="1" smtClean="0"/>
              <a:t>Fani</a:t>
            </a:r>
            <a:r>
              <a:rPr lang="en-US" sz="1200" dirty="0" smtClean="0"/>
              <a:t> for </a:t>
            </a:r>
            <a:r>
              <a:rPr lang="en-US" sz="1200" dirty="0"/>
              <a:t>T1 = 4, 6, 8 and T2 = 10, 12, 16.</a:t>
            </a:r>
            <a:endParaRPr lang="en-US" sz="1200" dirty="0" smtClean="0"/>
          </a:p>
        </p:txBody>
      </p:sp>
      <p:sp>
        <p:nvSpPr>
          <p:cNvPr id="8" name="TextBox 7"/>
          <p:cNvSpPr txBox="1"/>
          <p:nvPr/>
        </p:nvSpPr>
        <p:spPr>
          <a:xfrm>
            <a:off x="6932612" y="3276600"/>
            <a:ext cx="3505200" cy="424732"/>
          </a:xfrm>
          <a:prstGeom prst="rect">
            <a:avLst/>
          </a:prstGeom>
          <a:noFill/>
          <a:ln>
            <a:solidFill>
              <a:schemeClr val="bg2"/>
            </a:solidFill>
          </a:ln>
        </p:spPr>
        <p:txBody>
          <a:bodyPr wrap="square" rtlCol="0">
            <a:spAutoFit/>
          </a:bodyPr>
          <a:lstStyle/>
          <a:p>
            <a:pPr>
              <a:lnSpc>
                <a:spcPct val="90000"/>
              </a:lnSpc>
            </a:pPr>
            <a:r>
              <a:rPr lang="en-US" sz="1200" dirty="0" smtClean="0"/>
              <a:t>Fig: Model performance </a:t>
            </a:r>
            <a:r>
              <a:rPr lang="en-US" sz="1200" dirty="0"/>
              <a:t>on Indian ocean cyclone data</a:t>
            </a:r>
            <a:endParaRPr lang="en-US" sz="1200" dirty="0" smtClean="0"/>
          </a:p>
        </p:txBody>
      </p:sp>
      <p:sp>
        <p:nvSpPr>
          <p:cNvPr id="9" name="TextBox 8"/>
          <p:cNvSpPr txBox="1"/>
          <p:nvPr/>
        </p:nvSpPr>
        <p:spPr>
          <a:xfrm>
            <a:off x="10971214" y="4800600"/>
            <a:ext cx="1142998" cy="923330"/>
          </a:xfrm>
          <a:prstGeom prst="rect">
            <a:avLst/>
          </a:prstGeom>
          <a:noFill/>
          <a:ln>
            <a:solidFill>
              <a:schemeClr val="bg2"/>
            </a:solidFill>
          </a:ln>
        </p:spPr>
        <p:txBody>
          <a:bodyPr wrap="square" rtlCol="0">
            <a:spAutoFit/>
          </a:bodyPr>
          <a:lstStyle/>
          <a:p>
            <a:pPr>
              <a:lnSpc>
                <a:spcPct val="90000"/>
              </a:lnSpc>
            </a:pPr>
            <a:r>
              <a:rPr lang="en-US" sz="1200" dirty="0" smtClean="0"/>
              <a:t>Fig:- Showing no. of epochs and MSE error</a:t>
            </a:r>
          </a:p>
        </p:txBody>
      </p:sp>
    </p:spTree>
    <p:extLst>
      <p:ext uri="{BB962C8B-B14F-4D97-AF65-F5344CB8AC3E}">
        <p14:creationId xmlns:p14="http://schemas.microsoft.com/office/powerpoint/2010/main" val="1420209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70000" lnSpcReduction="20000"/>
          </a:bodyPr>
          <a:lstStyle/>
          <a:p>
            <a:pPr lvl="0"/>
            <a:r>
              <a:rPr lang="en-IN" dirty="0"/>
              <a:t>https://gmd.copernicus.org/articles/15/7051/2022/gmd-15-7051-2022.pdf</a:t>
            </a:r>
            <a:endParaRPr lang="en-US" dirty="0"/>
          </a:p>
          <a:p>
            <a:pPr lvl="0"/>
            <a:r>
              <a:rPr lang="en-IN" dirty="0"/>
              <a:t>https://towardsdatascience.com/read-era5-directly-into-memory-with-python-511a2740bba0</a:t>
            </a:r>
            <a:endParaRPr lang="en-US" dirty="0"/>
          </a:p>
          <a:p>
            <a:pPr lvl="0"/>
            <a:r>
              <a:rPr lang="en-IN" dirty="0"/>
              <a:t>https://www.ijcmas.com/special/9/Vikash%20Kumar%20Sharma,%20et%20al.pdf</a:t>
            </a:r>
            <a:endParaRPr lang="en-US" dirty="0"/>
          </a:p>
          <a:p>
            <a:pPr lvl="0"/>
            <a:r>
              <a:rPr lang="en-IN" dirty="0"/>
              <a:t>https://www.nature.com/articles/s41598-019-52437-6</a:t>
            </a:r>
            <a:endParaRPr lang="en-US" dirty="0"/>
          </a:p>
          <a:p>
            <a:pPr lvl="0"/>
            <a:r>
              <a:rPr lang="en-IN" dirty="0"/>
              <a:t>https://ieeexplore.ieee.org/document/8489077</a:t>
            </a:r>
            <a:endParaRPr lang="en-US" dirty="0"/>
          </a:p>
          <a:p>
            <a:pPr lvl="0"/>
            <a:r>
              <a:rPr lang="en-IN" dirty="0"/>
              <a:t>https://agupubs.onlinelibrary.wiley.com/doi/full/10.1029/2020GL090397</a:t>
            </a:r>
            <a:endParaRPr lang="en-US" dirty="0"/>
          </a:p>
          <a:p>
            <a:pPr lvl="0"/>
            <a:r>
              <a:rPr lang="en-IN" dirty="0"/>
              <a:t>https://www.ncbi.nlm.nih.gov/pmc/articles/PMC5779857/</a:t>
            </a:r>
            <a:endParaRPr lang="en-US" dirty="0"/>
          </a:p>
          <a:p>
            <a:pPr lvl="0"/>
            <a:r>
              <a:rPr lang="en-IN" dirty="0"/>
              <a:t>https://iee.psu.edu/events/investigating-diurnal-cycle-tropical-cyclones</a:t>
            </a:r>
            <a:endParaRPr lang="en-US" dirty="0"/>
          </a:p>
          <a:p>
            <a:pPr lvl="0"/>
            <a:r>
              <a:rPr lang="en-IN" dirty="0"/>
              <a:t>https://github.com/GMfatcat/ConvLSTM-CNN-for-tropical-cyclone</a:t>
            </a:r>
            <a:endParaRPr lang="en-US" dirty="0"/>
          </a:p>
          <a:p>
            <a:pPr lvl="0"/>
            <a:r>
              <a:rPr lang="en-IN" dirty="0"/>
              <a:t>https://unidata.github.io/python-training/workshop/Bonus/downloading-gfs-with-siphon/</a:t>
            </a:r>
            <a:endParaRPr lang="en-US" dirty="0"/>
          </a:p>
          <a:p>
            <a:pPr lvl="0"/>
            <a:r>
              <a:rPr lang="en-IN" dirty="0" err="1"/>
              <a:t>Pegahfar</a:t>
            </a:r>
            <a:r>
              <a:rPr lang="en-IN" dirty="0"/>
              <a:t>, N., </a:t>
            </a:r>
            <a:r>
              <a:rPr lang="en-IN" dirty="0" err="1"/>
              <a:t>Gharaylou</a:t>
            </a:r>
            <a:r>
              <a:rPr lang="en-IN" dirty="0"/>
              <a:t>, M. Entropy evolution characteristics during an intense tropical cyclone. </a:t>
            </a:r>
            <a:r>
              <a:rPr lang="en-IN" i="1" dirty="0" err="1"/>
              <a:t>Meteorol</a:t>
            </a:r>
            <a:r>
              <a:rPr lang="en-IN" i="1" dirty="0"/>
              <a:t> </a:t>
            </a:r>
            <a:r>
              <a:rPr lang="en-IN" i="1" dirty="0" err="1"/>
              <a:t>Atmos</a:t>
            </a:r>
            <a:r>
              <a:rPr lang="en-IN" i="1" dirty="0"/>
              <a:t> Phys</a:t>
            </a:r>
            <a:r>
              <a:rPr lang="en-IN" dirty="0"/>
              <a:t> </a:t>
            </a:r>
            <a:r>
              <a:rPr lang="en-IN" b="1" dirty="0"/>
              <a:t>132</a:t>
            </a:r>
            <a:r>
              <a:rPr lang="en-IN" dirty="0"/>
              <a:t>, 461–482 (2020). </a:t>
            </a:r>
            <a:r>
              <a:rPr lang="en-IN" u="sng" dirty="0">
                <a:hlinkClick r:id="rId2"/>
              </a:rPr>
              <a:t>https://doi.org/10.1007/s00703-019-00701-9</a:t>
            </a:r>
            <a:endParaRPr lang="en-US" dirty="0"/>
          </a:p>
          <a:p>
            <a:endParaRPr lang="en-US" dirty="0"/>
          </a:p>
        </p:txBody>
      </p:sp>
    </p:spTree>
    <p:extLst>
      <p:ext uri="{BB962C8B-B14F-4D97-AF65-F5344CB8AC3E}">
        <p14:creationId xmlns:p14="http://schemas.microsoft.com/office/powerpoint/2010/main" val="264803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9600" dirty="0" smtClean="0"/>
              <a:t>Thank You</a:t>
            </a:r>
            <a:endParaRPr lang="en-US" sz="9600" dirty="0"/>
          </a:p>
        </p:txBody>
      </p:sp>
    </p:spTree>
    <p:extLst>
      <p:ext uri="{BB962C8B-B14F-4D97-AF65-F5344CB8AC3E}">
        <p14:creationId xmlns:p14="http://schemas.microsoft.com/office/powerpoint/2010/main" val="84209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dirty="0" smtClean="0"/>
              <a:t>Prelude</a:t>
            </a:r>
          </a:p>
          <a:p>
            <a:r>
              <a:rPr lang="en-US" dirty="0" smtClean="0"/>
              <a:t>Methodologies Used</a:t>
            </a:r>
          </a:p>
          <a:p>
            <a:r>
              <a:rPr lang="en-US" dirty="0" smtClean="0"/>
              <a:t>Diurnal Variation </a:t>
            </a:r>
          </a:p>
          <a:p>
            <a:r>
              <a:rPr lang="en-US" dirty="0" smtClean="0"/>
              <a:t>Neural Network approach</a:t>
            </a:r>
          </a:p>
          <a:p>
            <a:r>
              <a:rPr lang="en-US" dirty="0" smtClean="0"/>
              <a:t>Result</a:t>
            </a:r>
          </a:p>
          <a:p>
            <a:r>
              <a:rPr lang="en-US" dirty="0" smtClean="0"/>
              <a:t>References </a:t>
            </a:r>
          </a:p>
          <a:p>
            <a:endParaRPr lang="en-US" dirty="0"/>
          </a:p>
        </p:txBody>
      </p:sp>
    </p:spTree>
    <p:extLst>
      <p:ext uri="{BB962C8B-B14F-4D97-AF65-F5344CB8AC3E}">
        <p14:creationId xmlns:p14="http://schemas.microsoft.com/office/powerpoint/2010/main" val="655816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Prelude</a:t>
            </a:r>
            <a:endParaRPr lang="en-US" dirty="0"/>
          </a:p>
        </p:txBody>
      </p:sp>
      <p:sp>
        <p:nvSpPr>
          <p:cNvPr id="2" name="Content Placeholder 1"/>
          <p:cNvSpPr>
            <a:spLocks noGrp="1"/>
          </p:cNvSpPr>
          <p:nvPr>
            <p:ph idx="1"/>
          </p:nvPr>
        </p:nvSpPr>
        <p:spPr>
          <a:xfrm>
            <a:off x="1023861" y="1828800"/>
            <a:ext cx="5943598" cy="4343400"/>
          </a:xfrm>
        </p:spPr>
        <p:txBody>
          <a:bodyPr/>
          <a:lstStyle/>
          <a:p>
            <a:pPr fontAlgn="base"/>
            <a:r>
              <a:rPr lang="en-US" dirty="0"/>
              <a:t>Tropical cyclone forecasting is the science of forecasting where a tropical cyclone's center, and its effects, are expected to be at some point in the future. </a:t>
            </a:r>
          </a:p>
          <a:p>
            <a:pPr fontAlgn="base"/>
            <a:r>
              <a:rPr lang="en-US" dirty="0"/>
              <a:t>To predict the </a:t>
            </a:r>
            <a:r>
              <a:rPr lang="en-US" dirty="0" smtClean="0"/>
              <a:t>occurrence and path </a:t>
            </a:r>
            <a:r>
              <a:rPr lang="en-US" dirty="0"/>
              <a:t>of cyclone at minimum of 5-7 days before its arrival with sufficient accuracy from satellite image data.</a:t>
            </a:r>
          </a:p>
          <a:p>
            <a:endParaRPr lang="en-US" dirty="0"/>
          </a:p>
        </p:txBody>
      </p:sp>
      <p:pic>
        <p:nvPicPr>
          <p:cNvPr id="1026" name="Picture 2" descr="https://lh6.googleusercontent.com/l4mwVmEwOm4dO1nwFk9ABtZ2s_RloB_wYxrHFWSGheWuNL9e_KwvsRECAtG58beg99Qt4R125w_IkBNSyo-fQ3WAO0Dj3mZt8qIgnWwPjtntRggi2Pc1OhtPy1yVfv0pB-DZ9k6xOJHvXOW1Q6Io7Q=n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2212" y="937419"/>
            <a:ext cx="3714750" cy="4791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Methodologies Used</a:t>
            </a:r>
            <a:endParaRPr lang="en-US" dirty="0"/>
          </a:p>
        </p:txBody>
      </p:sp>
      <p:sp>
        <p:nvSpPr>
          <p:cNvPr id="2" name="Content Placeholder 1"/>
          <p:cNvSpPr>
            <a:spLocks noGrp="1"/>
          </p:cNvSpPr>
          <p:nvPr>
            <p:ph sz="half" idx="1"/>
          </p:nvPr>
        </p:nvSpPr>
        <p:spPr>
          <a:xfrm>
            <a:off x="677158" y="2160589"/>
            <a:ext cx="9989254" cy="3880772"/>
          </a:xfrm>
        </p:spPr>
        <p:txBody>
          <a:bodyPr>
            <a:normAutofit/>
          </a:bodyPr>
          <a:lstStyle/>
          <a:p>
            <a:pPr>
              <a:buFont typeface="Wingdings" panose="05000000000000000000" pitchFamily="2" charset="2"/>
              <a:buChar char="q"/>
            </a:pPr>
            <a:r>
              <a:rPr lang="en-US" dirty="0" smtClean="0"/>
              <a:t>Diurnal Variation study of TC’s characteristics for forecasting</a:t>
            </a:r>
          </a:p>
          <a:p>
            <a:pPr>
              <a:buFont typeface="Wingdings" panose="05000000000000000000" pitchFamily="2" charset="2"/>
              <a:buChar char="q"/>
            </a:pPr>
            <a:r>
              <a:rPr lang="en-US" dirty="0" smtClean="0"/>
              <a:t>Neural Network model for predicting Cyclone track using stacked LSTM.</a:t>
            </a:r>
          </a:p>
          <a:p>
            <a:endParaRPr lang="en-US" dirty="0"/>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Diurnal Variation study of TC’s characteristics for </a:t>
            </a:r>
            <a:r>
              <a:rPr lang="en-US" dirty="0" smtClean="0"/>
              <a:t>forecasting</a:t>
            </a:r>
            <a:endParaRPr lang="en-US" dirty="0"/>
          </a:p>
        </p:txBody>
      </p:sp>
      <p:sp>
        <p:nvSpPr>
          <p:cNvPr id="3" name="Text Placeholder 2"/>
          <p:cNvSpPr>
            <a:spLocks noGrp="1"/>
          </p:cNvSpPr>
          <p:nvPr>
            <p:ph sz="half" idx="1"/>
          </p:nvPr>
        </p:nvSpPr>
        <p:spPr/>
        <p:txBody>
          <a:bodyPr>
            <a:normAutofit/>
          </a:bodyPr>
          <a:lstStyle/>
          <a:p>
            <a:pPr>
              <a:buFont typeface="Wingdings" panose="05000000000000000000" pitchFamily="2" charset="2"/>
              <a:buChar char="q"/>
            </a:pPr>
            <a:r>
              <a:rPr lang="en-US" dirty="0"/>
              <a:t>Brightness temperature is the temperature at which a black body in thermal equilibrium with its surroundings would have to be in order to duplicate the observed intensity of a grey body object at a frequency nu</a:t>
            </a:r>
            <a:r>
              <a:rPr lang="en-US" dirty="0" smtClean="0"/>
              <a:t>.</a:t>
            </a:r>
          </a:p>
          <a:p>
            <a:pPr>
              <a:buFont typeface="Wingdings" panose="05000000000000000000" pitchFamily="2" charset="2"/>
              <a:buChar char="q"/>
            </a:pPr>
            <a:r>
              <a:rPr lang="en-US" dirty="0"/>
              <a:t>For our analysis we take three thresholds of TIR-BT namely deep cold clouds (TIR-BT &lt; 210 K), cold clouds (210 K&lt; TIR-BT &lt; 240 K) and warm clouds (TIR-BT &gt; 240 K).</a:t>
            </a:r>
          </a:p>
        </p:txBody>
      </p:sp>
      <p:pic>
        <p:nvPicPr>
          <p:cNvPr id="2050" name="Picture 2" descr="https://lh5.googleusercontent.com/30kC3NfEod8WSiz9IQMIA9De0aauQb9ok0CIzfrBvqTgRA88qJWqiYXFIpBeCcKMxci-AD9EqBQi4MI-yhz7saXKOOBtxg6Xvt1VBbpmgDXVaYoYN0zqJbFLiRPKSzv7XIwMFp0HLmsqnKlgKoQ5EQ=nw"/>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7232869" y="2860868"/>
            <a:ext cx="2263336" cy="28729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Diurnal Variation study of TC’s characteristics for forecasting</a:t>
            </a:r>
          </a:p>
        </p:txBody>
      </p:sp>
      <p:sp>
        <p:nvSpPr>
          <p:cNvPr id="6" name="Content Placeholder 5"/>
          <p:cNvSpPr>
            <a:spLocks noGrp="1"/>
          </p:cNvSpPr>
          <p:nvPr>
            <p:ph sz="half" idx="1"/>
          </p:nvPr>
        </p:nvSpPr>
        <p:spPr/>
        <p:txBody>
          <a:bodyPr>
            <a:normAutofit lnSpcReduction="10000"/>
          </a:bodyPr>
          <a:lstStyle/>
          <a:p>
            <a:pPr>
              <a:buFont typeface="Wingdings" panose="05000000000000000000" pitchFamily="2" charset="2"/>
              <a:buChar char="q"/>
            </a:pPr>
            <a:r>
              <a:rPr lang="en-US" dirty="0"/>
              <a:t>Variation of cloud cover area and cloud top temperature of specific cyclone</a:t>
            </a:r>
            <a:r>
              <a:rPr lang="en-US" dirty="0" smtClean="0"/>
              <a:t>.</a:t>
            </a:r>
          </a:p>
          <a:p>
            <a:pPr>
              <a:buFont typeface="Wingdings" panose="05000000000000000000" pitchFamily="2" charset="2"/>
              <a:buChar char="q"/>
            </a:pPr>
            <a:r>
              <a:rPr lang="en-US" dirty="0"/>
              <a:t>The temporal evolution of the areal extent of the clouds and TIR-BT for the cyclone Hudhud </a:t>
            </a:r>
            <a:r>
              <a:rPr lang="en-US" dirty="0" smtClean="0"/>
              <a:t>is studied.</a:t>
            </a:r>
          </a:p>
          <a:p>
            <a:pPr>
              <a:buFont typeface="Wingdings" panose="05000000000000000000" pitchFamily="2" charset="2"/>
              <a:buChar char="q"/>
            </a:pPr>
            <a:r>
              <a:rPr lang="en-US" dirty="0"/>
              <a:t>It can be noted from the CCA plots that diurnal variation of CCA of deep cold clouds and cold clouds are opposite in phase and magnitude in the inner region of the cyclones. Similar trends are observed for outer region of cold clouds</a:t>
            </a:r>
          </a:p>
          <a:p>
            <a:endParaRPr lang="en-US" dirty="0"/>
          </a:p>
        </p:txBody>
      </p:sp>
      <p:pic>
        <p:nvPicPr>
          <p:cNvPr id="7" name="Content Placeholder 6"/>
          <p:cNvPicPr>
            <a:picLocks noGrp="1"/>
          </p:cNvPicPr>
          <p:nvPr>
            <p:ph sz="half" idx="2"/>
          </p:nvPr>
        </p:nvPicPr>
        <p:blipFill rotWithShape="1">
          <a:blip r:embed="rId3" cstate="print">
            <a:extLst>
              <a:ext uri="{28A0092B-C50C-407E-A947-70E740481C1C}">
                <a14:useLocalDpi xmlns:a14="http://schemas.microsoft.com/office/drawing/2010/main" val="0"/>
              </a:ext>
            </a:extLst>
          </a:blip>
          <a:srcRect t="15154"/>
          <a:stretch/>
        </p:blipFill>
        <p:spPr bwMode="auto">
          <a:xfrm>
            <a:off x="8609012" y="1447800"/>
            <a:ext cx="3352800" cy="2270125"/>
          </a:xfrm>
          <a:prstGeom prst="rect">
            <a:avLst/>
          </a:prstGeom>
          <a:noFill/>
          <a:ln>
            <a:noFill/>
          </a:ln>
        </p:spPr>
      </p:pic>
      <p:pic>
        <p:nvPicPr>
          <p:cNvPr id="8" name="Picture 7"/>
          <p:cNvPicPr/>
          <p:nvPr/>
        </p:nvPicPr>
        <p:blipFill rotWithShape="1">
          <a:blip r:embed="rId4" cstate="print">
            <a:extLst>
              <a:ext uri="{28A0092B-C50C-407E-A947-70E740481C1C}">
                <a14:useLocalDpi xmlns:a14="http://schemas.microsoft.com/office/drawing/2010/main" val="0"/>
              </a:ext>
            </a:extLst>
          </a:blip>
          <a:srcRect t="17749"/>
          <a:stretch/>
        </p:blipFill>
        <p:spPr bwMode="auto">
          <a:xfrm>
            <a:off x="8609012" y="4114800"/>
            <a:ext cx="3352800" cy="2360326"/>
          </a:xfrm>
          <a:prstGeom prst="rect">
            <a:avLst/>
          </a:prstGeom>
          <a:noFill/>
          <a:ln>
            <a:noFill/>
          </a:ln>
        </p:spPr>
      </p:pic>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Diurnal Variation study of TC’s characteristics for forecasting</a:t>
            </a:r>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70612" y="4347565"/>
            <a:ext cx="3541871" cy="1902727"/>
          </a:xfrm>
        </p:spPr>
      </p:pic>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t="3572"/>
          <a:stretch/>
        </p:blipFill>
        <p:spPr>
          <a:xfrm>
            <a:off x="6170612" y="2057399"/>
            <a:ext cx="3541871" cy="2057401"/>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2012" y="2051663"/>
            <a:ext cx="3657600" cy="2063138"/>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32013" y="4343400"/>
            <a:ext cx="3657600" cy="1906892"/>
          </a:xfrm>
          <a:prstGeom prst="rect">
            <a:avLst/>
          </a:prstGeom>
        </p:spPr>
      </p:pic>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Neural Network model for predicting Cyclone track using stacked LSTM</a:t>
            </a:r>
            <a:r>
              <a:rPr lang="en-US" dirty="0" smtClean="0"/>
              <a:t>.</a:t>
            </a:r>
            <a:endParaRPr lang="en-US" dirty="0"/>
          </a:p>
        </p:txBody>
      </p:sp>
      <p:sp>
        <p:nvSpPr>
          <p:cNvPr id="5" name="Content Placeholder 4"/>
          <p:cNvSpPr>
            <a:spLocks noGrp="1"/>
          </p:cNvSpPr>
          <p:nvPr>
            <p:ph sz="half" idx="1"/>
          </p:nvPr>
        </p:nvSpPr>
        <p:spPr/>
        <p:txBody>
          <a:bodyPr/>
          <a:lstStyle/>
          <a:p>
            <a:pPr>
              <a:buFont typeface="Wingdings" panose="05000000000000000000" pitchFamily="2" charset="2"/>
              <a:buChar char="q"/>
            </a:pPr>
            <a:r>
              <a:rPr lang="en-US" dirty="0"/>
              <a:t>Long Short Term Memory networks — usually just called “LSTMs” — are a special kind of RNN, capable of learning long-term dependencies</a:t>
            </a:r>
            <a:r>
              <a:rPr lang="en-US" dirty="0" smtClean="0"/>
              <a:t>.</a:t>
            </a:r>
          </a:p>
          <a:p>
            <a:pPr>
              <a:buFont typeface="Wingdings" panose="05000000000000000000" pitchFamily="2" charset="2"/>
              <a:buChar char="q"/>
            </a:pPr>
            <a:r>
              <a:rPr lang="en-US" dirty="0"/>
              <a:t>LSTMs are explicitly designed to avoid the long-term dependency problem.</a:t>
            </a:r>
          </a:p>
        </p:txBody>
      </p:sp>
      <p:pic>
        <p:nvPicPr>
          <p:cNvPr id="3" name="Content Placeholder 2"/>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988050" y="3197983"/>
            <a:ext cx="4752975" cy="2198758"/>
          </a:xfrm>
        </p:spPr>
      </p:pic>
      <p:sp>
        <p:nvSpPr>
          <p:cNvPr id="6" name="TextBox 5"/>
          <p:cNvSpPr txBox="1"/>
          <p:nvPr/>
        </p:nvSpPr>
        <p:spPr>
          <a:xfrm>
            <a:off x="7746870" y="4937197"/>
            <a:ext cx="2286000" cy="230832"/>
          </a:xfrm>
          <a:prstGeom prst="rect">
            <a:avLst/>
          </a:prstGeom>
          <a:noFill/>
          <a:ln>
            <a:solidFill>
              <a:schemeClr val="bg2"/>
            </a:solidFill>
          </a:ln>
        </p:spPr>
        <p:txBody>
          <a:bodyPr wrap="square" rtlCol="0">
            <a:spAutoFit/>
          </a:bodyPr>
          <a:lstStyle/>
          <a:p>
            <a:pPr>
              <a:lnSpc>
                <a:spcPct val="90000"/>
              </a:lnSpc>
            </a:pPr>
            <a:r>
              <a:rPr lang="en-US" sz="500" dirty="0">
                <a:hlinkClick r:id="rId4"/>
              </a:rPr>
              <a:t>LSTM- Long Short-Term Memory. Long Short Term Memory networks —… | by </a:t>
            </a:r>
            <a:r>
              <a:rPr lang="en-US" sz="500" dirty="0" err="1">
                <a:hlinkClick r:id="rId4"/>
              </a:rPr>
              <a:t>Prasoon</a:t>
            </a:r>
            <a:r>
              <a:rPr lang="en-US" sz="500" dirty="0">
                <a:hlinkClick r:id="rId4"/>
              </a:rPr>
              <a:t> Singh | Analytics </a:t>
            </a:r>
            <a:r>
              <a:rPr lang="en-US" sz="500" dirty="0" err="1">
                <a:hlinkClick r:id="rId4"/>
              </a:rPr>
              <a:t>Vidhya</a:t>
            </a:r>
            <a:r>
              <a:rPr lang="en-US" sz="500" dirty="0">
                <a:hlinkClick r:id="rId4"/>
              </a:rPr>
              <a:t> | Medium</a:t>
            </a:r>
            <a:endParaRPr lang="en-US" sz="500" dirty="0" smtClean="0"/>
          </a:p>
        </p:txBody>
      </p:sp>
    </p:spTree>
    <p:extLst>
      <p:ext uri="{BB962C8B-B14F-4D97-AF65-F5344CB8AC3E}">
        <p14:creationId xmlns:p14="http://schemas.microsoft.com/office/powerpoint/2010/main" val="4040197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Neural Network model for predicting Cyclone track using stacked LSTM.</a:t>
            </a:r>
          </a:p>
        </p:txBody>
      </p:sp>
      <p:sp>
        <p:nvSpPr>
          <p:cNvPr id="3" name="Content Placeholder 2"/>
          <p:cNvSpPr>
            <a:spLocks noGrp="1"/>
          </p:cNvSpPr>
          <p:nvPr>
            <p:ph sz="half" idx="1"/>
          </p:nvPr>
        </p:nvSpPr>
        <p:spPr/>
        <p:txBody>
          <a:bodyPr>
            <a:normAutofit/>
          </a:bodyPr>
          <a:lstStyle/>
          <a:p>
            <a:pPr>
              <a:buFont typeface="Wingdings" panose="05000000000000000000" pitchFamily="2" charset="2"/>
              <a:buChar char="q"/>
            </a:pPr>
            <a:r>
              <a:rPr lang="en-US" dirty="0" smtClean="0"/>
              <a:t>Data- Hurricane data from NOAA database and BTD data in NI basin from RSMC.</a:t>
            </a:r>
          </a:p>
          <a:p>
            <a:pPr>
              <a:buFont typeface="Wingdings" panose="05000000000000000000" pitchFamily="2" charset="2"/>
              <a:buChar char="q"/>
            </a:pPr>
            <a:r>
              <a:rPr lang="en-US" dirty="0" smtClean="0"/>
              <a:t>All cyclone from 1920 to 2012 with 6-hr interval. Around 16,394 recordings.</a:t>
            </a:r>
          </a:p>
          <a:p>
            <a:pPr>
              <a:buFont typeface="Wingdings" panose="05000000000000000000" pitchFamily="2" charset="2"/>
              <a:buChar char="q"/>
            </a:pPr>
            <a:r>
              <a:rPr lang="en-US" dirty="0" smtClean="0"/>
              <a:t>Factors taken- ECP, MSSWS, </a:t>
            </a:r>
            <a:r>
              <a:rPr lang="en-US" dirty="0" err="1" smtClean="0"/>
              <a:t>Lat</a:t>
            </a:r>
            <a:r>
              <a:rPr lang="en-US" dirty="0" smtClean="0"/>
              <a:t>, Long.</a:t>
            </a:r>
          </a:p>
          <a:p>
            <a:pPr>
              <a:buFont typeface="Wingdings" panose="05000000000000000000" pitchFamily="2" charset="2"/>
              <a:buChar char="q"/>
            </a:pPr>
            <a:r>
              <a:rPr lang="en-US" dirty="0" smtClean="0"/>
              <a:t>Instead of </a:t>
            </a:r>
            <a:r>
              <a:rPr lang="en-US" dirty="0" err="1" smtClean="0"/>
              <a:t>Lattitude</a:t>
            </a:r>
            <a:r>
              <a:rPr lang="en-US" dirty="0" smtClean="0"/>
              <a:t> and Longitude we take Distance and direction.</a:t>
            </a:r>
          </a:p>
          <a:p>
            <a:endParaRPr lang="en-US" dirty="0" smtClean="0"/>
          </a:p>
        </p:txBody>
      </p:sp>
      <p:pic>
        <p:nvPicPr>
          <p:cNvPr id="7" name="Content Placeholder 6"/>
          <p:cNvPicPr>
            <a:picLocks noGrp="1"/>
          </p:cNvPicPr>
          <p:nvPr>
            <p:ph sz="half" idx="2"/>
          </p:nvPr>
        </p:nvPicPr>
        <p:blipFill rotWithShape="1">
          <a:blip r:embed="rId3">
            <a:extLst>
              <a:ext uri="{28A0092B-C50C-407E-A947-70E740481C1C}">
                <a14:useLocalDpi xmlns:a14="http://schemas.microsoft.com/office/drawing/2010/main" val="0"/>
              </a:ext>
            </a:extLst>
          </a:blip>
          <a:stretch/>
        </p:blipFill>
        <p:spPr bwMode="auto">
          <a:xfrm>
            <a:off x="6898999" y="2286000"/>
            <a:ext cx="2931076" cy="402272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00421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396</TotalTime>
  <Words>660</Words>
  <Application>Microsoft Office PowerPoint</Application>
  <PresentationFormat>Custom</PresentationFormat>
  <Paragraphs>74</Paragraphs>
  <Slides>14</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Cambria Math</vt:lpstr>
      <vt:lpstr>Century Gothic</vt:lpstr>
      <vt:lpstr>Tw Cen MT</vt:lpstr>
      <vt:lpstr>Tw Cen MT Condensed</vt:lpstr>
      <vt:lpstr>Wingdings</vt:lpstr>
      <vt:lpstr>Wingdings 3</vt:lpstr>
      <vt:lpstr>Integral</vt:lpstr>
      <vt:lpstr>Using Cloud top Temperature for Cyclone forecast using Machine Learning approach</vt:lpstr>
      <vt:lpstr>Contents</vt:lpstr>
      <vt:lpstr>Prelude</vt:lpstr>
      <vt:lpstr>Methodologies Used</vt:lpstr>
      <vt:lpstr>Diurnal Variation study of TC’s characteristics for forecasting</vt:lpstr>
      <vt:lpstr>Diurnal Variation study of TC’s characteristics for forecasting</vt:lpstr>
      <vt:lpstr>Diurnal Variation study of TC’s characteristics for forecasting</vt:lpstr>
      <vt:lpstr>Neural Network model for predicting Cyclone track using stacked LSTM.</vt:lpstr>
      <vt:lpstr>Neural Network model for predicting Cyclone track using stacked LSTM.</vt:lpstr>
      <vt:lpstr>Neural Network model for predicting Cyclone track using stacked LSTM.</vt:lpstr>
      <vt:lpstr>Neural Network model for predicting Cyclone track using stacked LSTM.</vt:lpstr>
      <vt:lpstr>Results</vt:lpstr>
      <vt:lpstr>References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Your Country</dc:title>
  <dc:creator>ASUS</dc:creator>
  <cp:lastModifiedBy>ASUS</cp:lastModifiedBy>
  <cp:revision>17</cp:revision>
  <dcterms:created xsi:type="dcterms:W3CDTF">2023-04-21T17:55:02Z</dcterms:created>
  <dcterms:modified xsi:type="dcterms:W3CDTF">2023-04-22T04:03:50Z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