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0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90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83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1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8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6125-D1A0-4448-8029-3810657AB28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238BF4-0600-41DE-BCBD-C68DFC7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915" y="2715430"/>
            <a:ext cx="7766936" cy="164630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Using Cloud top Temperature for Cyclone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orecast using Machine Learning approach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915" y="4681769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By- Vrishabh Kenkre</a:t>
            </a:r>
          </a:p>
          <a:p>
            <a:r>
              <a:rPr lang="en-US" dirty="0" smtClean="0"/>
              <a:t>Roll no.- 19ME01009</a:t>
            </a:r>
          </a:p>
          <a:p>
            <a:r>
              <a:rPr lang="en-US" dirty="0" smtClean="0"/>
              <a:t>Under the supervision of – Dr. </a:t>
            </a:r>
            <a:r>
              <a:rPr lang="en-US" dirty="0" err="1" smtClean="0"/>
              <a:t>Srinivasa</a:t>
            </a:r>
            <a:r>
              <a:rPr lang="en-US" dirty="0" smtClean="0"/>
              <a:t> </a:t>
            </a:r>
            <a:r>
              <a:rPr lang="en-US" dirty="0" err="1" smtClean="0"/>
              <a:t>Ramanujam</a:t>
            </a:r>
            <a:r>
              <a:rPr lang="en-US" dirty="0" smtClean="0"/>
              <a:t> Kannan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Brightness Temperature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802458" cy="3880773"/>
          </a:xfrm>
        </p:spPr>
        <p:txBody>
          <a:bodyPr/>
          <a:lstStyle/>
          <a:p>
            <a:r>
              <a:rPr lang="en-US" dirty="0"/>
              <a:t>Brightness </a:t>
            </a:r>
            <a:r>
              <a:rPr lang="en-US" dirty="0" smtClean="0"/>
              <a:t>temperature </a:t>
            </a:r>
            <a:r>
              <a:rPr lang="en-US" dirty="0"/>
              <a:t>is the temperature at which a black body in thermal equilibrium with its surroundings would have to be in order to duplicate the observed intensity of a grey body object at a frequency </a:t>
            </a:r>
            <a:r>
              <a:rPr lang="en-US" dirty="0" smtClean="0"/>
              <a:t>nu.</a:t>
            </a:r>
          </a:p>
          <a:p>
            <a:r>
              <a:rPr lang="en-US" dirty="0"/>
              <a:t>TIR-BT of </a:t>
            </a:r>
            <a:r>
              <a:rPr lang="en-US" dirty="0" smtClean="0"/>
              <a:t>230-240 </a:t>
            </a:r>
            <a:r>
              <a:rPr lang="en-US" dirty="0"/>
              <a:t>K, TIR-BT &lt; 210 K , and TIRBT &lt; 235 K are indicate the presence of convective clouds, deep convective cloud and high cloud respectively. TIR-BT &lt; 208 K is a deep convective precipitating </a:t>
            </a:r>
            <a:r>
              <a:rPr lang="en-US" dirty="0" smtClean="0"/>
              <a:t>clouds.</a:t>
            </a:r>
          </a:p>
          <a:p>
            <a:r>
              <a:rPr lang="en-US" dirty="0" smtClean="0"/>
              <a:t>For our </a:t>
            </a:r>
            <a:r>
              <a:rPr lang="en-US" dirty="0"/>
              <a:t>analysis </a:t>
            </a:r>
            <a:r>
              <a:rPr lang="en-US" dirty="0" smtClean="0"/>
              <a:t>we </a:t>
            </a:r>
            <a:r>
              <a:rPr lang="en-US" dirty="0"/>
              <a:t>take three thresholds of TIR-BT namely deep cold clouds (TIR-BT &lt; 210 K), cold clouds (210 K&lt; TIR-BT &lt; 240 K) and warm clouds (TIR-BT &gt; 240 K).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88" y="1930400"/>
            <a:ext cx="3134276" cy="39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90C226">
                    <a:lumMod val="75000"/>
                  </a:srgbClr>
                </a:solidFill>
              </a:rPr>
              <a:t>Brightness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 of cloud cover area and cloud top temperature of specific </a:t>
            </a:r>
            <a:r>
              <a:rPr lang="en-US" dirty="0" smtClean="0"/>
              <a:t>cyclone.</a:t>
            </a:r>
          </a:p>
          <a:p>
            <a:r>
              <a:rPr lang="en-US" dirty="0"/>
              <a:t>The temporal evolution of the areal extent of the clouds and TIR-BT for the cyclone </a:t>
            </a:r>
            <a:r>
              <a:rPr lang="en-US" dirty="0" err="1"/>
              <a:t>Hudhud</a:t>
            </a:r>
            <a:r>
              <a:rPr lang="en-US" dirty="0"/>
              <a:t> and </a:t>
            </a:r>
            <a:r>
              <a:rPr lang="en-US" dirty="0" err="1"/>
              <a:t>Vardah</a:t>
            </a:r>
            <a:r>
              <a:rPr lang="en-US" dirty="0"/>
              <a:t> during their life </a:t>
            </a:r>
            <a:r>
              <a:rPr lang="en-US" dirty="0" smtClean="0"/>
              <a:t>cycles is shown.</a:t>
            </a:r>
          </a:p>
          <a:p>
            <a:r>
              <a:rPr lang="en-US" dirty="0"/>
              <a:t>It can be noted from the CCA plots that diurnal variation of CCA of deep cold clouds and </a:t>
            </a:r>
            <a:r>
              <a:rPr lang="en-US" dirty="0" smtClean="0"/>
              <a:t>cold </a:t>
            </a:r>
            <a:r>
              <a:rPr lang="en-US" dirty="0"/>
              <a:t>clouds are opposite in phase and magnitude in the inner region of the cyclones. Similar trends are observed for outer region of cold clouds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1" r="-620"/>
          <a:stretch/>
        </p:blipFill>
        <p:spPr>
          <a:xfrm>
            <a:off x="999998" y="4462271"/>
            <a:ext cx="4449826" cy="2100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r="396"/>
          <a:stretch/>
        </p:blipFill>
        <p:spPr>
          <a:xfrm>
            <a:off x="6217920" y="4462271"/>
            <a:ext cx="4599432" cy="2113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744" y="6488668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Hudhud variation for 210K&lt;BT&lt;240K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6120" y="6563270"/>
            <a:ext cx="346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Hudhud variation for BT&lt;210K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Entropy evolution characteristics during an intense tropical </a:t>
            </a:r>
            <a:r>
              <a:rPr lang="en-US" dirty="0" smtClean="0"/>
              <a:t>cyclone N</a:t>
            </a:r>
            <a:r>
              <a:rPr lang="en-US" dirty="0"/>
              <a:t>. </a:t>
            </a:r>
            <a:r>
              <a:rPr lang="en-US" dirty="0" err="1"/>
              <a:t>Pegahfar</a:t>
            </a:r>
            <a:r>
              <a:rPr lang="en-US" dirty="0"/>
              <a:t> &amp; </a:t>
            </a:r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Gharaylou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The Influence of Near-Surface, High-Entropy Air in Hurricane Eyes on Maximum Hurricane </a:t>
            </a:r>
            <a:r>
              <a:rPr lang="en-US" dirty="0" smtClean="0"/>
              <a:t>Intensity. George </a:t>
            </a:r>
            <a:r>
              <a:rPr lang="en-US" dirty="0"/>
              <a:t>H. </a:t>
            </a:r>
            <a:r>
              <a:rPr lang="en-US" dirty="0" smtClean="0"/>
              <a:t>Bryan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 Richard </a:t>
            </a:r>
            <a:r>
              <a:rPr lang="en-US" dirty="0" err="1" smtClean="0"/>
              <a:t>Rotunno</a:t>
            </a:r>
            <a:endParaRPr lang="en-US" dirty="0" smtClean="0"/>
          </a:p>
          <a:p>
            <a:r>
              <a:rPr lang="en-US" dirty="0"/>
              <a:t>Bryan GH (2008) On the computation of </a:t>
            </a:r>
            <a:r>
              <a:rPr lang="en-US" dirty="0" err="1"/>
              <a:t>pseudoadiabatic</a:t>
            </a:r>
            <a:r>
              <a:rPr lang="en-US" dirty="0"/>
              <a:t> entropy and equivalent potential temperature. Mon Weather Rev 136(12):</a:t>
            </a:r>
            <a:r>
              <a:rPr lang="en-US" dirty="0" smtClean="0"/>
              <a:t>5239–5245</a:t>
            </a:r>
          </a:p>
          <a:p>
            <a:r>
              <a:rPr lang="en-US" dirty="0"/>
              <a:t>Climatological Analysis of Tropical Cyclone Intensity Changes under Moderate Vertical Wind </a:t>
            </a:r>
            <a:r>
              <a:rPr lang="en-US" dirty="0" smtClean="0"/>
              <a:t>Shear. </a:t>
            </a:r>
            <a:r>
              <a:rPr lang="en-US" dirty="0" err="1" smtClean="0"/>
              <a:t>Rosimar</a:t>
            </a:r>
            <a:r>
              <a:rPr lang="en-US" dirty="0" smtClean="0"/>
              <a:t> Rios-Berrios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 Ryan D. </a:t>
            </a:r>
            <a:r>
              <a:rPr lang="en-US" dirty="0" smtClean="0"/>
              <a:t>Torn</a:t>
            </a:r>
          </a:p>
          <a:p>
            <a:r>
              <a:rPr lang="en-US" dirty="0"/>
              <a:t>A </a:t>
            </a:r>
            <a:r>
              <a:rPr lang="en-US" dirty="0" smtClean="0"/>
              <a:t>ventilation index for tropical cyclones </a:t>
            </a:r>
            <a:r>
              <a:rPr lang="en-US" dirty="0"/>
              <a:t>by Brian Tang and Kerry </a:t>
            </a:r>
            <a:r>
              <a:rPr lang="en-US" dirty="0" smtClean="0"/>
              <a:t>Emanuel</a:t>
            </a:r>
          </a:p>
          <a:p>
            <a:r>
              <a:rPr lang="en-US" dirty="0"/>
              <a:t>https://glossary.ametsoc.org/wiki/Reversible_moist-adiabatic_process#:~:text=A%20moist%2Dadiabatic%20process%20in,or%20to%20the%20air%2C%20respectively</a:t>
            </a:r>
            <a:r>
              <a:rPr lang="en-US" dirty="0" smtClean="0"/>
              <a:t>.</a:t>
            </a:r>
          </a:p>
          <a:p>
            <a:r>
              <a:rPr lang="en-US" dirty="0"/>
              <a:t>https://</a:t>
            </a:r>
            <a:r>
              <a:rPr lang="en-US" dirty="0" smtClean="0"/>
              <a:t>glossary.ametsoc.org/wiki/Pseudoadiabatic_process</a:t>
            </a:r>
          </a:p>
          <a:p>
            <a:r>
              <a:rPr lang="en-US" dirty="0"/>
              <a:t>https://</a:t>
            </a:r>
            <a:r>
              <a:rPr lang="en-US" dirty="0" smtClean="0"/>
              <a:t>www.ripublication.com/ijaer17/ijaerv12n22_146.pdf</a:t>
            </a:r>
          </a:p>
          <a:p>
            <a:r>
              <a:rPr lang="en-US" dirty="0"/>
              <a:t>https://</a:t>
            </a:r>
            <a:r>
              <a:rPr lang="en-US" dirty="0" smtClean="0"/>
              <a:t>www.researchgate.net/publication/344284728_On_the_dynamics_of_cyclogenesis_rapid_intensification_and_recurvature_of_the_very_severe_cyclonic_storm_Ockhi_httpsrdcubeb7jcN</a:t>
            </a:r>
          </a:p>
          <a:p>
            <a:r>
              <a:rPr lang="en-US" dirty="0"/>
              <a:t>https://www.ijcmas.com/special/9/Vikash%20Kumar%20Sharma,%</a:t>
            </a:r>
            <a:r>
              <a:rPr lang="en-US" dirty="0" smtClean="0"/>
              <a:t>20et%20al.pdf</a:t>
            </a:r>
          </a:p>
          <a:p>
            <a:r>
              <a:rPr lang="en-US" dirty="0"/>
              <a:t>https://</a:t>
            </a:r>
            <a:r>
              <a:rPr lang="en-US" dirty="0" smtClean="0"/>
              <a:t>ieeexplore.ieee.org/stamp/stamp.jsp?arnumber=8977395</a:t>
            </a:r>
          </a:p>
          <a:p>
            <a:r>
              <a:rPr lang="en-US" dirty="0"/>
              <a:t>https://rsmcnewdelhi.imd.gov.in/report.php?internal_menu=MzM</a:t>
            </a:r>
            <a:r>
              <a:rPr lang="en-US" dirty="0" smtClean="0"/>
              <a:t>=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567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Prelude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51282" cy="3880773"/>
          </a:xfrm>
        </p:spPr>
        <p:txBody>
          <a:bodyPr/>
          <a:lstStyle/>
          <a:p>
            <a:r>
              <a:rPr lang="en-US" dirty="0"/>
              <a:t>Tropical cyclone forecasting is the science of forecasting where a tropical cyclone's center, and its effects, are expected to be at some point in the future. </a:t>
            </a:r>
          </a:p>
          <a:p>
            <a:r>
              <a:rPr lang="en-US" dirty="0"/>
              <a:t>To predict the occurrence of cyclone at minimum of 5-7 days before its arrival with sufficient accuracy from satellite image data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179766"/>
            <a:ext cx="3714750" cy="4791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6041362"/>
            <a:ext cx="182880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https://en.wikipedia.org/wiki/Cyclone_Matmo%E2%80%93Bulbul</a:t>
            </a:r>
            <a:endParaRPr 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Methodologies used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</a:p>
          <a:p>
            <a:r>
              <a:rPr lang="en-US" dirty="0"/>
              <a:t> </a:t>
            </a:r>
            <a:r>
              <a:rPr lang="en-US" dirty="0" smtClean="0"/>
              <a:t>Air–sea </a:t>
            </a:r>
            <a:r>
              <a:rPr lang="en-US" dirty="0"/>
              <a:t>thermodynamic </a:t>
            </a:r>
            <a:r>
              <a:rPr lang="en-US" dirty="0" smtClean="0"/>
              <a:t>disequilibrium(ASTD)</a:t>
            </a:r>
          </a:p>
          <a:p>
            <a:r>
              <a:rPr lang="en-US" dirty="0" smtClean="0"/>
              <a:t>Brightness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Entropy of Information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02521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dirty="0"/>
              <a:t> entropy of </a:t>
            </a:r>
            <a:r>
              <a:rPr lang="en-US" dirty="0" smtClean="0"/>
              <a:t>a </a:t>
            </a:r>
            <a:r>
              <a:rPr lang="en-US" dirty="0"/>
              <a:t>variable is the average level of "information", "surprise", or "uncertainty" inherent to the variable's possible </a:t>
            </a:r>
            <a:r>
              <a:rPr lang="en-US" dirty="0" smtClean="0"/>
              <a:t>outcomes.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information of this </a:t>
            </a:r>
            <a:r>
              <a:rPr lang="en-US" dirty="0"/>
              <a:t>relationship is described by the </a:t>
            </a:r>
            <a:r>
              <a:rPr lang="en-US" dirty="0" smtClean="0"/>
              <a:t>function </a:t>
            </a:r>
          </a:p>
          <a:p>
            <a:pPr marL="0" indent="0" algn="ctr">
              <a:buNone/>
            </a:pPr>
            <a:r>
              <a:rPr lang="en-US" dirty="0" smtClean="0"/>
              <a:t>log₂</a:t>
            </a:r>
            <a:r>
              <a:rPr lang="en-US" dirty="0"/>
              <a:t>(</a:t>
            </a:r>
            <a:r>
              <a:rPr lang="en-US" dirty="0" smtClean="0"/>
              <a:t>1/p(E))</a:t>
            </a:r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 algn="ctr">
              <a:buNone/>
            </a:pPr>
            <a:r>
              <a:rPr lang="en-US" dirty="0" smtClean="0"/>
              <a:t>I(E) = -</a:t>
            </a:r>
            <a:r>
              <a:rPr lang="en-US" dirty="0"/>
              <a:t> </a:t>
            </a:r>
            <a:r>
              <a:rPr lang="en-US" dirty="0" smtClean="0"/>
              <a:t>log₂</a:t>
            </a:r>
            <a:r>
              <a:rPr lang="en-US" dirty="0"/>
              <a:t>(</a:t>
            </a:r>
            <a:r>
              <a:rPr lang="en-US" dirty="0" smtClean="0"/>
              <a:t>p(E))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8" y="2036825"/>
            <a:ext cx="4616958" cy="34627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8976" y="5499544"/>
            <a:ext cx="38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Cyclone Bulbul entropy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Entropy of Information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8" y="3424577"/>
            <a:ext cx="5851482" cy="2957427"/>
          </a:xfrm>
        </p:spPr>
      </p:pic>
      <p:sp>
        <p:nvSpPr>
          <p:cNvPr id="5" name="TextBox 4"/>
          <p:cNvSpPr txBox="1"/>
          <p:nvPr/>
        </p:nvSpPr>
        <p:spPr>
          <a:xfrm>
            <a:off x="850392" y="2084832"/>
            <a:ext cx="559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Entropy </a:t>
            </a:r>
            <a:r>
              <a:rPr lang="el-GR" dirty="0" smtClean="0"/>
              <a:t>Η</a:t>
            </a:r>
            <a:r>
              <a:rPr lang="en-US" dirty="0" smtClean="0"/>
              <a:t> of </a:t>
            </a:r>
            <a:r>
              <a:rPr lang="en-US" dirty="0"/>
              <a:t>a discrete random variable X</a:t>
            </a:r>
            <a:r>
              <a:rPr lang="en-US" dirty="0" smtClean="0"/>
              <a:t>, </a:t>
            </a:r>
            <a:r>
              <a:rPr lang="en-US" dirty="0"/>
              <a:t>which </a:t>
            </a:r>
            <a:r>
              <a:rPr lang="en-US" dirty="0" smtClean="0"/>
              <a:t>is </a:t>
            </a:r>
            <a:r>
              <a:rPr lang="en-US" dirty="0"/>
              <a:t>distributed according to p</a:t>
            </a:r>
            <a:r>
              <a:rPr lang="en-US" dirty="0" smtClean="0"/>
              <a:t>:</a:t>
            </a:r>
            <a:r>
              <a:rPr lang="en-US" i="1" dirty="0">
                <a:latin typeface="Brush Script MT" panose="03060802040406070304" pitchFamily="66" charset="0"/>
              </a:rPr>
              <a:t> X</a:t>
            </a:r>
            <a:r>
              <a:rPr lang="en-US" dirty="0" smtClean="0"/>
              <a:t> → </a:t>
            </a:r>
            <a:r>
              <a:rPr lang="en-US" dirty="0"/>
              <a:t>[ 0 , </a:t>
            </a:r>
            <a:r>
              <a:rPr lang="en-US" dirty="0" smtClean="0"/>
              <a:t>1] </a:t>
            </a:r>
            <a:r>
              <a:rPr lang="en-US" dirty="0"/>
              <a:t>such that </a:t>
            </a:r>
            <a:r>
              <a:rPr lang="en-US" dirty="0" smtClean="0"/>
              <a:t>p(x) = P[X=x]</a:t>
            </a:r>
          </a:p>
          <a:p>
            <a:pPr algn="ctr"/>
            <a:r>
              <a:rPr lang="en-US" dirty="0" smtClean="0"/>
              <a:t>H(x) = -∑ p(x)*</a:t>
            </a:r>
            <a:r>
              <a:rPr lang="en-US" dirty="0"/>
              <a:t> log₂(</a:t>
            </a:r>
            <a:r>
              <a:rPr lang="en-US" dirty="0" smtClean="0"/>
              <a:t>p(x))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71" y="1930400"/>
            <a:ext cx="4991861" cy="3743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8976" y="5674296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Cyclone Amphan entropy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30" y="545592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Cumulonimbus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40970" cy="3880773"/>
          </a:xfrm>
        </p:spPr>
        <p:txBody>
          <a:bodyPr/>
          <a:lstStyle/>
          <a:p>
            <a:r>
              <a:rPr lang="en-US" dirty="0"/>
              <a:t>There is deep convection in the atmosphere which results in formation of High level clouds.</a:t>
            </a:r>
          </a:p>
          <a:p>
            <a:r>
              <a:rPr lang="en-US" dirty="0"/>
              <a:t>High level clouds have height greater than </a:t>
            </a:r>
            <a:r>
              <a:rPr lang="en-US" dirty="0" smtClean="0"/>
              <a:t>18,000ft(18,000 to 52,000ft).</a:t>
            </a:r>
            <a:endParaRPr lang="en-US" dirty="0"/>
          </a:p>
          <a:p>
            <a:r>
              <a:rPr lang="en-US" dirty="0"/>
              <a:t>Cirrocumulus and </a:t>
            </a:r>
            <a:r>
              <a:rPr lang="en-US" b="1" dirty="0"/>
              <a:t>Cumulonimbus</a:t>
            </a:r>
            <a:r>
              <a:rPr lang="en-US" dirty="0"/>
              <a:t> clouds are associated with strong winds and heavy rainfall.</a:t>
            </a:r>
          </a:p>
          <a:p>
            <a:r>
              <a:rPr lang="en-US" dirty="0"/>
              <a:t>Temperature of these clouds is less than −80°∁.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64" y="1663863"/>
            <a:ext cx="6908800" cy="3771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9439" y="5435763"/>
            <a:ext cx="31116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https://www.weather.gov/jetstream/tc_structure</a:t>
            </a:r>
          </a:p>
        </p:txBody>
      </p:sp>
    </p:spTree>
    <p:extLst>
      <p:ext uri="{BB962C8B-B14F-4D97-AF65-F5344CB8AC3E}">
        <p14:creationId xmlns:p14="http://schemas.microsoft.com/office/powerpoint/2010/main" val="4691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6136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90C226">
                    <a:lumMod val="75000"/>
                  </a:srgbClr>
                </a:solidFill>
              </a:rPr>
              <a:t>Entropy of Cumulonimbus clouds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Surface entropy flux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)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-Enthalpy </a:t>
                </a:r>
                <a:r>
                  <a:rPr lang="en-US" dirty="0"/>
                  <a:t>and drag </a:t>
                </a:r>
                <a:r>
                  <a:rPr lang="en-US" dirty="0" smtClean="0"/>
                  <a:t>coefficients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maximum wind </a:t>
                </a:r>
                <a:r>
                  <a:rPr lang="en-US" dirty="0" smtClean="0"/>
                  <a:t>speed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mean radius.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pt-BR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t-BR" dirty="0" smtClean="0"/>
                  <a:t> cloud </a:t>
                </a:r>
                <a:r>
                  <a:rPr lang="pt-BR" dirty="0"/>
                  <a:t>layer pseudo-adiabatic entropy in the inner region (</a:t>
                </a:r>
                <a:r>
                  <a:rPr lang="pt-BR" dirty="0" smtClean="0"/>
                  <a:t>r&lt;r2) and outer regions (r&gt;r2).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surface </a:t>
                </a:r>
                <a:r>
                  <a:rPr lang="en-US" dirty="0" smtClean="0"/>
                  <a:t>temperature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 is PAE at surface sea temperature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030595"/>
            <a:ext cx="6925743" cy="10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03077" y="5456587"/>
            <a:ext cx="288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Pegahfar</a:t>
            </a:r>
            <a:r>
              <a:rPr lang="en-US" sz="800" dirty="0"/>
              <a:t>, N., </a:t>
            </a:r>
            <a:r>
              <a:rPr lang="en-US" sz="800" dirty="0" err="1"/>
              <a:t>Gharaylou</a:t>
            </a:r>
            <a:r>
              <a:rPr lang="en-US" sz="800" dirty="0"/>
              <a:t>, M. Entropy evolution characteristics during an intense tropical cyclone. </a:t>
            </a:r>
            <a:r>
              <a:rPr lang="en-US" sz="800" i="1" dirty="0" err="1"/>
              <a:t>Meteorol</a:t>
            </a:r>
            <a:r>
              <a:rPr lang="en-US" sz="800" i="1" dirty="0"/>
              <a:t> </a:t>
            </a:r>
            <a:r>
              <a:rPr lang="en-US" sz="800" i="1" dirty="0" err="1"/>
              <a:t>Atmos</a:t>
            </a:r>
            <a:r>
              <a:rPr lang="en-US" sz="800" i="1" dirty="0"/>
              <a:t> Phys</a:t>
            </a:r>
            <a:r>
              <a:rPr lang="en-US" sz="800" dirty="0"/>
              <a:t> </a:t>
            </a:r>
            <a:r>
              <a:rPr lang="en-US" sz="800" b="1" dirty="0"/>
              <a:t>132</a:t>
            </a:r>
            <a:r>
              <a:rPr lang="en-US" sz="800" dirty="0"/>
              <a:t>, 461–482 (2020). https://doi.org/10.1007/s00703-019-00701-9</a:t>
            </a:r>
          </a:p>
        </p:txBody>
      </p:sp>
    </p:spTree>
    <p:extLst>
      <p:ext uri="{BB962C8B-B14F-4D97-AF65-F5344CB8AC3E}">
        <p14:creationId xmlns:p14="http://schemas.microsoft.com/office/powerpoint/2010/main" val="11986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90C226">
                    <a:lumMod val="75000"/>
                  </a:srgbClr>
                </a:solidFill>
              </a:rPr>
              <a:t>Entropy of Cumulonimbus clouds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2" y="1554480"/>
            <a:ext cx="6294306" cy="3251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08" y="3603753"/>
            <a:ext cx="5562948" cy="28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ASTD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Air-sea thermodynamic disequilibrium </a:t>
                </a:r>
                <a:r>
                  <a:rPr lang="en-US" dirty="0"/>
                  <a:t>is calculated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pseudo-adiabatic </a:t>
                </a:r>
                <a:r>
                  <a:rPr lang="en-US" dirty="0" smtClean="0"/>
                  <a:t>entropy of saturation at sea surface temperature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sub>
                    </m:sSub>
                  </m:oMath>
                </a14:m>
                <a:r>
                  <a:rPr lang="en-US" dirty="0" smtClean="0"/>
                  <a:t> is</a:t>
                </a:r>
                <a:r>
                  <a:rPr lang="en-US" dirty="0"/>
                  <a:t> pseudo-adiabatic entropy</a:t>
                </a:r>
                <a:r>
                  <a:rPr lang="en-US" dirty="0" smtClean="0"/>
                  <a:t> at 600hPa.</a:t>
                </a:r>
              </a:p>
              <a:p>
                <a:r>
                  <a:rPr lang="en-US" dirty="0" smtClean="0"/>
                  <a:t>More the disequilibrium, more is the chances for genesis of cyclone.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9" y="3713868"/>
            <a:ext cx="4214225" cy="2758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32" y="3713868"/>
            <a:ext cx="4092295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1715</TotalTime>
  <Words>462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微软雅黑</vt:lpstr>
      <vt:lpstr>Arial</vt:lpstr>
      <vt:lpstr>Brush Script MT</vt:lpstr>
      <vt:lpstr>Cambria Math</vt:lpstr>
      <vt:lpstr>Posterama</vt:lpstr>
      <vt:lpstr>Trebuchet MS</vt:lpstr>
      <vt:lpstr>Wingdings 3</vt:lpstr>
      <vt:lpstr>Facet</vt:lpstr>
      <vt:lpstr>Using Cloud top Temperature for Cyclone forecast using Machine Learning approach</vt:lpstr>
      <vt:lpstr>Prelude</vt:lpstr>
      <vt:lpstr>Methodologies used</vt:lpstr>
      <vt:lpstr>Entropy of Information</vt:lpstr>
      <vt:lpstr>Entropy of Information</vt:lpstr>
      <vt:lpstr>Cumulonimbus clouds</vt:lpstr>
      <vt:lpstr>Entropy of Cumulonimbus clouds</vt:lpstr>
      <vt:lpstr>Entropy of Cumulonimbus clouds</vt:lpstr>
      <vt:lpstr>ASTD</vt:lpstr>
      <vt:lpstr>Brightness Temperature</vt:lpstr>
      <vt:lpstr>Brightness Temperature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34</cp:revision>
  <dcterms:created xsi:type="dcterms:W3CDTF">2023-02-15T11:08:34Z</dcterms:created>
  <dcterms:modified xsi:type="dcterms:W3CDTF">2023-02-18T04:50:20Z</dcterms:modified>
</cp:coreProperties>
</file>