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3979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40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0d986c6a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0d986c6a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76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0d986c6ac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0d986c6ac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453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0d986c6ac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50d986c6ac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56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0d986c6ac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0d986c6ac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14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0d986c6ac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0d986c6ac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473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0d986c6a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0d986c6a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55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50d986c6ac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50d986c6a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971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50d986c6ac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50d986c6ac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366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50d986c6ac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50d986c6ac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2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0d986c6ac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50d986c6ac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79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0d986c6a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0d986c6a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690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50d986c6ac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50d986c6a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445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0d986c6ac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0d986c6ac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067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0d986c6ac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0d986c6ac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96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50d986c6ac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50d986c6ac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325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0d986c6a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0d986c6a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49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0d986c6ac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0d986c6ac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54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0d986c6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0d986c6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34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0d986c6ac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0d986c6ac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292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0d986c6ac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0d986c6ac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476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0d986c6ac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0d986c6ac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19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0d986c6ac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50d986c6ac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16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185421"/>
            <a:ext cx="5705700" cy="2085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Classification of Image-time series based on Spatio-temporal representations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DTW</a:t>
            </a:r>
            <a:endParaRPr/>
          </a:p>
        </p:txBody>
      </p:sp>
      <p:sp>
        <p:nvSpPr>
          <p:cNvPr id="184" name="Google Shape;184;p22"/>
          <p:cNvSpPr txBox="1">
            <a:spLocks noGrp="1"/>
          </p:cNvSpPr>
          <p:nvPr>
            <p:ph type="body" idx="1"/>
          </p:nvPr>
        </p:nvSpPr>
        <p:spPr>
          <a:xfrm>
            <a:off x="819150" y="1699400"/>
            <a:ext cx="5056200" cy="2739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a:t>Clearly these two series follow the same pattern, but the blue curve is longer than the red. If we apply the one-to-one match, shown in the top, the mapping is not perfectly synced up and the tail of the blue curve is being left out.</a:t>
            </a:r>
            <a:endParaRPr sz="1400"/>
          </a:p>
          <a:p>
            <a:pPr marL="457200" lvl="0" indent="-317500" algn="l" rtl="0">
              <a:spcBef>
                <a:spcPts val="0"/>
              </a:spcBef>
              <a:spcAft>
                <a:spcPts val="0"/>
              </a:spcAft>
              <a:buSzPts val="1400"/>
              <a:buAutoNum type="arabicPeriod"/>
            </a:pPr>
            <a:r>
              <a:rPr lang="en" sz="1400"/>
              <a:t>DTW overcomes the issue by developing a one-to-many match so that the troughs and peaks with the same pattern are perfectly matched, and there is no left out for both curves(shown in the bottom top).</a:t>
            </a:r>
            <a:endParaRPr sz="1400"/>
          </a:p>
          <a:p>
            <a:pPr marL="0" lvl="0" indent="0" algn="l" rtl="0">
              <a:spcBef>
                <a:spcPts val="1200"/>
              </a:spcBef>
              <a:spcAft>
                <a:spcPts val="1200"/>
              </a:spcAft>
              <a:buNone/>
            </a:pPr>
            <a:endParaRPr/>
          </a:p>
        </p:txBody>
      </p:sp>
      <p:pic>
        <p:nvPicPr>
          <p:cNvPr id="185" name="Google Shape;185;p22"/>
          <p:cNvPicPr preferRelativeResize="0"/>
          <p:nvPr/>
        </p:nvPicPr>
        <p:blipFill>
          <a:blip r:embed="rId3">
            <a:alphaModFix/>
          </a:blip>
          <a:stretch>
            <a:fillRect/>
          </a:stretch>
        </p:blipFill>
        <p:spPr>
          <a:xfrm>
            <a:off x="5875475" y="845600"/>
            <a:ext cx="2534567" cy="3593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DNN vs CNN</a:t>
            </a:r>
            <a:endParaRPr/>
          </a:p>
        </p:txBody>
      </p:sp>
      <p:sp>
        <p:nvSpPr>
          <p:cNvPr id="191" name="Google Shape;191;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02122"/>
              </a:buClr>
              <a:buSzPts val="1400"/>
              <a:buAutoNum type="arabicPeriod"/>
            </a:pPr>
            <a:r>
              <a:rPr lang="en" sz="1400">
                <a:solidFill>
                  <a:srgbClr val="202122"/>
                </a:solidFill>
                <a:highlight>
                  <a:srgbClr val="FFFFFF"/>
                </a:highlight>
              </a:rPr>
              <a:t>A deep neural network (DNN) is an artificial neural network (ANN) with multiple layers between the input and output layers. There are different types of neural networks but they always consist of the same components: neurons, synapses, weights, biases, and functions</a:t>
            </a:r>
            <a:endParaRPr sz="1400"/>
          </a:p>
          <a:p>
            <a:pPr marL="457200" lvl="0" indent="-317500" algn="l" rtl="0">
              <a:spcBef>
                <a:spcPts val="0"/>
              </a:spcBef>
              <a:spcAft>
                <a:spcPts val="0"/>
              </a:spcAft>
              <a:buSzPts val="1400"/>
              <a:buAutoNum type="arabicPeriod"/>
            </a:pPr>
            <a:r>
              <a:rPr lang="en" sz="1400"/>
              <a:t>DNN-based approaches offer promising results, they consider (temporal) pixels independently, and generally neglect the image spatial dimensions. However, in certain applications, it is crucial to also consider the spatial aspect of the 2𝐷+𝑡data to discriminate accurately complex classes.</a:t>
            </a:r>
            <a:endParaRPr sz="1400"/>
          </a:p>
          <a:p>
            <a:pPr marL="457200" lvl="0" indent="-317500" algn="l" rtl="0">
              <a:spcBef>
                <a:spcPts val="0"/>
              </a:spcBef>
              <a:spcAft>
                <a:spcPts val="0"/>
              </a:spcAft>
              <a:buSzPts val="1400"/>
              <a:buAutoNum type="arabicPeriod"/>
            </a:pPr>
            <a:r>
              <a:rPr lang="en" sz="1400"/>
              <a:t>DNN-based approaches have been considered for learning spatio-temporal features.</a:t>
            </a:r>
            <a:endParaRPr sz="1400"/>
          </a:p>
          <a:p>
            <a:pPr marL="457200" lvl="0" indent="-317500" algn="l" rtl="0">
              <a:spcBef>
                <a:spcPts val="0"/>
              </a:spcBef>
              <a:spcAft>
                <a:spcPts val="0"/>
              </a:spcAft>
              <a:buSzPts val="1400"/>
              <a:buAutoNum type="arabicPeriod"/>
            </a:pPr>
            <a:r>
              <a:rPr lang="en" sz="1400"/>
              <a:t>Authors consider the spatial and the temporal domains separately, training two models, one on each domain, with an aggregation at the decision level.</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DNN vs CNN</a:t>
            </a:r>
            <a:endParaRPr/>
          </a:p>
        </p:txBody>
      </p:sp>
      <p:sp>
        <p:nvSpPr>
          <p:cNvPr id="197" name="Google Shape;197;p24"/>
          <p:cNvSpPr txBox="1">
            <a:spLocks noGrp="1"/>
          </p:cNvSpPr>
          <p:nvPr>
            <p:ph type="body" idx="1"/>
          </p:nvPr>
        </p:nvSpPr>
        <p:spPr>
          <a:xfrm>
            <a:off x="819150" y="1990725"/>
            <a:ext cx="3753000" cy="2507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00"/>
              <a:t>Spatio-temporal features denote features that are computed by involving simultaneously the spatial and the temporal domains of an ITS.</a:t>
            </a:r>
            <a:endParaRPr sz="1400"/>
          </a:p>
          <a:p>
            <a:pPr marL="0" lvl="0" indent="0" algn="l" rtl="0">
              <a:spcBef>
                <a:spcPts val="1200"/>
              </a:spcBef>
              <a:spcAft>
                <a:spcPts val="0"/>
              </a:spcAft>
              <a:buNone/>
            </a:pPr>
            <a:r>
              <a:rPr lang="en" sz="1400"/>
              <a:t>Generally, CNN models are trained and are more active on some parts of images or signals, according to the input. CNN are known as black boxes, due to their lack of interpretability. Indeed, millions of parameters are learned, in particular with large architectures dedicated to 2𝐷+𝑡 or 3𝐷 data analysis.</a:t>
            </a:r>
            <a:endParaRPr sz="1400"/>
          </a:p>
          <a:p>
            <a:pPr marL="0" lvl="0" indent="0" algn="l" rtl="0">
              <a:spcBef>
                <a:spcPts val="1200"/>
              </a:spcBef>
              <a:spcAft>
                <a:spcPts val="1200"/>
              </a:spcAft>
              <a:buNone/>
            </a:pPr>
            <a:endParaRPr/>
          </a:p>
        </p:txBody>
      </p:sp>
      <p:pic>
        <p:nvPicPr>
          <p:cNvPr id="198" name="Google Shape;198;p24"/>
          <p:cNvPicPr preferRelativeResize="0"/>
          <p:nvPr/>
        </p:nvPicPr>
        <p:blipFill>
          <a:blip r:embed="rId3">
            <a:alphaModFix/>
          </a:blip>
          <a:stretch>
            <a:fillRect/>
          </a:stretch>
        </p:blipFill>
        <p:spPr>
          <a:xfrm>
            <a:off x="4572000" y="1800200"/>
            <a:ext cx="4315650" cy="2698025"/>
          </a:xfrm>
          <a:prstGeom prst="rect">
            <a:avLst/>
          </a:prstGeom>
          <a:noFill/>
          <a:ln>
            <a:noFill/>
          </a:ln>
        </p:spPr>
      </p:pic>
      <p:sp>
        <p:nvSpPr>
          <p:cNvPr id="199" name="Google Shape;199;p24"/>
          <p:cNvSpPr txBox="1"/>
          <p:nvPr/>
        </p:nvSpPr>
        <p:spPr>
          <a:xfrm>
            <a:off x="6033075" y="4565700"/>
            <a:ext cx="139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           DNN</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Till now</a:t>
            </a:r>
            <a:endParaRPr/>
          </a:p>
        </p:txBody>
      </p:sp>
      <p:sp>
        <p:nvSpPr>
          <p:cNvPr id="205" name="Google Shape;205;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1200"/>
              </a:spcAft>
              <a:buNone/>
            </a:pPr>
            <a:r>
              <a:rPr lang="en" sz="1500"/>
              <a:t>In this article, we focus on spatio-temporal features learning using DNN for ITS classification. As discussed in the previous sub-sections, a lot of studies consider only temporal aspect. Considering an ITS is a bag of independent pixel time series, the studies benefit from large sets of samples for supervised learning procedures. On the opposite, complex 3𝐷 CNN methods learn (native) spatio-temporal features but such approaches need a huge database to fix all the parameters and they can lead to solutions difficult to interpret. In our case, we want to benefit from the advantages of both approaches: a large number of training entities for learning and both spatial and temporal information from the original 2𝐷+𝑡 data-cube.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Till now</a:t>
            </a:r>
            <a:endParaRPr/>
          </a:p>
        </p:txBody>
      </p:sp>
      <p:sp>
        <p:nvSpPr>
          <p:cNvPr id="211" name="Google Shape;211;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a:t>To this end, we propose an ITS classification method based on novel spatio-temporal representations embedding both temporal and spatial information in a 2𝐷 image structure. Such representations allow a classical 2𝐷 CNN to learn 2𝐷 filter weights extracting (native) spatio-temporal features for the ITS classification.</a:t>
            </a:r>
            <a:endParaRPr sz="1400"/>
          </a:p>
          <a:p>
            <a:pPr marL="0" lvl="0" indent="0" algn="l" rtl="0">
              <a:spcBef>
                <a:spcPts val="1200"/>
              </a:spcBef>
              <a:spcAft>
                <a:spcPts val="0"/>
              </a:spcAft>
              <a:buNone/>
            </a:pPr>
            <a:r>
              <a:rPr lang="en" sz="1400"/>
              <a:t>We also propose a novel post-hoc attention mechanism, providing a semantic map, whose originality is to embed attention information in the original ITS 2𝐷+𝑡 space to better understand the CNN decision.</a:t>
            </a:r>
            <a:endParaRPr sz="1400"/>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Deep-Star</a:t>
            </a:r>
            <a:endParaRPr/>
          </a:p>
        </p:txBody>
      </p:sp>
      <p:sp>
        <p:nvSpPr>
          <p:cNvPr id="217" name="Google Shape;217;p27"/>
          <p:cNvSpPr txBox="1">
            <a:spLocks noGrp="1"/>
          </p:cNvSpPr>
          <p:nvPr>
            <p:ph type="body" idx="1"/>
          </p:nvPr>
        </p:nvSpPr>
        <p:spPr>
          <a:xfrm>
            <a:off x="819150" y="1620100"/>
            <a:ext cx="7505700" cy="281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The core of Deep-STaR is based on the concept of spatio-temporal planar representations. Rather than the original ITS 2𝐷+𝑡 space, we investigate novel 2𝐷 planar representations containing both temporal and spatial information.</a:t>
            </a:r>
            <a:endParaRPr sz="1400"/>
          </a:p>
          <a:p>
            <a:pPr marL="0" lvl="0" indent="0" algn="l" rtl="0">
              <a:spcBef>
                <a:spcPts val="1200"/>
              </a:spcBef>
              <a:spcAft>
                <a:spcPts val="1200"/>
              </a:spcAft>
              <a:buNone/>
            </a:pPr>
            <a:endParaRPr/>
          </a:p>
        </p:txBody>
      </p:sp>
      <p:pic>
        <p:nvPicPr>
          <p:cNvPr id="218" name="Google Shape;218;p27"/>
          <p:cNvPicPr preferRelativeResize="0"/>
          <p:nvPr/>
        </p:nvPicPr>
        <p:blipFill>
          <a:blip r:embed="rId3">
            <a:alphaModFix/>
          </a:blip>
          <a:stretch>
            <a:fillRect/>
          </a:stretch>
        </p:blipFill>
        <p:spPr>
          <a:xfrm>
            <a:off x="819150" y="2763176"/>
            <a:ext cx="7870065" cy="184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Deep-Star</a:t>
            </a:r>
            <a:endParaRPr/>
          </a:p>
        </p:txBody>
      </p:sp>
      <p:sp>
        <p:nvSpPr>
          <p:cNvPr id="224" name="Google Shape;224;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a:t>The original 2𝐷 spatial dimension of the ITS is transformed to a 1𝐷 space using different strategies (which can operate at local or global level) trying to preserve the spatial configuration by partially maintaining the neighborhood of the pixels. </a:t>
            </a:r>
            <a:endParaRPr sz="1400"/>
          </a:p>
          <a:p>
            <a:pPr marL="457200" lvl="0" indent="-317500" algn="l" rtl="0">
              <a:spcBef>
                <a:spcPts val="0"/>
              </a:spcBef>
              <a:spcAft>
                <a:spcPts val="0"/>
              </a:spcAft>
              <a:buSzPts val="1400"/>
              <a:buAutoNum type="arabicPeriod"/>
            </a:pPr>
            <a:r>
              <a:rPr lang="en" sz="1400"/>
              <a:t>This novel 1𝐷 spatial dimension is combined with the original 1𝐷 temporal dimension of the ITS, leading to a 2𝐷 spatio-temporal representation.</a:t>
            </a:r>
            <a:endParaRPr sz="1400"/>
          </a:p>
          <a:p>
            <a:pPr marL="457200" lvl="0" indent="-317500" algn="l" rtl="0">
              <a:spcBef>
                <a:spcPts val="0"/>
              </a:spcBef>
              <a:spcAft>
                <a:spcPts val="0"/>
              </a:spcAft>
              <a:buSzPts val="1400"/>
              <a:buAutoNum type="arabicPeriod"/>
            </a:pPr>
            <a:r>
              <a:rPr lang="en" sz="1400"/>
              <a:t>This new kind of representation feeds a classical 2𝐷 Convolutional Neural Network (CNN) which learns spatio-temporal features with 2𝐷 convolutions, leading ultimately to classification decision.</a:t>
            </a:r>
            <a:endParaRPr sz="140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a:t>
            </a:r>
            <a:endParaRPr/>
          </a:p>
        </p:txBody>
      </p:sp>
      <p:sp>
        <p:nvSpPr>
          <p:cNvPr id="230" name="Google Shape;230;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Let us consider a curve 𝛤 in the spatial image domain. We note the curve pixels 𝑃𝑗; they are indexed by their curvilinear abscissa initiated at one of the curve extremity. Then, 𝛤 is represented by the tuple(𝑃1,...,𝑃𝐿), where 𝐿 is the length of the 1𝐷 structure. At this stage, the curve 𝛤embedded in the 2𝐷 space is such, naturally represented in a 1𝐷 structure, i.e., a string of pixels. </a:t>
            </a:r>
            <a:endParaRPr sz="1400"/>
          </a:p>
        </p:txBody>
      </p:sp>
      <p:pic>
        <p:nvPicPr>
          <p:cNvPr id="231" name="Google Shape;231;p29"/>
          <p:cNvPicPr preferRelativeResize="0"/>
          <p:nvPr/>
        </p:nvPicPr>
        <p:blipFill>
          <a:blip r:embed="rId3">
            <a:alphaModFix/>
          </a:blip>
          <a:stretch>
            <a:fillRect/>
          </a:stretch>
        </p:blipFill>
        <p:spPr>
          <a:xfrm>
            <a:off x="1223950" y="3119988"/>
            <a:ext cx="6696075" cy="178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a:t>
            </a:r>
            <a:endParaRPr/>
          </a:p>
        </p:txBody>
      </p:sp>
      <p:sp>
        <p:nvSpPr>
          <p:cNvPr id="237" name="Google Shape;237;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r>
              <a:rPr lang="en" sz="1400"/>
              <a:t>The next step is to handle 2𝐷+𝑡 data. The curve 𝛤 defined in the image support has occurrences in all the 𝑁 images of the ITS. Then, the 𝑁 tuples 𝑃= {(𝑃𝑖1,...,𝑃𝑖𝐿)} 𝑁𝑖=1(one tuple per date) are stacked as rows in a 2𝐷 array, interpreted as a new image; such image is called a Spatio-Temporal Representation (STR). The STR size is 𝑁×𝐿. 𝑁, the height refers to the temporal aspect (the number of images in the ITS), 𝐿 the width refers to the spatial aspect (the curve pixel index). Finally, the new 2𝐷 image represents a planar representation of the 2𝐷+𝑡 ITS.</a:t>
            </a:r>
            <a:endParaRPr sz="1400"/>
          </a:p>
        </p:txBody>
      </p:sp>
      <p:pic>
        <p:nvPicPr>
          <p:cNvPr id="238" name="Google Shape;238;p30"/>
          <p:cNvPicPr preferRelativeResize="0"/>
          <p:nvPr/>
        </p:nvPicPr>
        <p:blipFill>
          <a:blip r:embed="rId3">
            <a:alphaModFix/>
          </a:blip>
          <a:stretch>
            <a:fillRect/>
          </a:stretch>
        </p:blipFill>
        <p:spPr>
          <a:xfrm>
            <a:off x="3367988" y="3572925"/>
            <a:ext cx="2408025" cy="768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Curves carrying significant spatial information</a:t>
            </a:r>
            <a:endParaRPr/>
          </a:p>
        </p:txBody>
      </p:sp>
      <p:sp>
        <p:nvSpPr>
          <p:cNvPr id="244" name="Google Shape;244;p3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a:t>Random Walk segments (RW):The goal is to pass from single pixels to segments. Here, we propose to build curve segments by a Random Walk (RW) process. RW is a mathematical model to build a path from random iterative steps with Markovian properties. The RW segment with length 𝐿 is noted 𝑅𝑊(𝐿). </a:t>
            </a:r>
            <a:endParaRPr sz="1500"/>
          </a:p>
          <a:p>
            <a:pPr marL="457200" lvl="0" indent="-323850" algn="l" rtl="0">
              <a:spcBef>
                <a:spcPts val="0"/>
              </a:spcBef>
              <a:spcAft>
                <a:spcPts val="0"/>
              </a:spcAft>
              <a:buSzPts val="1500"/>
              <a:buAutoNum type="arabicPeriod"/>
            </a:pPr>
            <a:r>
              <a:rPr lang="en" sz="1500"/>
              <a:t>The first point of the curve is initialized randomly. 8 directions are possible for choosing next point except if a pixel is next to the region border. Photo presents some examples of 𝑅𝑊(𝐿) with different 𝐿 values and how pixel time series can be enriched with spatial information.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a:t>
            </a:r>
            <a:endParaRPr/>
          </a:p>
        </p:txBody>
      </p:sp>
      <p:sp>
        <p:nvSpPr>
          <p:cNvPr id="134" name="Google Shape;134;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A Satellite Image Time Series (SITS) is a set of satellite images taken from the same scene at different times. </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Satellite observations offer opportunities for understanding how Earth is changing, for determining the causes of these changes, and for predicting future changes.</a:t>
            </a:r>
            <a:endParaRPr>
              <a:solidFill>
                <a:srgbClr val="000000"/>
              </a:solidFill>
              <a:latin typeface="Arial"/>
              <a:ea typeface="Arial"/>
              <a:cs typeface="Arial"/>
              <a:sym typeface="Arial"/>
            </a:endParaRPr>
          </a:p>
          <a:p>
            <a:pPr marL="457200" lvl="0" indent="-311150" algn="l" rtl="0">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Sensors with high spatial and temporal resolutions make the observation of precise spatio-temporal structures in dynamic scenes more accessible. Temporal components integrated with spectral and spatial dimensions allows the identification of complex patterns concerning applications connected with environmental monitoring and analysis of land-cover dynamics.</a:t>
            </a: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Walk segments and enrichment of pixel time series with spatial information</a:t>
            </a:r>
            <a:endParaRPr/>
          </a:p>
        </p:txBody>
      </p:sp>
      <p:pic>
        <p:nvPicPr>
          <p:cNvPr id="250" name="Google Shape;250;p32"/>
          <p:cNvPicPr preferRelativeResize="0"/>
          <p:nvPr/>
        </p:nvPicPr>
        <p:blipFill>
          <a:blip r:embed="rId3">
            <a:alphaModFix/>
          </a:blip>
          <a:stretch>
            <a:fillRect/>
          </a:stretch>
        </p:blipFill>
        <p:spPr>
          <a:xfrm>
            <a:off x="1007250" y="1856851"/>
            <a:ext cx="7129488" cy="2686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Space filling curves</a:t>
            </a:r>
            <a:endParaRPr/>
          </a:p>
        </p:txBody>
      </p:sp>
      <p:sp>
        <p:nvSpPr>
          <p:cNvPr id="256" name="Google Shape;256;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b="1"/>
              <a:t>Snake curve(ℜ𝑠𝑛𝑎𝑘𝑒):</a:t>
            </a:r>
            <a:r>
              <a:rPr lang="en" sz="1500"/>
              <a:t> this curve scans the plane lines, as a snake. To preserve the spatial relationship, lines are linked, the heads of even lines are linked with ends of odd ones ,and vice versa.</a:t>
            </a:r>
            <a:endParaRPr sz="1500"/>
          </a:p>
        </p:txBody>
      </p:sp>
      <p:pic>
        <p:nvPicPr>
          <p:cNvPr id="257" name="Google Shape;257;p33"/>
          <p:cNvPicPr preferRelativeResize="0"/>
          <p:nvPr/>
        </p:nvPicPr>
        <p:blipFill>
          <a:blip r:embed="rId3">
            <a:alphaModFix/>
          </a:blip>
          <a:stretch>
            <a:fillRect/>
          </a:stretch>
        </p:blipFill>
        <p:spPr>
          <a:xfrm>
            <a:off x="3401425" y="2620488"/>
            <a:ext cx="2114550" cy="200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Space filling curves</a:t>
            </a:r>
            <a:endParaRPr/>
          </a:p>
        </p:txBody>
      </p:sp>
      <p:sp>
        <p:nvSpPr>
          <p:cNvPr id="263" name="Google Shape;263;p3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b="1"/>
              <a:t>Spiral curve(ℜ𝑠𝑝𝑖𝑟𝑎𝑙)</a:t>
            </a:r>
            <a:r>
              <a:rPr lang="en" sz="1500"/>
              <a:t>: this curve is based on Archimedean spiral that fills the 2𝐷 square plane. The square center is the curve first point. Then, the curve revolves around.</a:t>
            </a:r>
            <a:endParaRPr sz="1500"/>
          </a:p>
        </p:txBody>
      </p:sp>
      <p:pic>
        <p:nvPicPr>
          <p:cNvPr id="264" name="Google Shape;264;p34"/>
          <p:cNvPicPr preferRelativeResize="0"/>
          <p:nvPr/>
        </p:nvPicPr>
        <p:blipFill>
          <a:blip r:embed="rId3">
            <a:alphaModFix/>
          </a:blip>
          <a:stretch>
            <a:fillRect/>
          </a:stretch>
        </p:blipFill>
        <p:spPr>
          <a:xfrm>
            <a:off x="3495675" y="2687463"/>
            <a:ext cx="2152650" cy="223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Space filling curves</a:t>
            </a:r>
            <a:endParaRPr/>
          </a:p>
        </p:txBody>
      </p:sp>
      <p:sp>
        <p:nvSpPr>
          <p:cNvPr id="270" name="Google Shape;270;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a:t>Hilbert curve(ℜ𝐻𝑖𝑙𝑏𝑒𝑟𝑡)</a:t>
            </a:r>
            <a:r>
              <a:rPr lang="en" sz="1400"/>
              <a:t>: this curve is a fractal space-filling curve. The construction of the curve is based on a recurrent process applied on a square domain. The domain is divided into four equal squares. The four small squares are linked in such away that ‘‘two parts with a common edge have two consecutive indexes’’. This rule is applied recursively on squares with power of 2 as width.</a:t>
            </a:r>
            <a:endParaRPr sz="1400"/>
          </a:p>
        </p:txBody>
      </p:sp>
      <p:pic>
        <p:nvPicPr>
          <p:cNvPr id="271" name="Google Shape;271;p35"/>
          <p:cNvPicPr preferRelativeResize="0"/>
          <p:nvPr/>
        </p:nvPicPr>
        <p:blipFill>
          <a:blip r:embed="rId3">
            <a:alphaModFix/>
          </a:blip>
          <a:stretch>
            <a:fillRect/>
          </a:stretch>
        </p:blipFill>
        <p:spPr>
          <a:xfrm>
            <a:off x="1800225" y="3017475"/>
            <a:ext cx="4940700" cy="195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a:t>
            </a:r>
            <a:endParaRPr/>
          </a:p>
        </p:txBody>
      </p:sp>
      <p:sp>
        <p:nvSpPr>
          <p:cNvPr id="140" name="Google Shape;140;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15"/>
          <p:cNvPicPr preferRelativeResize="0"/>
          <p:nvPr/>
        </p:nvPicPr>
        <p:blipFill>
          <a:blip r:embed="rId3">
            <a:alphaModFix/>
          </a:blip>
          <a:stretch>
            <a:fillRect/>
          </a:stretch>
        </p:blipFill>
        <p:spPr>
          <a:xfrm>
            <a:off x="819150" y="1800200"/>
            <a:ext cx="7505699" cy="2638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a:t>The multiplicity of sensors, coupled with the society appetites(e.g., industrial, scientific, leisure) in image content, leads to the production of mass of visual data.</a:t>
            </a:r>
            <a:endParaRPr sz="1400"/>
          </a:p>
          <a:p>
            <a:pPr marL="457200" lvl="0" indent="-317500" algn="l" rtl="0">
              <a:spcBef>
                <a:spcPts val="0"/>
              </a:spcBef>
              <a:spcAft>
                <a:spcPts val="0"/>
              </a:spcAft>
              <a:buSzPts val="1400"/>
              <a:buAutoNum type="arabicPeriod"/>
            </a:pPr>
            <a:r>
              <a:rPr lang="en" sz="1400"/>
              <a:t>In some cases, this visual data are 3𝐷 (2𝐷+𝑡 in practice) data when the sensors produce images of a scene at different times.</a:t>
            </a:r>
            <a:endParaRPr sz="1400"/>
          </a:p>
          <a:p>
            <a:pPr marL="457200" lvl="0" indent="-317500" algn="l" rtl="0">
              <a:spcBef>
                <a:spcPts val="0"/>
              </a:spcBef>
              <a:spcAft>
                <a:spcPts val="0"/>
              </a:spcAft>
              <a:buSzPts val="1400"/>
              <a:buAutoNum type="arabicPeriod"/>
            </a:pPr>
            <a:r>
              <a:rPr lang="en" sz="1400"/>
              <a:t>The produced 2𝐷+𝑡 data carry rich spatial and temporal information that must be taken into account to understand particular phenomena not being observable from a single image of the sequence. Whether considering a stack of images or a video, we will denote these 2𝐷+𝑡 data as Image Time Series (ITS).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a:t> An ITS is basically a set of images of the same scene, ordered chronologically.</a:t>
            </a:r>
            <a:endParaRPr sz="1500"/>
          </a:p>
          <a:p>
            <a:pPr marL="457200" lvl="0" indent="-323850" algn="l" rtl="0">
              <a:spcBef>
                <a:spcPts val="0"/>
              </a:spcBef>
              <a:spcAft>
                <a:spcPts val="0"/>
              </a:spcAft>
              <a:buSzPts val="1500"/>
              <a:buAutoNum type="arabicPeriod"/>
            </a:pPr>
            <a:r>
              <a:rPr lang="en" sz="1500"/>
              <a:t>It can be encoded as a data-cube, two spatial and one temporal dimensions. The acquisition of an ITS can be done with one or multiple sensors to obtain a larger data series with a high temporal frequency.</a:t>
            </a:r>
            <a:endParaRPr sz="1500"/>
          </a:p>
          <a:p>
            <a:pPr marL="457200" lvl="0" indent="-323850" algn="l" rtl="0">
              <a:spcBef>
                <a:spcPts val="0"/>
              </a:spcBef>
              <a:spcAft>
                <a:spcPts val="0"/>
              </a:spcAft>
              <a:buSzPts val="1500"/>
              <a:buAutoNum type="arabicPeriod"/>
            </a:pPr>
            <a:r>
              <a:rPr lang="en" sz="1500"/>
              <a:t>The original 2𝐷 spatial dimension of the ITS is embedded in a 1𝐷 structure trying to preserve the pixels spatial configuration. Such 1𝐷 spatial structure is coupled with the 1𝐷 original temporal domain of the ITS in a 2𝐷(planar) spatio-temporal representation, leading to a novel way to structure the ITS, making easier calculus and interpretation. </a:t>
            </a:r>
            <a:endParaRPr sz="15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Neural Network and CNN</a:t>
            </a:r>
            <a:endParaRPr/>
          </a:p>
        </p:txBody>
      </p:sp>
      <p:sp>
        <p:nvSpPr>
          <p:cNvPr id="159" name="Google Shape;159;p18"/>
          <p:cNvSpPr txBox="1">
            <a:spLocks noGrp="1"/>
          </p:cNvSpPr>
          <p:nvPr>
            <p:ph type="body" idx="1"/>
          </p:nvPr>
        </p:nvSpPr>
        <p:spPr>
          <a:xfrm>
            <a:off x="819150" y="1552125"/>
            <a:ext cx="7505700" cy="2886600"/>
          </a:xfrm>
          <a:prstGeom prst="rect">
            <a:avLst/>
          </a:prstGeom>
        </p:spPr>
        <p:txBody>
          <a:bodyPr spcFirstLastPara="1" wrap="square" lIns="91425" tIns="91425" rIns="91425" bIns="91425" anchor="t" anchorCtr="0">
            <a:normAutofit fontScale="25000" lnSpcReduction="20000"/>
          </a:bodyPr>
          <a:lstStyle/>
          <a:p>
            <a:pPr marL="457200" lvl="0" indent="-323850" algn="l" rtl="0">
              <a:spcBef>
                <a:spcPts val="0"/>
              </a:spcBef>
              <a:spcAft>
                <a:spcPts val="0"/>
              </a:spcAft>
              <a:buSzPct val="100000"/>
              <a:buAutoNum type="arabicPeriod"/>
            </a:pPr>
            <a:r>
              <a:rPr lang="en" sz="6000" dirty="0"/>
              <a:t>This new representation is used to feed a Convolutional Neural Network (CNN) to learn spatio-temporal features, resulting ultimately to classification decisions.</a:t>
            </a:r>
            <a:endParaRPr sz="6000" dirty="0"/>
          </a:p>
          <a:p>
            <a:pPr marL="457200" lvl="0" indent="-323850" algn="l" rtl="0">
              <a:spcBef>
                <a:spcPts val="0"/>
              </a:spcBef>
              <a:spcAft>
                <a:spcPts val="0"/>
              </a:spcAft>
              <a:buClr>
                <a:srgbClr val="666666"/>
              </a:buClr>
              <a:buSzPct val="100000"/>
              <a:buAutoNum type="arabicPeriod"/>
            </a:pPr>
            <a:r>
              <a:rPr lang="en" sz="6000" dirty="0">
                <a:solidFill>
                  <a:schemeClr val="bg2"/>
                </a:solidFill>
                <a:highlight>
                  <a:srgbClr val="FFFFFF"/>
                </a:highlight>
              </a:rPr>
              <a:t>A convolutional neural network (CNN) is a type of artificial neural network used in image recognition and processing that is specifically designed to process pixel data.</a:t>
            </a:r>
            <a:endParaRPr sz="6000" dirty="0">
              <a:solidFill>
                <a:schemeClr val="bg2"/>
              </a:solidFill>
              <a:highlight>
                <a:srgbClr val="FFFFFF"/>
              </a:highlight>
            </a:endParaRPr>
          </a:p>
          <a:p>
            <a:pPr marL="457200" lvl="0" indent="-323850" algn="l" rtl="0">
              <a:spcBef>
                <a:spcPts val="0"/>
              </a:spcBef>
              <a:spcAft>
                <a:spcPts val="0"/>
              </a:spcAft>
              <a:buClr>
                <a:srgbClr val="666666"/>
              </a:buClr>
              <a:buSzPct val="100000"/>
              <a:buAutoNum type="arabicPeriod"/>
            </a:pPr>
            <a:r>
              <a:rPr lang="en" sz="6000" dirty="0">
                <a:solidFill>
                  <a:schemeClr val="bg2"/>
                </a:solidFill>
                <a:highlight>
                  <a:srgbClr val="FFFFFF"/>
                </a:highlight>
              </a:rPr>
              <a:t>A neural network is a system of hardware and/or software patterned after the operation of neurons in the human brain. Traditional neural networks are not ideal for image processing and must be fed images in reduced-resolution pieces. CNN have their “neurons” arranged more like those of the frontal lobe, the area responsible for processing visual stimuli in humans and other animals. The layers of neurons are arranged in such a way as to cover the entire visual field avoiding the piecemeal image processing problem of traditional neural networks.</a:t>
            </a:r>
            <a:endParaRPr sz="6000" dirty="0">
              <a:solidFill>
                <a:schemeClr val="bg2"/>
              </a:solidFill>
              <a:highlight>
                <a:srgbClr val="FFFFFF"/>
              </a:highlight>
            </a:endParaRPr>
          </a:p>
          <a:p>
            <a:pPr marL="0" lvl="0" indent="0" algn="l" rtl="0">
              <a:lnSpc>
                <a:spcPct val="167000"/>
              </a:lnSpc>
              <a:spcBef>
                <a:spcPts val="2000"/>
              </a:spcBef>
              <a:spcAft>
                <a:spcPts val="0"/>
              </a:spcAft>
              <a:buNone/>
            </a:pPr>
            <a:endParaRPr sz="1350" dirty="0">
              <a:solidFill>
                <a:srgbClr val="666666"/>
              </a:solidFill>
              <a:highlight>
                <a:srgbClr val="FFFFFF"/>
              </a:highlight>
            </a:endParaRPr>
          </a:p>
          <a:p>
            <a:pPr marL="0" lvl="0" indent="0" algn="l" rtl="0">
              <a:spcBef>
                <a:spcPts val="2000"/>
              </a:spcBef>
              <a:spcAft>
                <a:spcPts val="0"/>
              </a:spcAft>
              <a:buNone/>
            </a:pPr>
            <a:endParaRPr sz="1350" dirty="0">
              <a:solidFill>
                <a:srgbClr val="666666"/>
              </a:solidFill>
              <a:highlight>
                <a:srgbClr val="FFFFFF"/>
              </a:highlight>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CNN</a:t>
            </a:r>
            <a:endParaRPr/>
          </a:p>
        </p:txBody>
      </p:sp>
      <p:sp>
        <p:nvSpPr>
          <p:cNvPr id="165" name="Google Shape;165;p19"/>
          <p:cNvSpPr txBox="1">
            <a:spLocks noGrp="1"/>
          </p:cNvSpPr>
          <p:nvPr>
            <p:ph type="body" idx="1"/>
          </p:nvPr>
        </p:nvSpPr>
        <p:spPr>
          <a:xfrm>
            <a:off x="819150" y="1471290"/>
            <a:ext cx="7505700" cy="2967435"/>
          </a:xfrm>
          <a:prstGeom prst="rect">
            <a:avLst/>
          </a:prstGeom>
        </p:spPr>
        <p:txBody>
          <a:bodyPr spcFirstLastPara="1" wrap="square" lIns="91425" tIns="91425" rIns="91425" bIns="91425" anchor="t" anchorCtr="0">
            <a:noAutofit/>
          </a:bodyPr>
          <a:lstStyle/>
          <a:p>
            <a:pPr marL="0" lvl="0" indent="0" algn="l" rtl="0">
              <a:lnSpc>
                <a:spcPct val="167000"/>
              </a:lnSpc>
              <a:spcBef>
                <a:spcPts val="2000"/>
              </a:spcBef>
              <a:spcAft>
                <a:spcPts val="2000"/>
              </a:spcAft>
              <a:buNone/>
            </a:pPr>
            <a:r>
              <a:rPr lang="en" sz="1600" dirty="0">
                <a:solidFill>
                  <a:srgbClr val="666666"/>
                </a:solidFill>
                <a:highlight>
                  <a:srgbClr val="FFFFFF"/>
                </a:highlight>
              </a:rPr>
              <a:t>A CNN uses a system much like a multilayer perceptron that has been designed for reduced processing requirements. The layers of a CNN consist of an input layer, an output layer and a hidden layer that includes multiple convolutional layers, pooling layers, fully connected layers and normalization layers. The removal of limitations and increase in efficiency for image processing results in a system that is far more effective, simpler to trains limited for image processing and natural language processing.    </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CNN</a:t>
            </a:r>
            <a:endParaRPr/>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2" name="Google Shape;172;p20"/>
          <p:cNvPicPr preferRelativeResize="0"/>
          <p:nvPr/>
        </p:nvPicPr>
        <p:blipFill>
          <a:blip r:embed="rId3">
            <a:alphaModFix/>
          </a:blip>
          <a:stretch>
            <a:fillRect/>
          </a:stretch>
        </p:blipFill>
        <p:spPr>
          <a:xfrm>
            <a:off x="670775" y="1440400"/>
            <a:ext cx="7802451" cy="314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DTW</a:t>
            </a:r>
            <a:endParaRPr/>
          </a:p>
        </p:txBody>
      </p:sp>
      <p:sp>
        <p:nvSpPr>
          <p:cNvPr id="178" name="Google Shape;178;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SzPct val="100000"/>
              <a:buAutoNum type="arabicPeriod"/>
            </a:pPr>
            <a:r>
              <a:rPr lang="en" sz="5600">
                <a:solidFill>
                  <a:srgbClr val="000000"/>
                </a:solidFill>
              </a:rPr>
              <a:t>The classification task is then applied in this new space (‘‘hand-crafted’’ features from the temporal pixels) where classical approaches rely on similarity and on a training set. Similarity can be computed by different metrics such as an Euclidean distance or a Dynamic Time Wrapping</a:t>
            </a:r>
            <a:r>
              <a:rPr lang="en" sz="5600" u="sng">
                <a:solidFill>
                  <a:schemeClr val="hlink"/>
                </a:solidFill>
              </a:rPr>
              <a:t> </a:t>
            </a:r>
            <a:r>
              <a:rPr lang="en" sz="5600">
                <a:solidFill>
                  <a:srgbClr val="000000"/>
                </a:solidFill>
              </a:rPr>
              <a:t>measure. </a:t>
            </a:r>
            <a:endParaRPr sz="5600">
              <a:solidFill>
                <a:srgbClr val="000000"/>
              </a:solidFill>
            </a:endParaRPr>
          </a:p>
          <a:p>
            <a:pPr marL="457200" lvl="0" indent="-317500" algn="l" rtl="0">
              <a:spcBef>
                <a:spcPts val="0"/>
              </a:spcBef>
              <a:spcAft>
                <a:spcPts val="0"/>
              </a:spcAft>
              <a:buClr>
                <a:srgbClr val="000000"/>
              </a:buClr>
              <a:buSzPct val="100000"/>
              <a:buAutoNum type="arabicPeriod"/>
            </a:pPr>
            <a:r>
              <a:rPr lang="en" sz="5600">
                <a:solidFill>
                  <a:srgbClr val="000000"/>
                </a:solidFill>
              </a:rPr>
              <a:t>Dynamic Time Warping is used to compare the similarity or calculate the distance between two arrays or time series with different length.</a:t>
            </a:r>
            <a:endParaRPr sz="5600">
              <a:solidFill>
                <a:srgbClr val="000000"/>
              </a:solidFill>
            </a:endParaRPr>
          </a:p>
          <a:p>
            <a:pPr marL="457200" lvl="0" indent="-317500" algn="l" rtl="0">
              <a:spcBef>
                <a:spcPts val="0"/>
              </a:spcBef>
              <a:spcAft>
                <a:spcPts val="0"/>
              </a:spcAft>
              <a:buSzPct val="100000"/>
              <a:buAutoNum type="arabicPeriod"/>
            </a:pPr>
            <a:r>
              <a:rPr lang="en" sz="5600">
                <a:highlight>
                  <a:schemeClr val="dk1"/>
                </a:highlight>
              </a:rPr>
              <a:t>In time series analysis, dynamic time warping (DTW) is one of the algorithms for measuring similarity between two temporal sequences, which may vary in speed. DTW has been applied to temporal sequences of video, audio, and graphics data — indeed, any data that can be turned into a linear sequence can be analysed with DTW.</a:t>
            </a:r>
            <a:endParaRPr sz="5600">
              <a:highlight>
                <a:schemeClr val="dk1"/>
              </a:highlight>
            </a:endParaRPr>
          </a:p>
          <a:p>
            <a:pPr marL="0" lvl="0" indent="0" algn="l" rtl="0">
              <a:spcBef>
                <a:spcPts val="1200"/>
              </a:spcBef>
              <a:spcAft>
                <a:spcPts val="1200"/>
              </a:spcAft>
              <a:buNone/>
            </a:pP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1944</Words>
  <Application>Microsoft Office PowerPoint</Application>
  <PresentationFormat>On-screen Show (16:9)</PresentationFormat>
  <Paragraphs>64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Arial</vt:lpstr>
      <vt:lpstr>Nunito</vt:lpstr>
      <vt:lpstr>Shift</vt:lpstr>
      <vt:lpstr>Classification of Image-time series based on Spatio-temporal representations</vt:lpstr>
      <vt:lpstr>Intro</vt:lpstr>
      <vt:lpstr>Intro</vt:lpstr>
      <vt:lpstr>Intro</vt:lpstr>
      <vt:lpstr>Intro</vt:lpstr>
      <vt:lpstr>Neural Network and CNN</vt:lpstr>
      <vt:lpstr>CNN</vt:lpstr>
      <vt:lpstr>CNN</vt:lpstr>
      <vt:lpstr>DTW</vt:lpstr>
      <vt:lpstr>DTW</vt:lpstr>
      <vt:lpstr>DNN vs CNN</vt:lpstr>
      <vt:lpstr>DNN vs CNN</vt:lpstr>
      <vt:lpstr>Conclusion Till now</vt:lpstr>
      <vt:lpstr>Conclusion Till now</vt:lpstr>
      <vt:lpstr>Deep-Star</vt:lpstr>
      <vt:lpstr>Deep-Star</vt:lpstr>
      <vt:lpstr>Math</vt:lpstr>
      <vt:lpstr>Math</vt:lpstr>
      <vt:lpstr>Curves carrying significant spatial information</vt:lpstr>
      <vt:lpstr>Random Walk segments and enrichment of pixel time series with spatial information</vt:lpstr>
      <vt:lpstr> Space filling curves</vt:lpstr>
      <vt:lpstr> Space filling curves</vt:lpstr>
      <vt:lpstr> Space filling curves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Image-time series based on Spatio-temporal representations</dc:title>
  <cp:lastModifiedBy>ASUS</cp:lastModifiedBy>
  <cp:revision>3</cp:revision>
  <dcterms:modified xsi:type="dcterms:W3CDTF">2022-08-30T11:08:11Z</dcterms:modified>
</cp:coreProperties>
</file>