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NT7ZHtIHMLmEmwcuIfnsTisc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F42383-75C4-4B1B-8D03-076D72B5DEA2}">
  <a:tblStyle styleId="{C1F42383-75C4-4B1B-8D03-076D72B5DEA2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ldStandardTT-regular.fntdata"/><Relationship Id="rId21" Type="http://schemas.openxmlformats.org/officeDocument/2006/relationships/slide" Target="slides/slide16.xml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216" name="Google Shape;21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226" name="Google Shape;22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234" name="Google Shape;23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242" name="Google Shape;24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</a:rPr>
              <a:t>The Sobel filter is used for edge detection. It works by calculating the gradient of image intensity at each pixel within the image.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</a:rPr>
              <a:t>It finds the direction of the largest increase from light to dark and the rate of change in that direction.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200" u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The Sobel detector used here is an automatic threshold detector</a:t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8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84" name="Google Shape;84;p2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9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  <a:defRPr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  <a:defRPr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65747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0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2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slide" Target="/ppt/slides/slide2.xm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q.opengenus.org/contrast-enhancement-algorithms/" TargetMode="External"/><Relationship Id="rId4" Type="http://schemas.openxmlformats.org/officeDocument/2006/relationships/hyperlink" Target="https://www.geeksforgeeks.org/python-program-to-detect-the-edges-of-an-image-using-opencv-sobel-edge-detectio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IMAGE ENHANCEMENT USING PARTICLE SWARM OPTIMIZATION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graphicFrame>
        <p:nvGraphicFramePr>
          <p:cNvPr id="116" name="Google Shape;116;p1"/>
          <p:cNvGraphicFramePr/>
          <p:nvPr/>
        </p:nvGraphicFramePr>
        <p:xfrm>
          <a:off x="4309347" y="473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{C1F42383-75C4-4B1B-8D03-076D72B5DEA2}</a:tableStyleId>
              </a:tblPr>
              <a:tblGrid>
                <a:gridCol w="1620900"/>
                <a:gridCol w="1961175"/>
                <a:gridCol w="1921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Arka Pal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lt1"/>
                          </a:solidFill>
                        </a:rPr>
                        <a:t>Siddhik Reddy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lt1"/>
                          </a:solidFill>
                        </a:rPr>
                        <a:t>Sukriti Tripathy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lt1"/>
                          </a:solidFill>
                        </a:rPr>
                        <a:t>Kevin Paulose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lt1"/>
                          </a:solidFill>
                        </a:rPr>
                        <a:t>Vrishabh Kenkre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lt1"/>
                          </a:solidFill>
                        </a:rPr>
                        <a:t>Hudson Samuel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17" name="Google Shape;117;p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551" y="4739150"/>
            <a:ext cx="305122" cy="30512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477" y="89071"/>
            <a:ext cx="3209046" cy="667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idx="12" type="sldNum"/>
          </p:nvPr>
        </p:nvSpPr>
        <p:spPr>
          <a:xfrm>
            <a:off x="1271628" y="5131840"/>
            <a:ext cx="9991318" cy="6922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97" name="Google Shape;197;p11"/>
          <p:cNvSpPr txBox="1"/>
          <p:nvPr>
            <p:ph idx="4294967295" type="title"/>
          </p:nvPr>
        </p:nvSpPr>
        <p:spPr>
          <a:xfrm>
            <a:off x="0" y="3563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None/>
            </a:pPr>
            <a:r>
              <a:rPr b="1" i="0" lang="en-US" sz="2800" u="none" strike="noStrike">
                <a:latin typeface="Arial"/>
                <a:ea typeface="Arial"/>
                <a:cs typeface="Arial"/>
                <a:sym typeface="Arial"/>
              </a:rPr>
              <a:t>PSO ALGORITHM</a:t>
            </a:r>
            <a:endParaRPr sz="6600"/>
          </a:p>
        </p:txBody>
      </p:sp>
      <p:sp>
        <p:nvSpPr>
          <p:cNvPr id="198" name="Google Shape;198;p11"/>
          <p:cNvSpPr txBox="1"/>
          <p:nvPr/>
        </p:nvSpPr>
        <p:spPr>
          <a:xfrm>
            <a:off x="0" y="1080233"/>
            <a:ext cx="377711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proposed PSO objective is to find the solution that maximizes F(Z). To achieve these objectives we need to: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Increase the relative number of pixels in the edges of the image.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Increase the overall intensity of edges, and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 the histogram of the image to one that approximates a uniform distribution by maximizing the entropic measure.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99" name="Google Shape;199;p11"/>
          <p:cNvGraphicFramePr/>
          <p:nvPr/>
        </p:nvGraphicFramePr>
        <p:xfrm>
          <a:off x="3920555" y="1075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{C1F42383-75C4-4B1B-8D03-076D72B5DEA2}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For each particle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Initialize particle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For each particle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Calculate fitness value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If the fitness value is better than the best fitness value (pbest) in history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set current value as the new pbest</a:t>
                      </a:r>
                      <a:endParaRPr b="0" i="0" sz="1800" u="none" strike="noStrike">
                        <a:solidFill>
                          <a:srgbClr val="00206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Choose the particle with the best fitness value of all the particles as the gbest</a:t>
                      </a:r>
                      <a:endParaRPr b="0" i="0" sz="1800" u="none" strike="noStrike">
                        <a:solidFill>
                          <a:srgbClr val="00206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For each particle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Calculate particle velocity according to Eq. 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	</a:t>
                      </a:r>
                      <a:r>
                        <a:rPr b="0" i="0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Update particle position according to Eq. 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strike="noStrike">
                          <a:solidFill>
                            <a:srgbClr val="00206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Continue while maximum iterations or minimum error criteria is not attained</a:t>
                      </a:r>
                      <a:endParaRPr sz="1800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7DC49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 Pseudo code of the PSO procedure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3EBD9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1"/>
          <p:cNvSpPr txBox="1"/>
          <p:nvPr/>
        </p:nvSpPr>
        <p:spPr>
          <a:xfrm>
            <a:off x="4101136" y="5737791"/>
            <a:ext cx="6905737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75" r="-1235" t="-135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702289" y="6014790"/>
            <a:ext cx="6123842" cy="6705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5356713" y="6182411"/>
            <a:ext cx="61238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									…..….(6)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43445" y="4935591"/>
            <a:ext cx="61238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b="1" i="0" lang="en-US" sz="200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article velocity-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67" y="875109"/>
            <a:ext cx="5869915" cy="586991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11" name="Google Shape;211;p12"/>
          <p:cNvSpPr txBox="1"/>
          <p:nvPr/>
        </p:nvSpPr>
        <p:spPr>
          <a:xfrm>
            <a:off x="2667418" y="90699"/>
            <a:ext cx="685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Bridge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1953884"/>
            <a:ext cx="6086613" cy="395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1471664" y="1387099"/>
            <a:ext cx="9248671" cy="4561065"/>
            <a:chOff x="126441" y="1096157"/>
            <a:chExt cx="7810870" cy="4088793"/>
          </a:xfrm>
        </p:grpSpPr>
        <p:pic>
          <p:nvPicPr>
            <p:cNvPr id="220" name="Google Shape;22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6441" y="1096158"/>
              <a:ext cx="4088792" cy="4088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48518" y="1096157"/>
              <a:ext cx="4088793" cy="4088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3"/>
          <p:cNvSpPr txBox="1"/>
          <p:nvPr/>
        </p:nvSpPr>
        <p:spPr>
          <a:xfrm>
            <a:off x="2667418" y="13492"/>
            <a:ext cx="685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cameraman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2667418" y="13492"/>
            <a:ext cx="685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cameraman</a:t>
            </a:r>
            <a:endParaRPr/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417" y="1099053"/>
            <a:ext cx="6857163" cy="505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2667415" y="728557"/>
            <a:ext cx="685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755713" y="1690062"/>
            <a:ext cx="1068056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Towards Automatic Image Enhancement Using Genetic Algorithms, C. Munteanu, A. Rosa, LaSEEB-ISR-Instituto Superior Ttcnico, Universidade TCcnica de Lisboa,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 Enhancement Using Particle Swarm Optimization, Malik Braik, Alaa Sheta and Aladdin Ayesh, Proceedings of the World Congress on Engineering 2007 Vol I WCE 2007, July 2 - 4, 2007, London, U.K.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https://iq.opengenus.org/contrast-enhancement-algorithms/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https://www.geeksforgeeks.org/python-program-to-detect-the-edges-of-an-image-using-opencv-sobel-edge-detection/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8B7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2667418" y="3013501"/>
            <a:ext cx="685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PROBLEM STATEMENT AND OBJECTIVES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410464" y="1862666"/>
            <a:ext cx="11371072" cy="4665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Maximize an objective fitness criterion in order to enhance the contrast &amp; detail in an image by adapting the parameters of a novel extension to a local enhancement technique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Results must be excellent in terms of both the maximization of the number of pixels in the edges and the adopted objective evaluation, keeping in mind a reduced computational time.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real-coded PSO is to be applied to adapt the gray-level intensity transformation in the image.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fitness of each image is taken as a swarm particle and its subjective score is given by the human interpreter.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is a non linear and non continuous optimization.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243535" y="2570581"/>
            <a:ext cx="11333113" cy="41048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73" l="-591" r="0" t="0"/>
            </a:stretch>
          </a:blip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11720063" y="6492875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0" y="819610"/>
            <a:ext cx="4648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Enhancements models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263853" y="631112"/>
            <a:ext cx="7274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proposed method using PSO has many advantages.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uses a local enhancement technique based on the standard deviation and the mean value of the pixels.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uses an objective fitness criterion that is proportional to the number of edges in the image. </a:t>
            </a:r>
            <a:endParaRPr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758" y="2262804"/>
            <a:ext cx="3995866" cy="256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533" y="56488"/>
            <a:ext cx="6970934" cy="67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"/>
          <p:cNvSpPr txBox="1"/>
          <p:nvPr>
            <p:ph idx="4294967295" type="title"/>
          </p:nvPr>
        </p:nvSpPr>
        <p:spPr>
          <a:xfrm>
            <a:off x="0" y="365125"/>
            <a:ext cx="10515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ENTROPY OF IMAGES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532080" y="1263892"/>
            <a:ext cx="10515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entropy or average information of an image is a measure of the degree of randomness in the image.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entropy is useful in the context of image coding : it is a lower limit for the average coding length in bits per pixel which can be realized by an optimum coding scheme without any loss of information.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used Shannon entropy ,i.e, basically the "amount of information" in a variable.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get the average value of entropies using the function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866" y="4191000"/>
            <a:ext cx="8020050" cy="26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5"/>
          <p:cNvGraphicFramePr/>
          <p:nvPr/>
        </p:nvGraphicFramePr>
        <p:xfrm>
          <a:off x="3383950" y="34889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{C1F42383-75C4-4B1B-8D03-076D72B5DEA2}</a:tableStyleId>
              </a:tblPr>
              <a:tblGrid>
                <a:gridCol w="4415925"/>
              </a:tblGrid>
              <a:tr h="39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skimage.measure.shannon_entropy(img)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552" y="95583"/>
            <a:ext cx="7436896" cy="666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3E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4" y="3756727"/>
            <a:ext cx="11963390" cy="298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3536621" y="48432"/>
            <a:ext cx="51187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Sobel Edge Detector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172" y="764225"/>
            <a:ext cx="5842522" cy="2913471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0" y="795833"/>
            <a:ext cx="623517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Sobel filter is used for edge detection. It works by calculating the gradient of image intensity at each pixel within the image.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finds the direction of the largest increase from light to dark and the rate of change in that direction.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60867" y="5053417"/>
            <a:ext cx="8576735" cy="1686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Old Standard TT"/>
              <a:buNone/>
            </a:pP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FIGURE 1: GLOBAL HISTOGRAM EQUALIZATION </a:t>
            </a:r>
            <a:b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1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UPPER LEFT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: UNEQUALED IMAGE, </a:t>
            </a:r>
            <a:r>
              <a:rPr b="0" i="1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UPPER RIGHT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: SAME IMAGE</a:t>
            </a:r>
            <a:b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b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AFTER HISTOGRAM EQUALIZATION, </a:t>
            </a:r>
            <a:b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b="0" i="1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LOWER LEFT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: UNEQUALED HISTOGRAM, </a:t>
            </a:r>
            <a:r>
              <a:rPr b="0" i="1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LOWER RIGHT</a:t>
            </a:r>
            <a:r>
              <a:rPr b="0" i="0" lang="en-US" sz="1800" u="none" strike="noStrike">
                <a:latin typeface="Old Standard TT"/>
                <a:ea typeface="Old Standard TT"/>
                <a:cs typeface="Old Standard TT"/>
                <a:sym typeface="Old Standard TT"/>
              </a:rPr>
              <a:t>: EQUALIZED GLOBAL HISTOGRAM.</a:t>
            </a:r>
            <a:endParaRPr sz="1800"/>
          </a:p>
        </p:txBody>
      </p:sp>
      <p:pic>
        <p:nvPicPr>
          <p:cNvPr id="172" name="Google Shape;172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13" l="0" r="0" t="3113"/>
          <a:stretch/>
        </p:blipFill>
        <p:spPr>
          <a:xfrm>
            <a:off x="948267" y="1804581"/>
            <a:ext cx="8661400" cy="3248837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pic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610599" y="4960138"/>
            <a:ext cx="3581401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Using Fitness Criterion (Enhancement Criterion)</a:t>
            </a:r>
            <a:endParaRPr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471" y="194734"/>
            <a:ext cx="1297858" cy="15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9744" y="194733"/>
            <a:ext cx="1297858" cy="154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9"/>
          <p:cNvSpPr txBox="1"/>
          <p:nvPr>
            <p:ph idx="4294967295" type="title"/>
          </p:nvPr>
        </p:nvSpPr>
        <p:spPr>
          <a:xfrm>
            <a:off x="0" y="365125"/>
            <a:ext cx="10515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None/>
            </a:pPr>
            <a:r>
              <a:rPr b="1" i="0" lang="en-US" sz="2800" u="none" strike="noStrike">
                <a:latin typeface="Arial"/>
                <a:ea typeface="Arial"/>
                <a:cs typeface="Arial"/>
                <a:sym typeface="Arial"/>
              </a:rPr>
              <a:t>ENHANCEMENT CRITERION</a:t>
            </a:r>
            <a:endParaRPr sz="6600"/>
          </a:p>
        </p:txBody>
      </p:sp>
      <p:sp>
        <p:nvSpPr>
          <p:cNvPr id="183" name="Google Shape;183;p9"/>
          <p:cNvSpPr txBox="1"/>
          <p:nvPr/>
        </p:nvSpPr>
        <p:spPr>
          <a:xfrm>
            <a:off x="532080" y="1263892"/>
            <a:ext cx="10515600" cy="45923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60" l="-752" r="0" t="-10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2023-02-07T11:24:10Z</dcterms:created>
  <dc:creator>Kevin Paulose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