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 id="2147483718" r:id="rId2"/>
  </p:sldMasterIdLst>
  <p:sldIdLst>
    <p:sldId id="256" r:id="rId3"/>
    <p:sldId id="258" r:id="rId4"/>
    <p:sldId id="259" r:id="rId5"/>
    <p:sldId id="260" r:id="rId6"/>
    <p:sldId id="261" r:id="rId7"/>
    <p:sldId id="262" r:id="rId8"/>
    <p:sldId id="267" r:id="rId9"/>
    <p:sldId id="268" r:id="rId10"/>
    <p:sldId id="270" r:id="rId11"/>
    <p:sldId id="271" r:id="rId12"/>
    <p:sldId id="269" r:id="rId13"/>
    <p:sldId id="272" r:id="rId14"/>
    <p:sldId id="263" r:id="rId15"/>
    <p:sldId id="264" r:id="rId16"/>
    <p:sldId id="265" r:id="rId17"/>
    <p:sldId id="278" r:id="rId18"/>
    <p:sldId id="279" r:id="rId19"/>
    <p:sldId id="273" r:id="rId20"/>
    <p:sldId id="274" r:id="rId21"/>
    <p:sldId id="276" r:id="rId22"/>
    <p:sldId id="277" r:id="rId23"/>
    <p:sldId id="266" r:id="rId24"/>
    <p:sldId id="275"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9C14"/>
    <a:srgbClr val="24D7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70" d="100"/>
          <a:sy n="70" d="100"/>
        </p:scale>
        <p:origin x="68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9654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204658572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2150712182"/>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4DB00A7-AD0E-493D-848C-64E0D1F88E8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375475"/>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2055073006"/>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707172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50928-F91C-4CD9-9DF7-AC592F7C5BD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3246111578"/>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50928-F91C-4CD9-9DF7-AC592F7C5BD2}"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293023530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250928-F91C-4CD9-9DF7-AC592F7C5BD2}"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88188137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50928-F91C-4CD9-9DF7-AC592F7C5BD2}"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1668013885"/>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50928-F91C-4CD9-9DF7-AC592F7C5BD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43736386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1648491259"/>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50928-F91C-4CD9-9DF7-AC592F7C5BD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3753853342"/>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370676848"/>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122524407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250928-F91C-4CD9-9DF7-AC592F7C5BD2}"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B00A7-AD0E-493D-848C-64E0D1F88E8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48715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250928-F91C-4CD9-9DF7-AC592F7C5BD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153683225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250928-F91C-4CD9-9DF7-AC592F7C5BD2}"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3636067823"/>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250928-F91C-4CD9-9DF7-AC592F7C5BD2}"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400831663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250928-F91C-4CD9-9DF7-AC592F7C5BD2}" type="datetimeFigureOut">
              <a:rPr lang="en-IN" smtClean="0"/>
              <a:t>08-05-2024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11483748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250928-F91C-4CD9-9DF7-AC592F7C5BD2}" type="datetimeFigureOut">
              <a:rPr lang="en-IN" smtClean="0"/>
              <a:t>08-05-2024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4DB00A7-AD0E-493D-848C-64E0D1F88E80}" type="slidenum">
              <a:rPr lang="en-IN" smtClean="0"/>
              <a:t>‹#›</a:t>
            </a:fld>
            <a:endParaRPr lang="en-IN"/>
          </a:p>
        </p:txBody>
      </p:sp>
    </p:spTree>
    <p:extLst>
      <p:ext uri="{BB962C8B-B14F-4D97-AF65-F5344CB8AC3E}">
        <p14:creationId xmlns:p14="http://schemas.microsoft.com/office/powerpoint/2010/main" val="24997641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50928-F91C-4CD9-9DF7-AC592F7C5BD2}"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B00A7-AD0E-493D-848C-64E0D1F88E80}" type="slidenum">
              <a:rPr lang="en-IN" smtClean="0"/>
              <a:t>‹#›</a:t>
            </a:fld>
            <a:endParaRPr lang="en-IN"/>
          </a:p>
        </p:txBody>
      </p:sp>
    </p:spTree>
    <p:extLst>
      <p:ext uri="{BB962C8B-B14F-4D97-AF65-F5344CB8AC3E}">
        <p14:creationId xmlns:p14="http://schemas.microsoft.com/office/powerpoint/2010/main" val="310900546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250928-F91C-4CD9-9DF7-AC592F7C5BD2}" type="datetimeFigureOut">
              <a:rPr lang="en-IN" smtClean="0"/>
              <a:t>08-05-2024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4DB00A7-AD0E-493D-848C-64E0D1F88E8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87026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ransition spd="slow">
    <p:wipe/>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1250928-F91C-4CD9-9DF7-AC592F7C5BD2}" type="datetimeFigureOut">
              <a:rPr lang="en-IN" smtClean="0"/>
              <a:t>08-05-2024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4DB00A7-AD0E-493D-848C-64E0D1F88E80}" type="slidenum">
              <a:rPr lang="en-IN" smtClean="0"/>
              <a:t>‹#›</a:t>
            </a:fld>
            <a:endParaRPr lang="en-IN"/>
          </a:p>
        </p:txBody>
      </p:sp>
    </p:spTree>
    <p:extLst>
      <p:ext uri="{BB962C8B-B14F-4D97-AF65-F5344CB8AC3E}">
        <p14:creationId xmlns:p14="http://schemas.microsoft.com/office/powerpoint/2010/main" val="33062145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wipe/>
  </p:transition>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8.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566" y="135109"/>
            <a:ext cx="2056754" cy="1028378"/>
          </a:xfrm>
          <a:prstGeom prst="rect">
            <a:avLst/>
          </a:prstGeom>
        </p:spPr>
      </p:pic>
      <p:cxnSp>
        <p:nvCxnSpPr>
          <p:cNvPr id="5" name="Straight Connector 4"/>
          <p:cNvCxnSpPr/>
          <p:nvPr/>
        </p:nvCxnSpPr>
        <p:spPr>
          <a:xfrm>
            <a:off x="675566" y="1288202"/>
            <a:ext cx="11016000" cy="2082"/>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6" name="Rectangle 5"/>
          <p:cNvSpPr/>
          <p:nvPr/>
        </p:nvSpPr>
        <p:spPr>
          <a:xfrm>
            <a:off x="2934269" y="229359"/>
            <a:ext cx="8757297" cy="83099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solidFill>
                  <a:srgbClr val="0070C0"/>
                </a:solidFill>
                <a:latin typeface="Times New Roman" pitchFamily="18" charset="0"/>
                <a:cs typeface="Times New Roman" pitchFamily="18" charset="0"/>
              </a:rPr>
              <a:t>KOLHAPUR INSTITUTE OF TECHNOLOGY’S COLLEGE OF ENGINEERING KOLHAPUR </a:t>
            </a:r>
            <a:endParaRPr lang="en-US" sz="2400" dirty="0">
              <a:solidFill>
                <a:srgbClr val="0070C0"/>
              </a:solidFill>
              <a:latin typeface="Times New Roman" pitchFamily="18" charset="0"/>
              <a:cs typeface="Times New Roman" pitchFamily="18" charset="0"/>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1426"/>
          <a:stretch/>
        </p:blipFill>
        <p:spPr>
          <a:xfrm>
            <a:off x="675566" y="2424188"/>
            <a:ext cx="8304661" cy="3748825"/>
          </a:xfrm>
          <a:prstGeom prst="rect">
            <a:avLst/>
          </a:prstGeom>
        </p:spPr>
      </p:pic>
      <p:sp>
        <p:nvSpPr>
          <p:cNvPr id="12" name="Rectangle 11"/>
          <p:cNvSpPr/>
          <p:nvPr/>
        </p:nvSpPr>
        <p:spPr>
          <a:xfrm>
            <a:off x="675566" y="1376143"/>
            <a:ext cx="10822193" cy="923330"/>
          </a:xfrm>
          <a:prstGeom prst="rect">
            <a:avLst/>
          </a:prstGeom>
          <a:noFill/>
        </p:spPr>
        <p:txBody>
          <a:bodyPr wrap="none" lIns="91440" tIns="45720" rIns="91440" bIns="45720">
            <a:spAutoFit/>
          </a:bodyPr>
          <a:lstStyle/>
          <a:p>
            <a:pPr algn="ctr"/>
            <a:r>
              <a:rPr lang="en-US" sz="5400" b="1" dirty="0">
                <a:ln w="12700">
                  <a:solidFill>
                    <a:schemeClr val="accent1"/>
                  </a:solidFill>
                  <a:prstDash val="solid"/>
                </a:ln>
                <a:solidFill>
                  <a:schemeClr val="accent1">
                    <a:lumMod val="75000"/>
                    <a:lumOff val="25000"/>
                  </a:schemeClr>
                </a:solidFill>
                <a:effectLst>
                  <a:outerShdw dist="38100" dir="2640000" algn="bl" rotWithShape="0">
                    <a:schemeClr val="accent1"/>
                  </a:outerShdw>
                </a:effectLst>
              </a:rPr>
              <a:t>Wireless EV Charging System</a:t>
            </a:r>
          </a:p>
        </p:txBody>
      </p:sp>
      <p:sp>
        <p:nvSpPr>
          <p:cNvPr id="13" name="Rectangle 12"/>
          <p:cNvSpPr/>
          <p:nvPr/>
        </p:nvSpPr>
        <p:spPr>
          <a:xfrm>
            <a:off x="8980227" y="4110910"/>
            <a:ext cx="4244453" cy="2062103"/>
          </a:xfrm>
          <a:prstGeom prst="rect">
            <a:avLst/>
          </a:prstGeom>
        </p:spPr>
        <p:txBody>
          <a:bodyPr wrap="square">
            <a:spAutoFit/>
          </a:bodyPr>
          <a:lstStyle/>
          <a:p>
            <a:r>
              <a:rPr lang="en-US" sz="1600" dirty="0">
                <a:solidFill>
                  <a:schemeClr val="bg1"/>
                </a:solidFill>
              </a:rPr>
              <a:t>Presented by :</a:t>
            </a:r>
          </a:p>
          <a:p>
            <a:pPr marL="342900" indent="-342900">
              <a:buFont typeface="+mj-lt"/>
              <a:buAutoNum type="arabicPeriod"/>
            </a:pPr>
            <a:r>
              <a:rPr lang="en-US" sz="1600" dirty="0" err="1">
                <a:solidFill>
                  <a:schemeClr val="bg1"/>
                </a:solidFill>
              </a:rPr>
              <a:t>Shubham</a:t>
            </a:r>
            <a:r>
              <a:rPr lang="en-US" sz="1600" dirty="0">
                <a:solidFill>
                  <a:schemeClr val="bg1"/>
                </a:solidFill>
              </a:rPr>
              <a:t> </a:t>
            </a:r>
            <a:r>
              <a:rPr lang="en-US" sz="1600" dirty="0" err="1">
                <a:solidFill>
                  <a:schemeClr val="bg1"/>
                </a:solidFill>
              </a:rPr>
              <a:t>Gaikwad</a:t>
            </a:r>
            <a:r>
              <a:rPr lang="en-US" sz="1600" dirty="0">
                <a:solidFill>
                  <a:schemeClr val="bg1"/>
                </a:solidFill>
              </a:rPr>
              <a:t> (B05)</a:t>
            </a:r>
          </a:p>
          <a:p>
            <a:pPr marL="342900" indent="-342900">
              <a:buFont typeface="+mj-lt"/>
              <a:buAutoNum type="arabicPeriod"/>
            </a:pPr>
            <a:r>
              <a:rPr lang="en-US" sz="1600" dirty="0" err="1">
                <a:solidFill>
                  <a:schemeClr val="bg1"/>
                </a:solidFill>
              </a:rPr>
              <a:t>Vrishal</a:t>
            </a:r>
            <a:r>
              <a:rPr lang="en-US" sz="1600" dirty="0">
                <a:solidFill>
                  <a:schemeClr val="bg1"/>
                </a:solidFill>
              </a:rPr>
              <a:t> </a:t>
            </a:r>
            <a:r>
              <a:rPr lang="en-US" sz="1600" dirty="0" err="1">
                <a:solidFill>
                  <a:schemeClr val="bg1"/>
                </a:solidFill>
              </a:rPr>
              <a:t>Chandawarkar</a:t>
            </a:r>
            <a:r>
              <a:rPr lang="en-US" sz="1600" dirty="0">
                <a:solidFill>
                  <a:schemeClr val="bg1"/>
                </a:solidFill>
              </a:rPr>
              <a:t> (B06)</a:t>
            </a:r>
          </a:p>
          <a:p>
            <a:pPr marL="342900" indent="-342900">
              <a:buFont typeface="+mj-lt"/>
              <a:buAutoNum type="arabicPeriod"/>
            </a:pPr>
            <a:r>
              <a:rPr lang="en-US" sz="1600" dirty="0" err="1">
                <a:solidFill>
                  <a:schemeClr val="bg1"/>
                </a:solidFill>
              </a:rPr>
              <a:t>Krushnaraj</a:t>
            </a:r>
            <a:r>
              <a:rPr lang="en-US" sz="1600" dirty="0">
                <a:solidFill>
                  <a:schemeClr val="bg1"/>
                </a:solidFill>
              </a:rPr>
              <a:t> </a:t>
            </a:r>
            <a:r>
              <a:rPr lang="en-US" sz="1600" dirty="0" err="1">
                <a:solidFill>
                  <a:schemeClr val="bg1"/>
                </a:solidFill>
              </a:rPr>
              <a:t>Jagtap</a:t>
            </a:r>
            <a:r>
              <a:rPr lang="en-US" sz="1600" dirty="0">
                <a:solidFill>
                  <a:schemeClr val="bg1"/>
                </a:solidFill>
              </a:rPr>
              <a:t> (B07)</a:t>
            </a:r>
          </a:p>
          <a:p>
            <a:pPr marL="342900" indent="-342900">
              <a:buFont typeface="+mj-lt"/>
              <a:buAutoNum type="arabicPeriod"/>
            </a:pPr>
            <a:r>
              <a:rPr lang="en-US" sz="1600" dirty="0" err="1">
                <a:solidFill>
                  <a:schemeClr val="bg1"/>
                </a:solidFill>
              </a:rPr>
              <a:t>Abhishek</a:t>
            </a:r>
            <a:r>
              <a:rPr lang="en-US" sz="1600" dirty="0">
                <a:solidFill>
                  <a:schemeClr val="bg1"/>
                </a:solidFill>
              </a:rPr>
              <a:t> </a:t>
            </a:r>
            <a:r>
              <a:rPr lang="en-US" sz="1600" dirty="0" err="1">
                <a:solidFill>
                  <a:schemeClr val="bg1"/>
                </a:solidFill>
              </a:rPr>
              <a:t>Gaikwad</a:t>
            </a:r>
            <a:r>
              <a:rPr lang="en-US" sz="1600" dirty="0">
                <a:solidFill>
                  <a:schemeClr val="bg1"/>
                </a:solidFill>
              </a:rPr>
              <a:t> (B08)</a:t>
            </a:r>
          </a:p>
          <a:p>
            <a:endParaRPr lang="en-US" sz="1600" dirty="0">
              <a:solidFill>
                <a:schemeClr val="bg1"/>
              </a:solidFill>
            </a:endParaRPr>
          </a:p>
          <a:p>
            <a:r>
              <a:rPr lang="en-US" sz="1600" dirty="0">
                <a:solidFill>
                  <a:schemeClr val="bg1"/>
                </a:solidFill>
              </a:rPr>
              <a:t>Name of guide:</a:t>
            </a:r>
          </a:p>
          <a:p>
            <a:r>
              <a:rPr lang="en-US" sz="1600" dirty="0">
                <a:solidFill>
                  <a:schemeClr val="bg1"/>
                </a:solidFill>
              </a:rPr>
              <a:t>Mrs. </a:t>
            </a:r>
            <a:r>
              <a:rPr lang="en-US" sz="1600" dirty="0" err="1">
                <a:solidFill>
                  <a:schemeClr val="bg1"/>
                </a:solidFill>
              </a:rPr>
              <a:t>Varsha</a:t>
            </a:r>
            <a:r>
              <a:rPr lang="en-US" sz="1600" dirty="0">
                <a:solidFill>
                  <a:schemeClr val="bg1"/>
                </a:solidFill>
              </a:rPr>
              <a:t> </a:t>
            </a:r>
            <a:r>
              <a:rPr lang="en-US" sz="1600" dirty="0" err="1">
                <a:solidFill>
                  <a:schemeClr val="bg1"/>
                </a:solidFill>
              </a:rPr>
              <a:t>Suryavanshi</a:t>
            </a:r>
            <a:endParaRPr lang="en-US" sz="1600" dirty="0">
              <a:solidFill>
                <a:schemeClr val="bg1"/>
              </a:solidFill>
            </a:endParaRPr>
          </a:p>
        </p:txBody>
      </p:sp>
    </p:spTree>
    <p:extLst>
      <p:ext uri="{BB962C8B-B14F-4D97-AF65-F5344CB8AC3E}">
        <p14:creationId xmlns:p14="http://schemas.microsoft.com/office/powerpoint/2010/main" val="261536133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Components</a:t>
            </a:r>
            <a:endParaRPr lang="en-IN" sz="4000" b="1" dirty="0"/>
          </a:p>
        </p:txBody>
      </p:sp>
      <p:sp>
        <p:nvSpPr>
          <p:cNvPr id="6" name="TextBox 5">
            <a:extLst>
              <a:ext uri="{FF2B5EF4-FFF2-40B4-BE49-F238E27FC236}">
                <a16:creationId xmlns="" xmlns:a16="http://schemas.microsoft.com/office/drawing/2014/main" id="{FF6B8058-30FE-CF30-7994-3D4770680004}"/>
              </a:ext>
            </a:extLst>
          </p:cNvPr>
          <p:cNvSpPr txBox="1"/>
          <p:nvPr/>
        </p:nvSpPr>
        <p:spPr>
          <a:xfrm>
            <a:off x="1397286" y="1818525"/>
            <a:ext cx="3946914" cy="369332"/>
          </a:xfrm>
          <a:prstGeom prst="rect">
            <a:avLst/>
          </a:prstGeom>
          <a:noFill/>
        </p:spPr>
        <p:txBody>
          <a:bodyPr wrap="none" rtlCol="0">
            <a:spAutoFit/>
          </a:bodyPr>
          <a:lstStyle/>
          <a:p>
            <a:r>
              <a:rPr lang="en-US" b="1" dirty="0"/>
              <a:t>4. PIC 16F877A Microcontroller</a:t>
            </a:r>
          </a:p>
        </p:txBody>
      </p:sp>
      <p:sp>
        <p:nvSpPr>
          <p:cNvPr id="8" name="TextBox 7">
            <a:extLst>
              <a:ext uri="{FF2B5EF4-FFF2-40B4-BE49-F238E27FC236}">
                <a16:creationId xmlns="" xmlns:a16="http://schemas.microsoft.com/office/drawing/2014/main" id="{A98B427F-892C-D129-08B4-AAAC0879B19E}"/>
              </a:ext>
            </a:extLst>
          </p:cNvPr>
          <p:cNvSpPr txBox="1"/>
          <p:nvPr/>
        </p:nvSpPr>
        <p:spPr>
          <a:xfrm>
            <a:off x="5608830" y="2187857"/>
            <a:ext cx="5912984" cy="2862322"/>
          </a:xfrm>
          <a:prstGeom prst="rect">
            <a:avLst/>
          </a:prstGeom>
          <a:noFill/>
        </p:spPr>
        <p:txBody>
          <a:bodyPr wrap="square" rtlCol="0">
            <a:spAutoFit/>
          </a:bodyPr>
          <a:lstStyle/>
          <a:p>
            <a:r>
              <a:rPr lang="en-US" b="1" dirty="0"/>
              <a:t>Specifications : </a:t>
            </a:r>
          </a:p>
          <a:p>
            <a:pPr marL="285750" indent="-285750">
              <a:buFont typeface="Arial" panose="020B0604020202020204" pitchFamily="34" charset="0"/>
              <a:buChar char="•"/>
            </a:pPr>
            <a:r>
              <a:rPr lang="en-US" dirty="0"/>
              <a:t>16 bit Microcontroller</a:t>
            </a:r>
          </a:p>
          <a:p>
            <a:pPr marL="285750" indent="-285750">
              <a:buFont typeface="Arial" panose="020B0604020202020204" pitchFamily="34" charset="0"/>
              <a:buChar char="•"/>
            </a:pPr>
            <a:r>
              <a:rPr lang="en-US" dirty="0"/>
              <a:t>Operating Frequency Max: 20MHz</a:t>
            </a:r>
          </a:p>
          <a:p>
            <a:pPr marL="285750" indent="-285750">
              <a:buFont typeface="Arial" panose="020B0604020202020204" pitchFamily="34" charset="0"/>
              <a:buChar char="•"/>
            </a:pPr>
            <a:r>
              <a:rPr lang="en-US" dirty="0"/>
              <a:t>Program Memory Size: 14KB</a:t>
            </a:r>
          </a:p>
          <a:p>
            <a:pPr marL="285750" indent="-285750">
              <a:buFont typeface="Arial" panose="020B0604020202020204" pitchFamily="34" charset="0"/>
              <a:buChar char="•"/>
            </a:pPr>
            <a:r>
              <a:rPr lang="en-US" dirty="0"/>
              <a:t>Data Memory : 256 bytes</a:t>
            </a:r>
          </a:p>
          <a:p>
            <a:pPr marL="285750" indent="-285750">
              <a:buFont typeface="Arial" panose="020B0604020202020204" pitchFamily="34" charset="0"/>
              <a:buChar char="•"/>
            </a:pPr>
            <a:r>
              <a:rPr lang="en-US" dirty="0"/>
              <a:t>No. of Pins: 40 Pins</a:t>
            </a:r>
          </a:p>
          <a:p>
            <a:pPr marL="285750" indent="-285750">
              <a:buFont typeface="Arial" panose="020B0604020202020204" pitchFamily="34" charset="0"/>
              <a:buChar char="•"/>
            </a:pPr>
            <a:r>
              <a:rPr lang="en-US" dirty="0"/>
              <a:t>Operation Voltage : 2V to 5.5V</a:t>
            </a:r>
          </a:p>
          <a:p>
            <a:pPr marL="285750" indent="-285750">
              <a:buFont typeface="Arial" panose="020B0604020202020204" pitchFamily="34" charset="0"/>
              <a:buChar char="•"/>
            </a:pPr>
            <a:r>
              <a:rPr lang="en-US" dirty="0"/>
              <a:t>8 channels of 10 bit Analog-to-Digital Converter</a:t>
            </a:r>
          </a:p>
          <a:p>
            <a:pPr marL="285750" indent="-285750">
              <a:buFont typeface="Arial" panose="020B0604020202020204" pitchFamily="34" charset="0"/>
              <a:buChar char="•"/>
            </a:pPr>
            <a:r>
              <a:rPr lang="en-US" dirty="0"/>
              <a:t>2 Comparators</a:t>
            </a:r>
          </a:p>
          <a:p>
            <a:pPr marL="285750" indent="-285750">
              <a:buFont typeface="Arial" panose="020B0604020202020204" pitchFamily="34" charset="0"/>
              <a:buChar char="•"/>
            </a:pPr>
            <a:r>
              <a:rPr lang="en-US" dirty="0" smtClean="0"/>
              <a:t>UART </a:t>
            </a:r>
            <a:r>
              <a:rPr lang="en-US" dirty="0"/>
              <a:t>Interfaces for Serial Communication</a:t>
            </a:r>
          </a:p>
        </p:txBody>
      </p:sp>
      <p:pic>
        <p:nvPicPr>
          <p:cNvPr id="4" name="Picture 3">
            <a:extLst>
              <a:ext uri="{FF2B5EF4-FFF2-40B4-BE49-F238E27FC236}">
                <a16:creationId xmlns="" xmlns:a16="http://schemas.microsoft.com/office/drawing/2014/main" id="{46A5D29D-7888-AD97-7F49-0D3D26ECA2FA}"/>
              </a:ext>
            </a:extLst>
          </p:cNvPr>
          <p:cNvPicPr>
            <a:picLocks noChangeAspect="1"/>
          </p:cNvPicPr>
          <p:nvPr/>
        </p:nvPicPr>
        <p:blipFill>
          <a:blip r:embed="rId2"/>
          <a:stretch>
            <a:fillRect/>
          </a:stretch>
        </p:blipFill>
        <p:spPr>
          <a:xfrm rot="2388754">
            <a:off x="1429395" y="3007146"/>
            <a:ext cx="3618066" cy="2237076"/>
          </a:xfrm>
          <a:prstGeom prst="rect">
            <a:avLst/>
          </a:prstGeom>
        </p:spPr>
      </p:pic>
    </p:spTree>
    <p:extLst>
      <p:ext uri="{BB962C8B-B14F-4D97-AF65-F5344CB8AC3E}">
        <p14:creationId xmlns:p14="http://schemas.microsoft.com/office/powerpoint/2010/main" val="139977324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Components</a:t>
            </a:r>
            <a:endParaRPr lang="en-IN" sz="4000" b="1" dirty="0"/>
          </a:p>
        </p:txBody>
      </p:sp>
      <p:sp>
        <p:nvSpPr>
          <p:cNvPr id="6" name="TextBox 5">
            <a:extLst>
              <a:ext uri="{FF2B5EF4-FFF2-40B4-BE49-F238E27FC236}">
                <a16:creationId xmlns="" xmlns:a16="http://schemas.microsoft.com/office/drawing/2014/main" id="{FF6B8058-30FE-CF30-7994-3D4770680004}"/>
              </a:ext>
            </a:extLst>
          </p:cNvPr>
          <p:cNvSpPr txBox="1"/>
          <p:nvPr/>
        </p:nvSpPr>
        <p:spPr>
          <a:xfrm>
            <a:off x="1397286" y="1818525"/>
            <a:ext cx="1840568" cy="369332"/>
          </a:xfrm>
          <a:prstGeom prst="rect">
            <a:avLst/>
          </a:prstGeom>
          <a:noFill/>
        </p:spPr>
        <p:txBody>
          <a:bodyPr wrap="none" rtlCol="0">
            <a:spAutoFit/>
          </a:bodyPr>
          <a:lstStyle/>
          <a:p>
            <a:r>
              <a:rPr lang="en-US" b="1" dirty="0"/>
              <a:t>5. Solar Panel</a:t>
            </a:r>
          </a:p>
        </p:txBody>
      </p:sp>
      <p:sp>
        <p:nvSpPr>
          <p:cNvPr id="8" name="TextBox 7">
            <a:extLst>
              <a:ext uri="{FF2B5EF4-FFF2-40B4-BE49-F238E27FC236}">
                <a16:creationId xmlns="" xmlns:a16="http://schemas.microsoft.com/office/drawing/2014/main" id="{A98B427F-892C-D129-08B4-AAAC0879B19E}"/>
              </a:ext>
            </a:extLst>
          </p:cNvPr>
          <p:cNvSpPr txBox="1"/>
          <p:nvPr/>
        </p:nvSpPr>
        <p:spPr>
          <a:xfrm>
            <a:off x="4765103" y="2048557"/>
            <a:ext cx="5912984" cy="2308324"/>
          </a:xfrm>
          <a:prstGeom prst="rect">
            <a:avLst/>
          </a:prstGeom>
          <a:noFill/>
        </p:spPr>
        <p:txBody>
          <a:bodyPr wrap="square" rtlCol="0">
            <a:spAutoFit/>
          </a:bodyPr>
          <a:lstStyle/>
          <a:p>
            <a:r>
              <a:rPr lang="en-US" b="1" dirty="0"/>
              <a:t>Specifications :</a:t>
            </a:r>
          </a:p>
          <a:p>
            <a:pPr marL="285750" indent="-285750">
              <a:buFont typeface="Arial" panose="020B0604020202020204" pitchFamily="34" charset="0"/>
              <a:buChar char="•"/>
            </a:pPr>
            <a:r>
              <a:rPr lang="en-US" dirty="0"/>
              <a:t>Peak power (Wp): 10 W ± 3%</a:t>
            </a:r>
          </a:p>
          <a:p>
            <a:pPr marL="285750" indent="-285750">
              <a:buFont typeface="Arial" panose="020B0604020202020204" pitchFamily="34" charset="0"/>
              <a:buChar char="•"/>
            </a:pPr>
            <a:r>
              <a:rPr lang="en-US" dirty="0"/>
              <a:t>Open circuit voltage (</a:t>
            </a:r>
            <a:r>
              <a:rPr lang="en-US" dirty="0" err="1"/>
              <a:t>Voc</a:t>
            </a:r>
            <a:r>
              <a:rPr lang="en-US" dirty="0"/>
              <a:t>): 20.6 V</a:t>
            </a:r>
          </a:p>
          <a:p>
            <a:pPr marL="285750" indent="-285750">
              <a:buFont typeface="Arial" panose="020B0604020202020204" pitchFamily="34" charset="0"/>
              <a:buChar char="•"/>
            </a:pPr>
            <a:r>
              <a:rPr lang="en-US" dirty="0"/>
              <a:t>Short circuit current (</a:t>
            </a:r>
            <a:r>
              <a:rPr lang="en-US" dirty="0" err="1"/>
              <a:t>Isc</a:t>
            </a:r>
            <a:r>
              <a:rPr lang="en-US" dirty="0"/>
              <a:t>): 0.61 A</a:t>
            </a:r>
          </a:p>
          <a:p>
            <a:pPr marL="285750" indent="-285750">
              <a:buFont typeface="Arial" panose="020B0604020202020204" pitchFamily="34" charset="0"/>
              <a:buChar char="•"/>
            </a:pPr>
            <a:r>
              <a:rPr lang="en-US" dirty="0"/>
              <a:t>Dimensions: 13.8 x 8.6 x 1.3 in</a:t>
            </a:r>
          </a:p>
          <a:p>
            <a:pPr marL="285750" indent="-285750">
              <a:buFont typeface="Arial" panose="020B0604020202020204" pitchFamily="34" charset="0"/>
              <a:buChar char="•"/>
            </a:pPr>
            <a:r>
              <a:rPr lang="en-US" dirty="0"/>
              <a:t>Operating voltage: 12 V</a:t>
            </a:r>
          </a:p>
          <a:p>
            <a:pPr marL="285750" indent="-285750">
              <a:buFont typeface="Arial" panose="020B0604020202020204" pitchFamily="34" charset="0"/>
              <a:buChar char="•"/>
            </a:pPr>
            <a:r>
              <a:rPr lang="en-US" dirty="0"/>
              <a:t>Number of cells: 36</a:t>
            </a:r>
          </a:p>
          <a:p>
            <a:pPr marL="285750" indent="-285750">
              <a:buFont typeface="Arial" panose="020B0604020202020204" pitchFamily="34" charset="0"/>
              <a:buChar char="•"/>
            </a:pPr>
            <a:endParaRPr lang="en-US" dirty="0"/>
          </a:p>
        </p:txBody>
      </p:sp>
      <p:sp>
        <p:nvSpPr>
          <p:cNvPr id="9" name="TextBox 8">
            <a:extLst>
              <a:ext uri="{FF2B5EF4-FFF2-40B4-BE49-F238E27FC236}">
                <a16:creationId xmlns="" xmlns:a16="http://schemas.microsoft.com/office/drawing/2014/main" id="{1E47364F-3F38-82B1-8AE6-6F3C3428FAB6}"/>
              </a:ext>
            </a:extLst>
          </p:cNvPr>
          <p:cNvSpPr txBox="1"/>
          <p:nvPr/>
        </p:nvSpPr>
        <p:spPr>
          <a:xfrm>
            <a:off x="1396640" y="4061804"/>
            <a:ext cx="3272050" cy="369332"/>
          </a:xfrm>
          <a:prstGeom prst="rect">
            <a:avLst/>
          </a:prstGeom>
          <a:noFill/>
        </p:spPr>
        <p:txBody>
          <a:bodyPr wrap="none" rtlCol="0">
            <a:spAutoFit/>
          </a:bodyPr>
          <a:lstStyle/>
          <a:p>
            <a:r>
              <a:rPr lang="en-US" b="1" dirty="0"/>
              <a:t>6. Voltage Sensor Module </a:t>
            </a:r>
          </a:p>
        </p:txBody>
      </p:sp>
      <p:sp>
        <p:nvSpPr>
          <p:cNvPr id="10" name="TextBox 9">
            <a:extLst>
              <a:ext uri="{FF2B5EF4-FFF2-40B4-BE49-F238E27FC236}">
                <a16:creationId xmlns="" xmlns:a16="http://schemas.microsoft.com/office/drawing/2014/main" id="{4075937E-AE4C-D585-A98C-EE064BD62241}"/>
              </a:ext>
            </a:extLst>
          </p:cNvPr>
          <p:cNvSpPr txBox="1"/>
          <p:nvPr/>
        </p:nvSpPr>
        <p:spPr>
          <a:xfrm>
            <a:off x="4765103" y="4616304"/>
            <a:ext cx="5912984" cy="923330"/>
          </a:xfrm>
          <a:prstGeom prst="rect">
            <a:avLst/>
          </a:prstGeom>
          <a:noFill/>
        </p:spPr>
        <p:txBody>
          <a:bodyPr wrap="square" rtlCol="0">
            <a:spAutoFit/>
          </a:bodyPr>
          <a:lstStyle/>
          <a:p>
            <a:r>
              <a:rPr lang="en-US" b="1" dirty="0"/>
              <a:t>Specifications : </a:t>
            </a:r>
          </a:p>
          <a:p>
            <a:pPr marL="285750" indent="-285750">
              <a:buFont typeface="Arial" panose="020B0604020202020204" pitchFamily="34" charset="0"/>
              <a:buChar char="•"/>
            </a:pPr>
            <a:r>
              <a:rPr lang="en-US" dirty="0"/>
              <a:t>Range : 0 to 25V</a:t>
            </a:r>
          </a:p>
          <a:p>
            <a:pPr marL="285750" indent="-285750">
              <a:buFont typeface="Arial" panose="020B0604020202020204" pitchFamily="34" charset="0"/>
              <a:buChar char="•"/>
            </a:pPr>
            <a:r>
              <a:rPr lang="en-US" dirty="0"/>
              <a:t>Output Voltage : 0 to 5V</a:t>
            </a:r>
          </a:p>
        </p:txBody>
      </p:sp>
      <p:pic>
        <p:nvPicPr>
          <p:cNvPr id="3" name="Picture 2">
            <a:extLst>
              <a:ext uri="{FF2B5EF4-FFF2-40B4-BE49-F238E27FC236}">
                <a16:creationId xmlns="" xmlns:a16="http://schemas.microsoft.com/office/drawing/2014/main" id="{D679F1EE-CB4F-4F7D-5627-35C0DE427F34}"/>
              </a:ext>
            </a:extLst>
          </p:cNvPr>
          <p:cNvPicPr>
            <a:picLocks noChangeAspect="1"/>
          </p:cNvPicPr>
          <p:nvPr/>
        </p:nvPicPr>
        <p:blipFill rotWithShape="1">
          <a:blip r:embed="rId2"/>
          <a:srcRect t="6841" b="16061"/>
          <a:stretch/>
        </p:blipFill>
        <p:spPr>
          <a:xfrm>
            <a:off x="1306921" y="2187681"/>
            <a:ext cx="2143125" cy="1619250"/>
          </a:xfrm>
          <a:prstGeom prst="rect">
            <a:avLst/>
          </a:prstGeom>
        </p:spPr>
      </p:pic>
      <p:pic>
        <p:nvPicPr>
          <p:cNvPr id="4" name="Picture 3">
            <a:extLst>
              <a:ext uri="{FF2B5EF4-FFF2-40B4-BE49-F238E27FC236}">
                <a16:creationId xmlns="" xmlns:a16="http://schemas.microsoft.com/office/drawing/2014/main" id="{79DDD9B8-858D-C355-DFFF-A31CFE603118}"/>
              </a:ext>
            </a:extLst>
          </p:cNvPr>
          <p:cNvPicPr>
            <a:picLocks noChangeAspect="1"/>
          </p:cNvPicPr>
          <p:nvPr/>
        </p:nvPicPr>
        <p:blipFill>
          <a:blip r:embed="rId3"/>
          <a:stretch>
            <a:fillRect/>
          </a:stretch>
        </p:blipFill>
        <p:spPr>
          <a:xfrm>
            <a:off x="1513913" y="4431136"/>
            <a:ext cx="2143125" cy="2143125"/>
          </a:xfrm>
          <a:prstGeom prst="rect">
            <a:avLst/>
          </a:prstGeom>
        </p:spPr>
      </p:pic>
    </p:spTree>
    <p:extLst>
      <p:ext uri="{BB962C8B-B14F-4D97-AF65-F5344CB8AC3E}">
        <p14:creationId xmlns:p14="http://schemas.microsoft.com/office/powerpoint/2010/main" val="135447675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Components</a:t>
            </a:r>
            <a:endParaRPr lang="en-IN" sz="4000" b="1" dirty="0"/>
          </a:p>
        </p:txBody>
      </p:sp>
      <p:sp>
        <p:nvSpPr>
          <p:cNvPr id="6" name="TextBox 5">
            <a:extLst>
              <a:ext uri="{FF2B5EF4-FFF2-40B4-BE49-F238E27FC236}">
                <a16:creationId xmlns="" xmlns:a16="http://schemas.microsoft.com/office/drawing/2014/main" id="{FF6B8058-30FE-CF30-7994-3D4770680004}"/>
              </a:ext>
            </a:extLst>
          </p:cNvPr>
          <p:cNvSpPr txBox="1"/>
          <p:nvPr/>
        </p:nvSpPr>
        <p:spPr>
          <a:xfrm>
            <a:off x="1397286" y="1818525"/>
            <a:ext cx="2795958" cy="369332"/>
          </a:xfrm>
          <a:prstGeom prst="rect">
            <a:avLst/>
          </a:prstGeom>
          <a:noFill/>
        </p:spPr>
        <p:txBody>
          <a:bodyPr wrap="none" rtlCol="0">
            <a:spAutoFit/>
          </a:bodyPr>
          <a:lstStyle/>
          <a:p>
            <a:r>
              <a:rPr lang="en-US" b="1" dirty="0"/>
              <a:t>7. PCB mounted relay</a:t>
            </a:r>
          </a:p>
        </p:txBody>
      </p:sp>
      <p:sp>
        <p:nvSpPr>
          <p:cNvPr id="8" name="TextBox 7">
            <a:extLst>
              <a:ext uri="{FF2B5EF4-FFF2-40B4-BE49-F238E27FC236}">
                <a16:creationId xmlns="" xmlns:a16="http://schemas.microsoft.com/office/drawing/2014/main" id="{A98B427F-892C-D129-08B4-AAAC0879B19E}"/>
              </a:ext>
            </a:extLst>
          </p:cNvPr>
          <p:cNvSpPr txBox="1"/>
          <p:nvPr/>
        </p:nvSpPr>
        <p:spPr>
          <a:xfrm>
            <a:off x="4587303" y="2187857"/>
            <a:ext cx="5912984" cy="1754326"/>
          </a:xfrm>
          <a:prstGeom prst="rect">
            <a:avLst/>
          </a:prstGeom>
          <a:noFill/>
        </p:spPr>
        <p:txBody>
          <a:bodyPr wrap="square" rtlCol="0">
            <a:spAutoFit/>
          </a:bodyPr>
          <a:lstStyle/>
          <a:p>
            <a:r>
              <a:rPr lang="en-US" b="1" dirty="0"/>
              <a:t>Specifications :</a:t>
            </a:r>
          </a:p>
          <a:p>
            <a:pPr marL="285750" indent="-285750">
              <a:buFont typeface="Arial" panose="020B0604020202020204" pitchFamily="34" charset="0"/>
              <a:buChar char="•"/>
            </a:pPr>
            <a:r>
              <a:rPr lang="en-US" dirty="0"/>
              <a:t>Trigger Voltage (Voltage across coil) : 5V DC</a:t>
            </a:r>
          </a:p>
          <a:p>
            <a:pPr marL="285750" indent="-285750">
              <a:buFont typeface="Arial" panose="020B0604020202020204" pitchFamily="34" charset="0"/>
              <a:buChar char="•"/>
            </a:pPr>
            <a:r>
              <a:rPr lang="en-US" dirty="0"/>
              <a:t>Trigger Current (Nominal current) : 70mA</a:t>
            </a:r>
          </a:p>
          <a:p>
            <a:pPr marL="285750" indent="-285750">
              <a:buFont typeface="Arial" panose="020B0604020202020204" pitchFamily="34" charset="0"/>
              <a:buChar char="•"/>
            </a:pPr>
            <a:r>
              <a:rPr lang="en-US" dirty="0"/>
              <a:t>Maximum DC load current: 10A @ 30/28V DC</a:t>
            </a:r>
          </a:p>
          <a:p>
            <a:pPr marL="285750" indent="-285750">
              <a:buFont typeface="Arial" panose="020B0604020202020204" pitchFamily="34" charset="0"/>
              <a:buChar char="•"/>
            </a:pPr>
            <a:r>
              <a:rPr lang="en-US" dirty="0"/>
              <a:t>Operating time: 10msec Release time: 5msec</a:t>
            </a:r>
          </a:p>
          <a:p>
            <a:endParaRPr lang="en-US" dirty="0"/>
          </a:p>
        </p:txBody>
      </p:sp>
      <p:pic>
        <p:nvPicPr>
          <p:cNvPr id="5" name="Picture 4">
            <a:extLst>
              <a:ext uri="{FF2B5EF4-FFF2-40B4-BE49-F238E27FC236}">
                <a16:creationId xmlns="" xmlns:a16="http://schemas.microsoft.com/office/drawing/2014/main" id="{5E1F572A-C9CF-3CD6-490B-21FAB0D1A2D5}"/>
              </a:ext>
            </a:extLst>
          </p:cNvPr>
          <p:cNvPicPr>
            <a:picLocks noChangeAspect="1"/>
          </p:cNvPicPr>
          <p:nvPr/>
        </p:nvPicPr>
        <p:blipFill rotWithShape="1">
          <a:blip r:embed="rId2"/>
          <a:srcRect t="15180" b="14172"/>
          <a:stretch/>
        </p:blipFill>
        <p:spPr>
          <a:xfrm>
            <a:off x="1125215" y="2310431"/>
            <a:ext cx="3340100" cy="2359713"/>
          </a:xfrm>
          <a:prstGeom prst="rect">
            <a:avLst/>
          </a:prstGeom>
        </p:spPr>
      </p:pic>
    </p:spTree>
    <p:extLst>
      <p:ext uri="{BB962C8B-B14F-4D97-AF65-F5344CB8AC3E}">
        <p14:creationId xmlns:p14="http://schemas.microsoft.com/office/powerpoint/2010/main" val="3120914724"/>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880" y="376816"/>
            <a:ext cx="9418320" cy="878779"/>
          </a:xfrm>
        </p:spPr>
        <p:txBody>
          <a:bodyPr>
            <a:normAutofit/>
          </a:bodyPr>
          <a:lstStyle/>
          <a:p>
            <a:r>
              <a:rPr lang="en-US" sz="4000" b="1" dirty="0"/>
              <a:t>Block Diagram</a:t>
            </a:r>
            <a:endParaRPr lang="en-IN" sz="4000" b="1" dirty="0"/>
          </a:p>
        </p:txBody>
      </p:sp>
      <p:pic>
        <p:nvPicPr>
          <p:cNvPr id="5" name="Picture 4"/>
          <p:cNvPicPr>
            <a:picLocks noChangeAspect="1"/>
          </p:cNvPicPr>
          <p:nvPr/>
        </p:nvPicPr>
        <p:blipFill>
          <a:blip r:embed="rId2"/>
          <a:stretch>
            <a:fillRect/>
          </a:stretch>
        </p:blipFill>
        <p:spPr>
          <a:xfrm>
            <a:off x="2817687" y="1303231"/>
            <a:ext cx="6053357" cy="5431937"/>
          </a:xfrm>
          <a:prstGeom prst="rect">
            <a:avLst/>
          </a:prstGeom>
        </p:spPr>
      </p:pic>
    </p:spTree>
    <p:extLst>
      <p:ext uri="{BB962C8B-B14F-4D97-AF65-F5344CB8AC3E}">
        <p14:creationId xmlns:p14="http://schemas.microsoft.com/office/powerpoint/2010/main" val="413842108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Working</a:t>
            </a:r>
            <a:endParaRPr lang="en-IN" sz="4000" b="1" dirty="0"/>
          </a:p>
        </p:txBody>
      </p:sp>
      <p:sp>
        <p:nvSpPr>
          <p:cNvPr id="3" name="Text Placeholder 2"/>
          <p:cNvSpPr>
            <a:spLocks noGrp="1"/>
          </p:cNvSpPr>
          <p:nvPr>
            <p:ph type="body" idx="1"/>
          </p:nvPr>
        </p:nvSpPr>
        <p:spPr>
          <a:xfrm>
            <a:off x="1261872" y="1883391"/>
            <a:ext cx="9418320" cy="4974609"/>
          </a:xfrm>
        </p:spPr>
        <p:txBody>
          <a:bodyPr>
            <a:normAutofit/>
          </a:bodyPr>
          <a:lstStyle/>
          <a:p>
            <a:pPr marL="342900" indent="-342900" algn="just">
              <a:buFont typeface="Arial" panose="020B0604020202020204" pitchFamily="34" charset="0"/>
              <a:buChar char="•"/>
            </a:pPr>
            <a:r>
              <a:rPr lang="en-US" dirty="0"/>
              <a:t>In this system we are having two sections, one section will be placed on the charging station and other part will be in the EV.</a:t>
            </a:r>
          </a:p>
          <a:p>
            <a:pPr marL="342900" indent="-342900" algn="just">
              <a:buFont typeface="Arial" panose="020B0604020202020204" pitchFamily="34" charset="0"/>
              <a:buChar char="•"/>
            </a:pPr>
            <a:r>
              <a:rPr lang="en-US" dirty="0"/>
              <a:t>The charging station will be having a transmitting coil (primary) which will transmit the electrical energy in form of electromagnetic waves in the air. The system will be powered by a 12v battery. The battery will be charged using a solar panel. </a:t>
            </a:r>
          </a:p>
          <a:p>
            <a:pPr marL="342900" indent="-342900" algn="just">
              <a:buFont typeface="Arial" panose="020B0604020202020204" pitchFamily="34" charset="0"/>
              <a:buChar char="•"/>
            </a:pPr>
            <a:r>
              <a:rPr lang="en-US" dirty="0"/>
              <a:t>There is also a IR proximity sensor which will detect the presence of an EV on the charging place. If EV is parked there then it will switch on the relay which will energize the charging coil. This will save the energy wastage.</a:t>
            </a:r>
            <a:endParaRPr lang="en-IN" dirty="0"/>
          </a:p>
        </p:txBody>
      </p:sp>
    </p:spTree>
    <p:extLst>
      <p:ext uri="{BB962C8B-B14F-4D97-AF65-F5344CB8AC3E}">
        <p14:creationId xmlns:p14="http://schemas.microsoft.com/office/powerpoint/2010/main" val="1098621795"/>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IN" sz="4000" b="1" dirty="0"/>
              <a:t>Working</a:t>
            </a:r>
          </a:p>
        </p:txBody>
      </p:sp>
      <p:sp>
        <p:nvSpPr>
          <p:cNvPr id="3" name="Text Placeholder 2"/>
          <p:cNvSpPr>
            <a:spLocks noGrp="1"/>
          </p:cNvSpPr>
          <p:nvPr>
            <p:ph type="body" idx="1"/>
          </p:nvPr>
        </p:nvSpPr>
        <p:spPr>
          <a:xfrm>
            <a:off x="1261872" y="1883391"/>
            <a:ext cx="9418320" cy="4974609"/>
          </a:xfrm>
        </p:spPr>
        <p:txBody>
          <a:bodyPr>
            <a:normAutofit/>
          </a:bodyPr>
          <a:lstStyle/>
          <a:p>
            <a:pPr marL="342900" indent="-342900" algn="just">
              <a:buFont typeface="Arial" panose="020B0604020202020204" pitchFamily="34" charset="0"/>
              <a:buChar char="•"/>
            </a:pPr>
            <a:r>
              <a:rPr lang="en-US" dirty="0"/>
              <a:t>On the other hand the system inside the EV will also have a coil. This coil will act as a receiver and it will receive the electrical power transmitted by the transmitting coil. The energy then converted into DC and can be used for EV battery charging. </a:t>
            </a:r>
            <a:endParaRPr lang="en-IN" dirty="0"/>
          </a:p>
          <a:p>
            <a:pPr marL="342900" indent="-342900" algn="just">
              <a:buFont typeface="Arial" panose="020B0604020202020204" pitchFamily="34" charset="0"/>
              <a:buChar char="•"/>
            </a:pPr>
            <a:r>
              <a:rPr lang="en-US" dirty="0"/>
              <a:t>The EV driver will first receive a message on the LCD that the wireless charging is now available. Then he has to select whether he wants to charge the EV or not using switches to start and stop the charging.</a:t>
            </a:r>
          </a:p>
          <a:p>
            <a:pPr marL="342900" indent="-342900" algn="just">
              <a:buFont typeface="Arial" panose="020B0604020202020204" pitchFamily="34" charset="0"/>
              <a:buChar char="•"/>
            </a:pPr>
            <a:r>
              <a:rPr lang="en-US" dirty="0"/>
              <a:t>Depending upon the time he will be charged. And the total payment will be displayed on the LCD. The driver will get all the necessary information on the same LCD inside the EV. </a:t>
            </a:r>
          </a:p>
          <a:p>
            <a:pPr marL="342900" indent="-342900" algn="just">
              <a:buFont typeface="Arial" panose="020B0604020202020204" pitchFamily="34" charset="0"/>
              <a:buChar char="•"/>
            </a:pPr>
            <a:r>
              <a:rPr lang="en-US" dirty="0"/>
              <a:t>The relays will connect the charging coil to the battery. </a:t>
            </a:r>
            <a:endParaRPr lang="en-IN" dirty="0"/>
          </a:p>
        </p:txBody>
      </p:sp>
    </p:spTree>
    <p:extLst>
      <p:ext uri="{BB962C8B-B14F-4D97-AF65-F5344CB8AC3E}">
        <p14:creationId xmlns:p14="http://schemas.microsoft.com/office/powerpoint/2010/main" val="113749190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90755974"/>
              </p:ext>
            </p:extLst>
          </p:nvPr>
        </p:nvGraphicFramePr>
        <p:xfrm>
          <a:off x="1446662" y="1119959"/>
          <a:ext cx="8980228" cy="2811435"/>
        </p:xfrm>
        <a:graphic>
          <a:graphicData uri="http://schemas.openxmlformats.org/drawingml/2006/table">
            <a:tbl>
              <a:tblPr firstRow="1" firstCol="1" bandRow="1">
                <a:tableStyleId>{5C22544A-7EE6-4342-B048-85BDC9FD1C3A}</a:tableStyleId>
              </a:tblPr>
              <a:tblGrid>
                <a:gridCol w="2728633"/>
                <a:gridCol w="2125409"/>
                <a:gridCol w="2728633"/>
                <a:gridCol w="1397553"/>
              </a:tblGrid>
              <a:tr h="485315">
                <a:tc>
                  <a:txBody>
                    <a:bodyPr/>
                    <a:lstStyle/>
                    <a:p>
                      <a:pPr marL="0" marR="0" algn="l">
                        <a:spcBef>
                          <a:spcPts val="0"/>
                        </a:spcBef>
                        <a:spcAft>
                          <a:spcPts val="0"/>
                        </a:spcAft>
                      </a:pPr>
                      <a:r>
                        <a:rPr lang="en-IN" sz="1000" dirty="0" smtClean="0">
                          <a:effectLst/>
                        </a:rPr>
                        <a:t>Electric Vehicle</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Battery Capacity (kWh)</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Charging Time (10% to 80%)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Power (kW)</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a:txBody>
                    <a:bodyPr/>
                    <a:lstStyle/>
                    <a:p>
                      <a:pPr marL="0" marR="0" algn="l">
                        <a:spcBef>
                          <a:spcPts val="0"/>
                        </a:spcBef>
                        <a:spcAft>
                          <a:spcPts val="0"/>
                        </a:spcAft>
                      </a:pPr>
                      <a:r>
                        <a:rPr lang="en-IN" sz="1000">
                          <a:effectLst/>
                        </a:rPr>
                        <a:t>Tata Nexon</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30.02 to 40.5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60 mins</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a:txBody>
                    <a:bodyPr/>
                    <a:lstStyle/>
                    <a:p>
                      <a:pPr marL="0" marR="0" algn="l">
                        <a:spcBef>
                          <a:spcPts val="0"/>
                        </a:spcBef>
                        <a:spcAft>
                          <a:spcPts val="0"/>
                        </a:spcAft>
                      </a:pPr>
                      <a:r>
                        <a:rPr lang="en-IN" sz="1000" dirty="0">
                          <a:effectLst/>
                        </a:rPr>
                        <a:t>Tata Tiago</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19.2 to 24</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58 mins</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25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a:txBody>
                    <a:bodyPr/>
                    <a:lstStyle/>
                    <a:p>
                      <a:pPr marL="0" marR="0" algn="l">
                        <a:spcBef>
                          <a:spcPts val="0"/>
                        </a:spcBef>
                        <a:spcAft>
                          <a:spcPts val="0"/>
                        </a:spcAft>
                      </a:pPr>
                      <a:r>
                        <a:rPr lang="en-IN" sz="1000">
                          <a:effectLst/>
                        </a:rPr>
                        <a:t>Tata Tigor</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dirty="0">
                          <a:effectLst/>
                        </a:rPr>
                        <a:t>26</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59 mins</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25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a:txBody>
                    <a:bodyPr/>
                    <a:lstStyle/>
                    <a:p>
                      <a:pPr marL="0" marR="0" algn="l">
                        <a:spcBef>
                          <a:spcPts val="0"/>
                        </a:spcBef>
                        <a:spcAft>
                          <a:spcPts val="0"/>
                        </a:spcAft>
                      </a:pPr>
                      <a:r>
                        <a:rPr lang="en-IN" sz="1000">
                          <a:effectLst/>
                        </a:rPr>
                        <a:t>MG Comet EV</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17.3</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3.5 hrs</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7.4 AC</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a:txBody>
                    <a:bodyPr/>
                    <a:lstStyle/>
                    <a:p>
                      <a:pPr marL="0" marR="0" algn="l">
                        <a:spcBef>
                          <a:spcPts val="0"/>
                        </a:spcBef>
                        <a:spcAft>
                          <a:spcPts val="0"/>
                        </a:spcAft>
                      </a:pPr>
                      <a:r>
                        <a:rPr lang="en-IN" sz="1000">
                          <a:effectLst/>
                        </a:rPr>
                        <a:t>MG ZS EV</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50.3</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63 mins</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rowSpan="2">
                  <a:txBody>
                    <a:bodyPr/>
                    <a:lstStyle/>
                    <a:p>
                      <a:pPr marL="0" marR="0" algn="l">
                        <a:spcBef>
                          <a:spcPts val="0"/>
                        </a:spcBef>
                        <a:spcAft>
                          <a:spcPts val="0"/>
                        </a:spcAft>
                      </a:pPr>
                      <a:r>
                        <a:rPr lang="en-IN" sz="1000">
                          <a:effectLst/>
                        </a:rPr>
                        <a:t>Hyundai Ioniq 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rowSpan="2">
                  <a:txBody>
                    <a:bodyPr/>
                    <a:lstStyle/>
                    <a:p>
                      <a:pPr marL="0" marR="0" algn="l">
                        <a:spcBef>
                          <a:spcPts val="0"/>
                        </a:spcBef>
                        <a:spcAft>
                          <a:spcPts val="0"/>
                        </a:spcAft>
                      </a:pPr>
                      <a:r>
                        <a:rPr lang="en-IN" sz="1000">
                          <a:effectLst/>
                        </a:rPr>
                        <a:t>72.6</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18 mins (350 kW DC)</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dirty="0">
                          <a:effectLst/>
                        </a:rPr>
                        <a:t>350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vMerge="1">
                  <a:txBody>
                    <a:bodyPr/>
                    <a:lstStyle/>
                    <a:p>
                      <a:endParaRPr lang="en-IN"/>
                    </a:p>
                  </a:txBody>
                  <a:tcPr/>
                </a:tc>
                <a:tc vMerge="1">
                  <a:txBody>
                    <a:bodyPr/>
                    <a:lstStyle/>
                    <a:p>
                      <a:endParaRPr lang="en-IN"/>
                    </a:p>
                  </a:txBody>
                  <a:tcPr/>
                </a:tc>
                <a:tc>
                  <a:txBody>
                    <a:bodyPr/>
                    <a:lstStyle/>
                    <a:p>
                      <a:pPr marL="0" marR="0" algn="l">
                        <a:spcBef>
                          <a:spcPts val="0"/>
                        </a:spcBef>
                        <a:spcAft>
                          <a:spcPts val="0"/>
                        </a:spcAft>
                      </a:pPr>
                      <a:r>
                        <a:rPr lang="en-IN" sz="1000">
                          <a:effectLst/>
                        </a:rPr>
                        <a:t>43 mins 30s (50 kW DC)</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rowSpan="2">
                  <a:txBody>
                    <a:bodyPr/>
                    <a:lstStyle/>
                    <a:p>
                      <a:pPr marL="0" marR="0" algn="l">
                        <a:spcBef>
                          <a:spcPts val="0"/>
                        </a:spcBef>
                        <a:spcAft>
                          <a:spcPts val="0"/>
                        </a:spcAft>
                      </a:pPr>
                      <a:r>
                        <a:rPr lang="en-IN" sz="1000">
                          <a:effectLst/>
                        </a:rPr>
                        <a:t>Kia EV6</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rowSpan="2">
                  <a:txBody>
                    <a:bodyPr/>
                    <a:lstStyle/>
                    <a:p>
                      <a:pPr marL="0" marR="0" algn="l">
                        <a:spcBef>
                          <a:spcPts val="0"/>
                        </a:spcBef>
                        <a:spcAft>
                          <a:spcPts val="0"/>
                        </a:spcAft>
                      </a:pPr>
                      <a:r>
                        <a:rPr lang="en-IN" sz="1000">
                          <a:effectLst/>
                        </a:rPr>
                        <a:t>77.4</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63 mins (50 kW)</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50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vMerge="1">
                  <a:txBody>
                    <a:bodyPr/>
                    <a:lstStyle/>
                    <a:p>
                      <a:endParaRPr lang="en-IN"/>
                    </a:p>
                  </a:txBody>
                  <a:tcPr/>
                </a:tc>
                <a:tc vMerge="1">
                  <a:txBody>
                    <a:bodyPr/>
                    <a:lstStyle/>
                    <a:p>
                      <a:endParaRPr lang="en-IN"/>
                    </a:p>
                  </a:txBody>
                  <a:tcPr/>
                </a:tc>
                <a:tc>
                  <a:txBody>
                    <a:bodyPr/>
                    <a:lstStyle/>
                    <a:p>
                      <a:pPr marL="0" marR="0" algn="l">
                        <a:spcBef>
                          <a:spcPts val="0"/>
                        </a:spcBef>
                        <a:spcAft>
                          <a:spcPts val="0"/>
                        </a:spcAft>
                      </a:pPr>
                      <a:r>
                        <a:rPr lang="en-IN" sz="1000">
                          <a:effectLst/>
                        </a:rPr>
                        <a:t>16 mins (233 kW)</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233</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232612">
                <a:tc>
                  <a:txBody>
                    <a:bodyPr/>
                    <a:lstStyle/>
                    <a:p>
                      <a:pPr marL="0" marR="0" algn="l">
                        <a:spcBef>
                          <a:spcPts val="0"/>
                        </a:spcBef>
                        <a:spcAft>
                          <a:spcPts val="0"/>
                        </a:spcAft>
                      </a:pPr>
                      <a:r>
                        <a:rPr lang="en-IN" sz="1000">
                          <a:effectLst/>
                        </a:rPr>
                        <a:t>Mahindra XUV400 EV</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a:effectLst/>
                        </a:rPr>
                        <a:t>34.5–39.4</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dirty="0">
                          <a:effectLst/>
                        </a:rPr>
                        <a:t>50 mins</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l">
                        <a:spcBef>
                          <a:spcPts val="0"/>
                        </a:spcBef>
                        <a:spcAft>
                          <a:spcPts val="0"/>
                        </a:spcAft>
                      </a:pPr>
                      <a:r>
                        <a:rPr lang="en-IN" sz="1000" dirty="0">
                          <a:effectLst/>
                        </a:rPr>
                        <a:t>50 </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bl>
          </a:graphicData>
        </a:graphic>
      </p:graphicFrame>
      <p:sp>
        <p:nvSpPr>
          <p:cNvPr id="5" name="Rectangle 4"/>
          <p:cNvSpPr/>
          <p:nvPr/>
        </p:nvSpPr>
        <p:spPr>
          <a:xfrm>
            <a:off x="4214427" y="4237206"/>
            <a:ext cx="3048912" cy="369332"/>
          </a:xfrm>
          <a:prstGeom prst="rect">
            <a:avLst/>
          </a:prstGeom>
        </p:spPr>
        <p:txBody>
          <a:bodyPr wrap="none">
            <a:spAutoFit/>
          </a:bodyPr>
          <a:lstStyle/>
          <a:p>
            <a:pPr algn="ctr"/>
            <a:r>
              <a:rPr lang="en-US" b="1" dirty="0" smtClean="0">
                <a:latin typeface="Times New Roman" panose="02020603050405020304" pitchFamily="18" charset="0"/>
                <a:ea typeface="Times New Roman" panose="02020603050405020304" pitchFamily="18" charset="0"/>
              </a:rPr>
              <a:t>Table.1 Electric vehicles data</a:t>
            </a:r>
            <a:endParaRPr lang="en-IN" dirty="0">
              <a:effectLst/>
              <a:latin typeface="Times New Roman" panose="02020603050405020304" pitchFamily="18" charset="0"/>
              <a:ea typeface="Times New Roman" panose="02020603050405020304" pitchFamily="18" charset="0"/>
            </a:endParaRPr>
          </a:p>
        </p:txBody>
      </p:sp>
      <p:sp>
        <p:nvSpPr>
          <p:cNvPr id="6" name="Rectangle 5"/>
          <p:cNvSpPr/>
          <p:nvPr/>
        </p:nvSpPr>
        <p:spPr>
          <a:xfrm>
            <a:off x="1999396" y="4734929"/>
            <a:ext cx="7874759" cy="923330"/>
          </a:xfrm>
          <a:prstGeom prst="rect">
            <a:avLst/>
          </a:prstGeom>
        </p:spPr>
        <p:txBody>
          <a:bodyPr wrap="square">
            <a:spAutoFit/>
          </a:bodyPr>
          <a:lstStyle/>
          <a:p>
            <a:r>
              <a:rPr lang="en-US" dirty="0">
                <a:latin typeface="+mj-lt"/>
                <a:ea typeface="Times New Roman" panose="02020603050405020304" pitchFamily="18" charset="0"/>
              </a:rPr>
              <a:t>To decide the amount of transmitting power and battery storage for charging station, we need to </a:t>
            </a:r>
            <a:r>
              <a:rPr lang="en-US" dirty="0" err="1">
                <a:latin typeface="+mj-lt"/>
                <a:ea typeface="Times New Roman" panose="02020603050405020304" pitchFamily="18" charset="0"/>
              </a:rPr>
              <a:t>analyse</a:t>
            </a:r>
            <a:r>
              <a:rPr lang="en-US" dirty="0">
                <a:latin typeface="+mj-lt"/>
                <a:ea typeface="Times New Roman" panose="02020603050405020304" pitchFamily="18" charset="0"/>
              </a:rPr>
              <a:t> the data of various electric vehicles and acknowledge their charging time, battery </a:t>
            </a:r>
            <a:r>
              <a:rPr lang="en-US" dirty="0" smtClean="0">
                <a:latin typeface="+mj-lt"/>
                <a:ea typeface="Times New Roman" panose="02020603050405020304" pitchFamily="18" charset="0"/>
              </a:rPr>
              <a:t>capacity.</a:t>
            </a:r>
            <a:endParaRPr lang="en-IN" dirty="0">
              <a:latin typeface="+mj-lt"/>
            </a:endParaRPr>
          </a:p>
        </p:txBody>
      </p:sp>
      <p:sp>
        <p:nvSpPr>
          <p:cNvPr id="7" name="Rectangle 6"/>
          <p:cNvSpPr/>
          <p:nvPr/>
        </p:nvSpPr>
        <p:spPr>
          <a:xfrm>
            <a:off x="3941472" y="413055"/>
            <a:ext cx="9080311" cy="369332"/>
          </a:xfrm>
          <a:prstGeom prst="rect">
            <a:avLst/>
          </a:prstGeom>
        </p:spPr>
        <p:txBody>
          <a:bodyPr wrap="square">
            <a:spAutoFit/>
          </a:bodyPr>
          <a:lstStyle/>
          <a:p>
            <a:pPr marR="5305425" algn="just"/>
            <a:r>
              <a:rPr lang="en-US" b="1" dirty="0">
                <a:latin typeface="Times New Roman" panose="02020603050405020304" pitchFamily="18" charset="0"/>
                <a:ea typeface="Times New Roman" panose="02020603050405020304" pitchFamily="18" charset="0"/>
              </a:rPr>
              <a:t>Coil design specifications for WPT</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153160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8769059"/>
              </p:ext>
            </p:extLst>
          </p:nvPr>
        </p:nvGraphicFramePr>
        <p:xfrm>
          <a:off x="1729542" y="1078173"/>
          <a:ext cx="8438039" cy="2784142"/>
        </p:xfrm>
        <a:graphic>
          <a:graphicData uri="http://schemas.openxmlformats.org/drawingml/2006/table">
            <a:tbl>
              <a:tblPr firstRow="1" firstCol="1" bandRow="1">
                <a:tableStyleId>{5C22544A-7EE6-4342-B048-85BDC9FD1C3A}</a:tableStyleId>
              </a:tblPr>
              <a:tblGrid>
                <a:gridCol w="1687147"/>
                <a:gridCol w="1687147"/>
                <a:gridCol w="1687915"/>
                <a:gridCol w="1687915"/>
                <a:gridCol w="1687915"/>
              </a:tblGrid>
              <a:tr h="763066">
                <a:tc>
                  <a:txBody>
                    <a:bodyPr/>
                    <a:lstStyle/>
                    <a:p>
                      <a:pPr marL="0" marR="0" algn="just">
                        <a:spcBef>
                          <a:spcPts val="0"/>
                        </a:spcBef>
                        <a:spcAft>
                          <a:spcPts val="0"/>
                        </a:spcAft>
                      </a:pPr>
                      <a:r>
                        <a:rPr lang="en-IN" sz="1100" dirty="0" err="1">
                          <a:effectLst/>
                        </a:rPr>
                        <a:t>Sr.No</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ctr">
                        <a:spcBef>
                          <a:spcPts val="0"/>
                        </a:spcBef>
                        <a:spcAft>
                          <a:spcPts val="0"/>
                        </a:spcAft>
                      </a:pPr>
                      <a:r>
                        <a:rPr lang="en-IN" sz="1100" dirty="0">
                          <a:effectLst/>
                        </a:rPr>
                        <a:t>Distance between </a:t>
                      </a:r>
                      <a:r>
                        <a:rPr lang="en-IN" sz="1100" dirty="0" err="1">
                          <a:effectLst/>
                        </a:rPr>
                        <a:t>Tx</a:t>
                      </a:r>
                      <a:r>
                        <a:rPr lang="en-IN" sz="1100" dirty="0">
                          <a:effectLst/>
                        </a:rPr>
                        <a:t> and Rx Coil (Cm)</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Output Voltage</a:t>
                      </a:r>
                      <a:endParaRPr lang="en-IN" sz="1000" dirty="0">
                        <a:effectLst/>
                      </a:endParaRPr>
                    </a:p>
                    <a:p>
                      <a:pPr marL="0" marR="0" algn="just">
                        <a:spcBef>
                          <a:spcPts val="0"/>
                        </a:spcBef>
                        <a:spcAft>
                          <a:spcPts val="0"/>
                        </a:spcAft>
                      </a:pPr>
                      <a:r>
                        <a:rPr lang="en-IN" sz="1100" dirty="0">
                          <a:effectLst/>
                        </a:rPr>
                        <a:t>Rx (V)</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Output Current</a:t>
                      </a:r>
                      <a:endParaRPr lang="en-IN" sz="1000">
                        <a:effectLst/>
                      </a:endParaRPr>
                    </a:p>
                    <a:p>
                      <a:pPr marL="0" marR="0" algn="just">
                        <a:spcBef>
                          <a:spcPts val="0"/>
                        </a:spcBef>
                        <a:spcAft>
                          <a:spcPts val="0"/>
                        </a:spcAft>
                      </a:pPr>
                      <a:r>
                        <a:rPr lang="en-IN" sz="1100">
                          <a:effectLst/>
                        </a:rPr>
                        <a:t>Rx (A)</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Efficiency (%)</a:t>
                      </a:r>
                      <a:endParaRPr lang="en-IN" sz="1000">
                        <a:effectLst/>
                      </a:endParaRPr>
                    </a:p>
                    <a:p>
                      <a:pPr marL="0" marR="0" algn="just">
                        <a:spcBef>
                          <a:spcPts val="0"/>
                        </a:spcBef>
                        <a:spcAft>
                          <a:spcPts val="0"/>
                        </a:spcAft>
                      </a:pPr>
                      <a:r>
                        <a:rPr lang="en-IN" sz="1100">
                          <a:effectLst/>
                        </a:rPr>
                        <a:t> </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36846">
                <a:tc>
                  <a:txBody>
                    <a:bodyPr/>
                    <a:lstStyle/>
                    <a:p>
                      <a:pPr marL="0" marR="0" algn="just">
                        <a:spcBef>
                          <a:spcPts val="0"/>
                        </a:spcBef>
                        <a:spcAft>
                          <a:spcPts val="0"/>
                        </a:spcAft>
                      </a:pPr>
                      <a:r>
                        <a:rPr lang="en-IN" sz="1100">
                          <a:effectLst/>
                        </a:rPr>
                        <a:t>1</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0.25</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5.20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2.60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93.88</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36846">
                <a:tc>
                  <a:txBody>
                    <a:bodyPr/>
                    <a:lstStyle/>
                    <a:p>
                      <a:pPr marL="0" marR="0" algn="just">
                        <a:spcBef>
                          <a:spcPts val="0"/>
                        </a:spcBef>
                        <a:spcAft>
                          <a:spcPts val="0"/>
                        </a:spcAft>
                      </a:pPr>
                      <a:r>
                        <a:rPr lang="en-IN" sz="1100">
                          <a:effectLst/>
                        </a:rPr>
                        <a:t>2</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0.5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5.19</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2.32</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83.61</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36846">
                <a:tc>
                  <a:txBody>
                    <a:bodyPr/>
                    <a:lstStyle/>
                    <a:p>
                      <a:pPr marL="0" marR="0" algn="just">
                        <a:spcBef>
                          <a:spcPts val="0"/>
                        </a:spcBef>
                        <a:spcAft>
                          <a:spcPts val="0"/>
                        </a:spcAft>
                      </a:pPr>
                      <a:r>
                        <a:rPr lang="en-IN" sz="1100">
                          <a:effectLst/>
                        </a:rPr>
                        <a:t>3</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0.75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5.19</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1.90</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64.47</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36846">
                <a:tc>
                  <a:txBody>
                    <a:bodyPr/>
                    <a:lstStyle/>
                    <a:p>
                      <a:pPr marL="0" marR="0" algn="just">
                        <a:spcBef>
                          <a:spcPts val="0"/>
                        </a:spcBef>
                        <a:spcAft>
                          <a:spcPts val="0"/>
                        </a:spcAft>
                      </a:pPr>
                      <a:r>
                        <a:rPr lang="en-IN" sz="1100">
                          <a:effectLst/>
                        </a:rPr>
                        <a:t>4</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1</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5.19</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1.14</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41.08</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36846">
                <a:tc>
                  <a:txBody>
                    <a:bodyPr/>
                    <a:lstStyle/>
                    <a:p>
                      <a:pPr marL="0" marR="0" algn="just">
                        <a:spcBef>
                          <a:spcPts val="0"/>
                        </a:spcBef>
                        <a:spcAft>
                          <a:spcPts val="0"/>
                        </a:spcAft>
                      </a:pPr>
                      <a:r>
                        <a:rPr lang="en-IN" sz="1100">
                          <a:effectLst/>
                        </a:rPr>
                        <a:t>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1.25</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5.19</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a:effectLst/>
                        </a:rPr>
                        <a:t>0.84</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30.27</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r h="336846">
                <a:tc>
                  <a:txBody>
                    <a:bodyPr/>
                    <a:lstStyle/>
                    <a:p>
                      <a:pPr marL="0" marR="0" algn="just">
                        <a:spcBef>
                          <a:spcPts val="0"/>
                        </a:spcBef>
                        <a:spcAft>
                          <a:spcPts val="0"/>
                        </a:spcAft>
                      </a:pPr>
                      <a:r>
                        <a:rPr lang="en-IN" sz="1100">
                          <a:effectLst/>
                        </a:rPr>
                        <a:t>6</a:t>
                      </a:r>
                      <a:endParaRPr lang="en-IN" sz="10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1.5</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5.18</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0.20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marL="0" marR="0" algn="just">
                        <a:spcBef>
                          <a:spcPts val="0"/>
                        </a:spcBef>
                        <a:spcAft>
                          <a:spcPts val="0"/>
                        </a:spcAft>
                      </a:pPr>
                      <a:r>
                        <a:rPr lang="en-IN" sz="1100" dirty="0">
                          <a:effectLst/>
                        </a:rPr>
                        <a:t>7.20</a:t>
                      </a:r>
                      <a:endParaRPr lang="en-IN" sz="10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r>
            </a:tbl>
          </a:graphicData>
        </a:graphic>
      </p:graphicFrame>
      <p:sp>
        <p:nvSpPr>
          <p:cNvPr id="8" name="Rectangle 7"/>
          <p:cNvSpPr/>
          <p:nvPr/>
        </p:nvSpPr>
        <p:spPr>
          <a:xfrm>
            <a:off x="1729542" y="4216316"/>
            <a:ext cx="8438038" cy="1754326"/>
          </a:xfrm>
          <a:prstGeom prst="rect">
            <a:avLst/>
          </a:prstGeom>
        </p:spPr>
        <p:txBody>
          <a:bodyPr wrap="square">
            <a:spAutoFit/>
          </a:bodyPr>
          <a:lstStyle/>
          <a:p>
            <a:r>
              <a:rPr lang="en-US" dirty="0"/>
              <a:t>We are studying past research to develop our own transmitter and receiver coils. We're figuring out the best distance between them to make them work better. Here's our result</a:t>
            </a:r>
          </a:p>
          <a:p>
            <a:r>
              <a:rPr lang="en-US" dirty="0"/>
              <a:t>The input voltage and current given to the transmitting coil are 12 V and 1.2 A, respectively. The output voltage and current obtained at the receiving coil are as follows:</a:t>
            </a:r>
          </a:p>
        </p:txBody>
      </p:sp>
      <p:sp>
        <p:nvSpPr>
          <p:cNvPr id="9" name="Rectangle 8"/>
          <p:cNvSpPr/>
          <p:nvPr/>
        </p:nvSpPr>
        <p:spPr>
          <a:xfrm>
            <a:off x="4440071" y="578007"/>
            <a:ext cx="6942162" cy="646331"/>
          </a:xfrm>
          <a:prstGeom prst="rect">
            <a:avLst/>
          </a:prstGeom>
        </p:spPr>
        <p:txBody>
          <a:bodyPr wrap="square">
            <a:spAutoFit/>
          </a:bodyPr>
          <a:lstStyle/>
          <a:p>
            <a:r>
              <a:rPr lang="en-US" b="1" dirty="0" smtClean="0"/>
              <a:t>Rx </a:t>
            </a:r>
            <a:r>
              <a:rPr lang="en-US" b="1" dirty="0"/>
              <a:t>and </a:t>
            </a:r>
            <a:r>
              <a:rPr lang="en-US" b="1" dirty="0" err="1"/>
              <a:t>Tx</a:t>
            </a:r>
            <a:r>
              <a:rPr lang="en-US" b="1" dirty="0"/>
              <a:t> Efficiency</a:t>
            </a:r>
          </a:p>
          <a:p>
            <a:endParaRPr lang="en-US" dirty="0"/>
          </a:p>
        </p:txBody>
      </p:sp>
    </p:spTree>
    <p:extLst>
      <p:ext uri="{BB962C8B-B14F-4D97-AF65-F5344CB8AC3E}">
        <p14:creationId xmlns:p14="http://schemas.microsoft.com/office/powerpoint/2010/main" val="377924948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729" y="1"/>
            <a:ext cx="9418320" cy="508000"/>
          </a:xfrm>
        </p:spPr>
        <p:txBody>
          <a:bodyPr>
            <a:normAutofit fontScale="90000"/>
          </a:bodyPr>
          <a:lstStyle/>
          <a:p>
            <a:r>
              <a:rPr lang="en-IN" sz="4000" b="1" dirty="0" smtClean="0">
                <a:solidFill>
                  <a:srgbClr val="000000"/>
                </a:solidFill>
              </a:rPr>
              <a:t>Research work</a:t>
            </a:r>
            <a:endParaRPr lang="en-IN" dirty="0"/>
          </a:p>
        </p:txBody>
      </p:sp>
      <p:sp>
        <p:nvSpPr>
          <p:cNvPr id="3" name="Text Placeholder 2"/>
          <p:cNvSpPr>
            <a:spLocks noGrp="1"/>
          </p:cNvSpPr>
          <p:nvPr>
            <p:ph type="body" idx="1"/>
          </p:nvPr>
        </p:nvSpPr>
        <p:spPr>
          <a:xfrm>
            <a:off x="869115" y="769256"/>
            <a:ext cx="9418320" cy="5965373"/>
          </a:xfrm>
        </p:spPr>
        <p:txBody>
          <a:bodyPr>
            <a:noAutofit/>
          </a:bodyPr>
          <a:lstStyle/>
          <a:p>
            <a:r>
              <a:rPr lang="en-US" dirty="0"/>
              <a:t>Formulas Referred:</a:t>
            </a:r>
          </a:p>
          <a:p>
            <a:r>
              <a:rPr lang="en-US" dirty="0"/>
              <a:t>1) Q(coil quality)= 2𝜋𝑓𝐿/𝑅</a:t>
            </a:r>
          </a:p>
          <a:p>
            <a:r>
              <a:rPr lang="en-US" dirty="0"/>
              <a:t>2)ƛ(𝐿𝑜𝑠𝑠 𝐹𝑎𝑐𝑡𝑜𝑟) = 𝑘(𝐶𝑜𝑢𝑝𝑙𝑖𝑛𝑔 𝑓𝑎𝑐𝑡𝑜𝑟).𝑄(𝐶𝑜𝑖𝑙 𝑄𝑢𝑎𝑙𝑖𝑡𝑦).</a:t>
            </a:r>
          </a:p>
          <a:p>
            <a:r>
              <a:rPr lang="en-US" dirty="0"/>
              <a:t>3) Skin effect= √2𝜌/𝜋𝑓𝑢</a:t>
            </a:r>
          </a:p>
          <a:p>
            <a:r>
              <a:rPr lang="en-US" dirty="0"/>
              <a:t>4) Resonant frequency: Fr = 1/2𝜋√𝑙𝑐</a:t>
            </a:r>
          </a:p>
          <a:p>
            <a:r>
              <a:rPr lang="en-US" dirty="0"/>
              <a:t>Designing was based on following factors:</a:t>
            </a:r>
          </a:p>
          <a:p>
            <a:r>
              <a:rPr lang="en-US" dirty="0"/>
              <a:t>1) Output power (Expected): first step was to define expected output power so that all the</a:t>
            </a:r>
          </a:p>
          <a:p>
            <a:r>
              <a:rPr lang="en-US" dirty="0"/>
              <a:t>components can be selected as per required rating. In our case it was 5W.</a:t>
            </a:r>
          </a:p>
          <a:p>
            <a:r>
              <a:rPr lang="en-US" dirty="0"/>
              <a:t>2) Efficiency: We were expecting efficiency around 80-85% for </a:t>
            </a:r>
            <a:r>
              <a:rPr lang="en-US" dirty="0" smtClean="0"/>
              <a:t>5 </a:t>
            </a:r>
            <a:r>
              <a:rPr lang="en-US" dirty="0"/>
              <a:t>CM distance we got the same</a:t>
            </a:r>
          </a:p>
          <a:p>
            <a:r>
              <a:rPr lang="en-US" dirty="0"/>
              <a:t>as we got commercially made windings in our circuit</a:t>
            </a:r>
            <a:r>
              <a:rPr lang="en-US" dirty="0" smtClean="0"/>
              <a:t>.</a:t>
            </a:r>
            <a:endParaRPr lang="en-US" dirty="0"/>
          </a:p>
        </p:txBody>
      </p:sp>
    </p:spTree>
    <p:extLst>
      <p:ext uri="{BB962C8B-B14F-4D97-AF65-F5344CB8AC3E}">
        <p14:creationId xmlns:p14="http://schemas.microsoft.com/office/powerpoint/2010/main" val="129079070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1143" y="1030514"/>
            <a:ext cx="8229600" cy="3816429"/>
          </a:xfrm>
          <a:prstGeom prst="rect">
            <a:avLst/>
          </a:prstGeom>
        </p:spPr>
        <p:txBody>
          <a:bodyPr wrap="square">
            <a:spAutoFit/>
          </a:bodyPr>
          <a:lstStyle/>
          <a:p>
            <a:r>
              <a:rPr lang="en-US" sz="2200" dirty="0"/>
              <a:t>3) Coil Quality: It was the part about material selection, we tried with different material </a:t>
            </a:r>
            <a:r>
              <a:rPr lang="en-US" sz="2200" dirty="0" smtClean="0"/>
              <a:t>like Singe stand </a:t>
            </a:r>
            <a:r>
              <a:rPr lang="en-US" sz="2200" dirty="0"/>
              <a:t>copper wire, </a:t>
            </a:r>
            <a:r>
              <a:rPr lang="en-US" sz="2200" dirty="0" err="1"/>
              <a:t>multistrand</a:t>
            </a:r>
            <a:r>
              <a:rPr lang="en-US" sz="2200" dirty="0"/>
              <a:t> copper wire and </a:t>
            </a:r>
            <a:r>
              <a:rPr lang="en-US" sz="2200" dirty="0" smtClean="0"/>
              <a:t>lit z </a:t>
            </a:r>
            <a:r>
              <a:rPr lang="en-US" sz="2200" dirty="0"/>
              <a:t>wire. Also coupling factor (k) </a:t>
            </a:r>
            <a:r>
              <a:rPr lang="en-US" sz="2200" dirty="0" smtClean="0"/>
              <a:t>matters a </a:t>
            </a:r>
            <a:r>
              <a:rPr lang="en-US" sz="2200" dirty="0"/>
              <a:t>lot while designing coils.</a:t>
            </a:r>
          </a:p>
          <a:p>
            <a:endParaRPr lang="en-US" sz="2200" dirty="0" smtClean="0"/>
          </a:p>
          <a:p>
            <a:r>
              <a:rPr lang="en-US" sz="2200" dirty="0" smtClean="0"/>
              <a:t>4</a:t>
            </a:r>
            <a:r>
              <a:rPr lang="en-US" sz="2200" dirty="0"/>
              <a:t>) Distance: We were aiming for average distance of </a:t>
            </a:r>
            <a:r>
              <a:rPr lang="en-US" sz="2200" dirty="0" smtClean="0"/>
              <a:t>3CM </a:t>
            </a:r>
            <a:r>
              <a:rPr lang="en-US" sz="2200" dirty="0"/>
              <a:t>and max distance of 5</a:t>
            </a:r>
            <a:r>
              <a:rPr lang="en-US" sz="2200" dirty="0" smtClean="0"/>
              <a:t>CM system gives </a:t>
            </a:r>
            <a:r>
              <a:rPr lang="en-US" sz="2200" dirty="0"/>
              <a:t>best efficiency at 10mm</a:t>
            </a:r>
          </a:p>
          <a:p>
            <a:endParaRPr lang="en-US" sz="2200" dirty="0" smtClean="0"/>
          </a:p>
          <a:p>
            <a:r>
              <a:rPr lang="en-US" sz="2200" dirty="0" smtClean="0"/>
              <a:t>5</a:t>
            </a:r>
            <a:r>
              <a:rPr lang="en-US" sz="2200" dirty="0"/>
              <a:t>) Input voltage: Input voltage were needed for good efficiency was 12V at input side as </a:t>
            </a:r>
            <a:r>
              <a:rPr lang="en-US" sz="2200" dirty="0" err="1" smtClean="0"/>
              <a:t>oursystem</a:t>
            </a:r>
            <a:r>
              <a:rPr lang="en-US" sz="2200" dirty="0" smtClean="0"/>
              <a:t> </a:t>
            </a:r>
            <a:r>
              <a:rPr lang="en-US" sz="2200" dirty="0"/>
              <a:t>is solar based we used a 24W panel for good efficiency.</a:t>
            </a:r>
            <a:endParaRPr lang="en-IN" sz="2200" dirty="0"/>
          </a:p>
        </p:txBody>
      </p:sp>
    </p:spTree>
    <p:extLst>
      <p:ext uri="{BB962C8B-B14F-4D97-AF65-F5344CB8AC3E}">
        <p14:creationId xmlns:p14="http://schemas.microsoft.com/office/powerpoint/2010/main" val="196138103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646767"/>
          </a:xfrm>
        </p:spPr>
        <p:txBody>
          <a:bodyPr>
            <a:normAutofit/>
          </a:bodyPr>
          <a:lstStyle/>
          <a:p>
            <a:r>
              <a:rPr lang="en-US" sz="3600" dirty="0"/>
              <a:t>Contents</a:t>
            </a:r>
            <a:endParaRPr lang="en-IN" sz="3600" dirty="0"/>
          </a:p>
        </p:txBody>
      </p:sp>
      <p:sp>
        <p:nvSpPr>
          <p:cNvPr id="3" name="Text Placeholder 2"/>
          <p:cNvSpPr>
            <a:spLocks noGrp="1"/>
          </p:cNvSpPr>
          <p:nvPr>
            <p:ph type="body" idx="1"/>
          </p:nvPr>
        </p:nvSpPr>
        <p:spPr>
          <a:xfrm>
            <a:off x="1261872" y="1665027"/>
            <a:ext cx="9418320" cy="5086521"/>
          </a:xfrm>
        </p:spPr>
        <p:txBody>
          <a:bodyPr>
            <a:normAutofit lnSpcReduction="10000"/>
          </a:bodyPr>
          <a:lstStyle/>
          <a:p>
            <a:pPr marL="342900" indent="-342900">
              <a:buFont typeface="Arial" panose="020B0604020202020204" pitchFamily="34" charset="0"/>
              <a:buChar char="•"/>
            </a:pPr>
            <a:r>
              <a:rPr lang="en-US" dirty="0"/>
              <a:t>Problem Statement</a:t>
            </a:r>
          </a:p>
          <a:p>
            <a:pPr marL="342900" indent="-342900">
              <a:buFont typeface="Arial" panose="020B0604020202020204" pitchFamily="34" charset="0"/>
              <a:buChar char="•"/>
            </a:pPr>
            <a:r>
              <a:rPr lang="en-US" dirty="0"/>
              <a:t>Objective</a:t>
            </a:r>
          </a:p>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Block </a:t>
            </a:r>
            <a:r>
              <a:rPr lang="en-US" dirty="0" smtClean="0"/>
              <a:t>Diagram</a:t>
            </a:r>
          </a:p>
          <a:p>
            <a:pPr marL="342900" indent="-342900">
              <a:buFont typeface="Arial" panose="020B0604020202020204" pitchFamily="34" charset="0"/>
              <a:buChar char="•"/>
            </a:pPr>
            <a:r>
              <a:rPr lang="en-US" dirty="0" smtClean="0"/>
              <a:t>Working</a:t>
            </a:r>
          </a:p>
          <a:p>
            <a:pPr marL="342900" indent="-342900">
              <a:buFont typeface="Arial" panose="020B0604020202020204" pitchFamily="34" charset="0"/>
              <a:buChar char="•"/>
            </a:pPr>
            <a:r>
              <a:rPr lang="en-US" dirty="0" smtClean="0"/>
              <a:t>EV Data</a:t>
            </a:r>
            <a:endParaRPr lang="en-US" dirty="0"/>
          </a:p>
          <a:p>
            <a:pPr marL="342900" indent="-342900">
              <a:buFont typeface="Arial" panose="020B0604020202020204" pitchFamily="34" charset="0"/>
              <a:buChar char="•"/>
            </a:pPr>
            <a:r>
              <a:rPr lang="en-US" dirty="0" smtClean="0"/>
              <a:t>Research Work</a:t>
            </a:r>
          </a:p>
          <a:p>
            <a:pPr marL="342900" indent="-342900">
              <a:buFont typeface="Arial" panose="020B0604020202020204" pitchFamily="34" charset="0"/>
              <a:buChar char="•"/>
            </a:pPr>
            <a:r>
              <a:rPr lang="en-US" dirty="0" smtClean="0"/>
              <a:t>Working Photo</a:t>
            </a:r>
            <a:endParaRPr lang="en-US" dirty="0"/>
          </a:p>
          <a:p>
            <a:pPr marL="342900" indent="-342900">
              <a:buFont typeface="Arial" panose="020B0604020202020204" pitchFamily="34" charset="0"/>
              <a:buChar char="•"/>
            </a:pPr>
            <a:r>
              <a:rPr lang="en-US" dirty="0"/>
              <a:t>Conclusion</a:t>
            </a:r>
          </a:p>
          <a:p>
            <a:pPr marL="342900" indent="-342900">
              <a:buFont typeface="Arial" panose="020B0604020202020204" pitchFamily="34" charset="0"/>
              <a:buChar char="•"/>
            </a:pPr>
            <a:r>
              <a:rPr lang="en-US" dirty="0"/>
              <a:t>References</a:t>
            </a:r>
            <a:endParaRPr lang="en-IN" dirty="0"/>
          </a:p>
        </p:txBody>
      </p:sp>
    </p:spTree>
    <p:extLst>
      <p:ext uri="{BB962C8B-B14F-4D97-AF65-F5344CB8AC3E}">
        <p14:creationId xmlns:p14="http://schemas.microsoft.com/office/powerpoint/2010/main" val="667212247"/>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21123" y="341193"/>
            <a:ext cx="4571999" cy="523220"/>
          </a:xfrm>
          <a:prstGeom prst="rect">
            <a:avLst/>
          </a:prstGeom>
          <a:noFill/>
        </p:spPr>
        <p:txBody>
          <a:bodyPr wrap="square" rtlCol="0">
            <a:spAutoFit/>
          </a:bodyPr>
          <a:lstStyle/>
          <a:p>
            <a:r>
              <a:rPr lang="en-US" sz="2800" b="1" dirty="0" smtClean="0">
                <a:effectLst>
                  <a:outerShdw blurRad="38100" dist="38100" dir="2700000" algn="tl">
                    <a:srgbClr val="000000">
                      <a:alpha val="43137"/>
                    </a:srgbClr>
                  </a:outerShdw>
                </a:effectLst>
              </a:rPr>
              <a:t>WORKING PHOTOS</a:t>
            </a:r>
            <a:endParaRPr lang="en-IN" sz="2800" b="1" dirty="0">
              <a:effectLst>
                <a:outerShdw blurRad="38100" dist="38100" dir="2700000" algn="tl">
                  <a:srgbClr val="000000">
                    <a:alpha val="43137"/>
                  </a:srgbClr>
                </a:outerShdw>
              </a:effectLst>
            </a:endParaRPr>
          </a:p>
        </p:txBody>
      </p:sp>
      <p:pic>
        <p:nvPicPr>
          <p:cNvPr id="12" name="Picture 11" descr="tx.jpg"/>
          <p:cNvPicPr/>
          <p:nvPr/>
        </p:nvPicPr>
        <p:blipFill>
          <a:blip r:embed="rId2" cstate="print"/>
          <a:stretch>
            <a:fillRect/>
          </a:stretch>
        </p:blipFill>
        <p:spPr>
          <a:xfrm>
            <a:off x="368491" y="1596789"/>
            <a:ext cx="4776716" cy="3289111"/>
          </a:xfrm>
          <a:prstGeom prst="rect">
            <a:avLst/>
          </a:prstGeom>
        </p:spPr>
      </p:pic>
      <p:pic>
        <p:nvPicPr>
          <p:cNvPr id="13" name="Picture 12" descr="Receiver1.jpg"/>
          <p:cNvPicPr/>
          <p:nvPr/>
        </p:nvPicPr>
        <p:blipFill>
          <a:blip r:embed="rId3" cstate="print"/>
          <a:stretch>
            <a:fillRect/>
          </a:stretch>
        </p:blipFill>
        <p:spPr>
          <a:xfrm>
            <a:off x="5970895" y="1596790"/>
            <a:ext cx="4708478" cy="3289110"/>
          </a:xfrm>
          <a:prstGeom prst="rect">
            <a:avLst/>
          </a:prstGeom>
        </p:spPr>
      </p:pic>
      <p:sp>
        <p:nvSpPr>
          <p:cNvPr id="2" name="Rectangle 1"/>
          <p:cNvSpPr/>
          <p:nvPr/>
        </p:nvSpPr>
        <p:spPr>
          <a:xfrm>
            <a:off x="1950228" y="5248944"/>
            <a:ext cx="2204642"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4.1. Transmitter </a:t>
            </a:r>
            <a:endParaRPr lang="en-IN" dirty="0"/>
          </a:p>
        </p:txBody>
      </p:sp>
      <p:sp>
        <p:nvSpPr>
          <p:cNvPr id="9" name="Rectangle 8"/>
          <p:cNvSpPr/>
          <p:nvPr/>
        </p:nvSpPr>
        <p:spPr>
          <a:xfrm>
            <a:off x="7139349" y="5248944"/>
            <a:ext cx="2580835"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4.2. Receiver Circuit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85298782"/>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5-02 at 10.32.08 PM.jpeg"/>
          <p:cNvPicPr/>
          <p:nvPr/>
        </p:nvPicPr>
        <p:blipFill>
          <a:blip r:embed="rId2"/>
          <a:stretch>
            <a:fillRect/>
          </a:stretch>
        </p:blipFill>
        <p:spPr>
          <a:xfrm>
            <a:off x="900750" y="409433"/>
            <a:ext cx="4271751" cy="2511188"/>
          </a:xfrm>
          <a:prstGeom prst="rect">
            <a:avLst/>
          </a:prstGeom>
        </p:spPr>
      </p:pic>
      <p:pic>
        <p:nvPicPr>
          <p:cNvPr id="3" name="Picture 2" descr="WhatsApp Image 2024-05-02 at 10.32.06 PM.jpeg"/>
          <p:cNvPicPr/>
          <p:nvPr/>
        </p:nvPicPr>
        <p:blipFill>
          <a:blip r:embed="rId3"/>
          <a:srcRect l="10157" t="7634"/>
          <a:stretch>
            <a:fillRect/>
          </a:stretch>
        </p:blipFill>
        <p:spPr>
          <a:xfrm>
            <a:off x="6277971" y="409434"/>
            <a:ext cx="4135272" cy="2511187"/>
          </a:xfrm>
          <a:prstGeom prst="rect">
            <a:avLst/>
          </a:prstGeom>
        </p:spPr>
      </p:pic>
      <p:sp>
        <p:nvSpPr>
          <p:cNvPr id="4" name="Rectangle 3"/>
          <p:cNvSpPr/>
          <p:nvPr/>
        </p:nvSpPr>
        <p:spPr>
          <a:xfrm>
            <a:off x="1399605" y="3200399"/>
            <a:ext cx="3546997"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4.3. Transmitter and Receiver </a:t>
            </a:r>
            <a:endParaRPr lang="en-IN" dirty="0"/>
          </a:p>
        </p:txBody>
      </p:sp>
      <p:sp>
        <p:nvSpPr>
          <p:cNvPr id="5" name="Rectangle 4"/>
          <p:cNvSpPr/>
          <p:nvPr/>
        </p:nvSpPr>
        <p:spPr>
          <a:xfrm>
            <a:off x="6784763" y="3203390"/>
            <a:ext cx="3121688" cy="369332"/>
          </a:xfrm>
          <a:prstGeom prst="rect">
            <a:avLst/>
          </a:prstGeom>
        </p:spPr>
        <p:txBody>
          <a:bodyPr wrap="none">
            <a:spAutoFit/>
          </a:bodyPr>
          <a:lstStyle/>
          <a:p>
            <a:r>
              <a:rPr lang="en-US" b="1" dirty="0">
                <a:latin typeface="Times New Roman" panose="02020603050405020304" pitchFamily="18" charset="0"/>
                <a:ea typeface="Times New Roman" panose="02020603050405020304" pitchFamily="18" charset="0"/>
              </a:rPr>
              <a:t>Fig 4.4. Vehicle charging start</a:t>
            </a:r>
            <a:endParaRPr lang="en-IN" sz="1600" dirty="0">
              <a:effectLst/>
              <a:latin typeface="Times New Roman" panose="02020603050405020304" pitchFamily="18" charset="0"/>
              <a:ea typeface="Times New Roman" panose="02020603050405020304" pitchFamily="18" charset="0"/>
            </a:endParaRPr>
          </a:p>
        </p:txBody>
      </p:sp>
      <p:pic>
        <p:nvPicPr>
          <p:cNvPr id="6" name="Picture 5" descr="WhatsApp Image 2024-05-02 at 10.37.55 PM (1).jpeg"/>
          <p:cNvPicPr/>
          <p:nvPr/>
        </p:nvPicPr>
        <p:blipFill>
          <a:blip r:embed="rId4"/>
          <a:stretch>
            <a:fillRect/>
          </a:stretch>
        </p:blipFill>
        <p:spPr>
          <a:xfrm>
            <a:off x="3610696" y="3849509"/>
            <a:ext cx="4291358" cy="2496700"/>
          </a:xfrm>
          <a:prstGeom prst="rect">
            <a:avLst/>
          </a:prstGeom>
        </p:spPr>
      </p:pic>
      <p:sp>
        <p:nvSpPr>
          <p:cNvPr id="7" name="Rectangle 6"/>
          <p:cNvSpPr/>
          <p:nvPr/>
        </p:nvSpPr>
        <p:spPr>
          <a:xfrm>
            <a:off x="4387891" y="6438330"/>
            <a:ext cx="2736967" cy="369332"/>
          </a:xfrm>
          <a:prstGeom prst="rect">
            <a:avLst/>
          </a:prstGeom>
        </p:spPr>
        <p:txBody>
          <a:bodyPr wrap="none">
            <a:spAutoFit/>
          </a:bodyPr>
          <a:lstStyle/>
          <a:p>
            <a:pPr algn="ctr"/>
            <a:r>
              <a:rPr lang="en-US" b="1" dirty="0">
                <a:latin typeface="Times New Roman" panose="02020603050405020304" pitchFamily="18" charset="0"/>
                <a:ea typeface="Times New Roman" panose="02020603050405020304" pitchFamily="18" charset="0"/>
              </a:rPr>
              <a:t>Fig 4.5. Vehicle is charged</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099165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Conclusion</a:t>
            </a:r>
            <a:endParaRPr lang="en-IN" sz="4000" b="1" dirty="0"/>
          </a:p>
        </p:txBody>
      </p:sp>
      <p:sp>
        <p:nvSpPr>
          <p:cNvPr id="3" name="Text Placeholder 2"/>
          <p:cNvSpPr>
            <a:spLocks noGrp="1"/>
          </p:cNvSpPr>
          <p:nvPr>
            <p:ph type="body" idx="1"/>
          </p:nvPr>
        </p:nvSpPr>
        <p:spPr>
          <a:xfrm>
            <a:off x="1261872" y="1883391"/>
            <a:ext cx="9418320" cy="4974609"/>
          </a:xfrm>
        </p:spPr>
        <p:txBody>
          <a:bodyPr>
            <a:normAutofit/>
          </a:bodyPr>
          <a:lstStyle/>
          <a:p>
            <a:pPr algn="just"/>
            <a:r>
              <a:rPr lang="en-US" dirty="0"/>
              <a:t>	This is the fundamental structure of the wireless EV charging system. It can automatically connect the vehicle to the wireless charging station, mitigating the shortcomings associated with wired or plug-in charging. Furthermore, it informs the driver about the total bill. However, despite its apparent ease and feasibility, this system faces several technical challenges, including issues such as the number of windings in the coil, required voltage, and the coil's shape for efficient power transfer. Research and experiments are being carried out to solve these issues.</a:t>
            </a:r>
            <a:endParaRPr lang="en-IN" dirty="0"/>
          </a:p>
        </p:txBody>
      </p:sp>
    </p:spTree>
    <p:extLst>
      <p:ext uri="{BB962C8B-B14F-4D97-AF65-F5344CB8AC3E}">
        <p14:creationId xmlns:p14="http://schemas.microsoft.com/office/powerpoint/2010/main" val="316322649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742302"/>
          </a:xfrm>
        </p:spPr>
        <p:txBody>
          <a:bodyPr>
            <a:normAutofit/>
          </a:bodyPr>
          <a:lstStyle/>
          <a:p>
            <a:r>
              <a:rPr lang="en-US" sz="4000" dirty="0" smtClean="0"/>
              <a:t>References</a:t>
            </a:r>
            <a:endParaRPr lang="en-IN" sz="4000" dirty="0"/>
          </a:p>
        </p:txBody>
      </p:sp>
      <p:sp>
        <p:nvSpPr>
          <p:cNvPr id="3" name="Text Placeholder 2"/>
          <p:cNvSpPr>
            <a:spLocks noGrp="1"/>
          </p:cNvSpPr>
          <p:nvPr>
            <p:ph type="body" idx="1"/>
          </p:nvPr>
        </p:nvSpPr>
        <p:spPr>
          <a:xfrm>
            <a:off x="1261872" y="1392072"/>
            <a:ext cx="9418320" cy="5100168"/>
          </a:xfrm>
        </p:spPr>
        <p:txBody>
          <a:bodyPr/>
          <a:lstStyle/>
          <a:p>
            <a:pPr marL="342900" indent="-342900">
              <a:buFont typeface="Arial" panose="020B0604020202020204" pitchFamily="34" charset="0"/>
              <a:buChar char="•"/>
            </a:pPr>
            <a:r>
              <a:rPr lang="en-US" dirty="0" smtClean="0"/>
              <a:t>Wireless Charging System for electric vehicle</a:t>
            </a:r>
            <a:r>
              <a:rPr lang="en-IN" dirty="0" smtClean="0"/>
              <a:t> by </a:t>
            </a:r>
            <a:r>
              <a:rPr lang="en-IN" dirty="0" err="1" smtClean="0"/>
              <a:t>Prof.</a:t>
            </a:r>
            <a:r>
              <a:rPr lang="en-IN" dirty="0" smtClean="0"/>
              <a:t> </a:t>
            </a:r>
            <a:r>
              <a:rPr lang="en-IN" dirty="0" err="1" smtClean="0"/>
              <a:t>Satisha</a:t>
            </a:r>
            <a:r>
              <a:rPr lang="en-IN" dirty="0" smtClean="0"/>
              <a:t> Shetty</a:t>
            </a:r>
          </a:p>
          <a:p>
            <a:pPr marL="342900" indent="-342900">
              <a:buFont typeface="Arial" panose="020B0604020202020204" pitchFamily="34" charset="0"/>
              <a:buChar char="•"/>
            </a:pPr>
            <a:r>
              <a:rPr lang="en-US" dirty="0" smtClean="0"/>
              <a:t>International Research Journal of Engineering on Wireless Charging Station.</a:t>
            </a:r>
          </a:p>
          <a:p>
            <a:pPr marL="342900" indent="-342900">
              <a:buFont typeface="Arial" panose="020B0604020202020204" pitchFamily="34" charset="0"/>
              <a:buChar char="•"/>
            </a:pPr>
            <a:r>
              <a:rPr lang="en-US" dirty="0" smtClean="0"/>
              <a:t>Wireless </a:t>
            </a:r>
            <a:r>
              <a:rPr lang="en-US" dirty="0" err="1" smtClean="0"/>
              <a:t>Ev</a:t>
            </a:r>
            <a:r>
              <a:rPr lang="en-US" dirty="0" smtClean="0"/>
              <a:t> charging system for electric vehicles international journal February 2017.</a:t>
            </a:r>
          </a:p>
          <a:p>
            <a:pPr marL="342900" indent="-342900">
              <a:buFont typeface="Arial" panose="020B0604020202020204" pitchFamily="34" charset="0"/>
              <a:buChar char="•"/>
            </a:pPr>
            <a:r>
              <a:rPr lang="en-US" dirty="0" smtClean="0"/>
              <a:t>IJERT ISSN: 2278-0181 Efficient wireless charging for electric vehicle.</a:t>
            </a:r>
          </a:p>
          <a:p>
            <a:pPr marL="342900" indent="-342900">
              <a:buFont typeface="Arial" panose="020B0604020202020204" pitchFamily="34" charset="0"/>
              <a:buChar char="•"/>
            </a:pPr>
            <a:r>
              <a:rPr lang="en-US" dirty="0" smtClean="0"/>
              <a:t> </a:t>
            </a:r>
          </a:p>
        </p:txBody>
      </p:sp>
    </p:spTree>
    <p:extLst>
      <p:ext uri="{BB962C8B-B14F-4D97-AF65-F5344CB8AC3E}">
        <p14:creationId xmlns:p14="http://schemas.microsoft.com/office/powerpoint/2010/main" val="314258495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003" y="862083"/>
            <a:ext cx="4332834" cy="4876800"/>
          </a:xfrm>
          <a:prstGeom prst="rect">
            <a:avLst/>
          </a:prstGeom>
        </p:spPr>
      </p:pic>
    </p:spTree>
    <p:extLst>
      <p:ext uri="{BB962C8B-B14F-4D97-AF65-F5344CB8AC3E}">
        <p14:creationId xmlns:p14="http://schemas.microsoft.com/office/powerpoint/2010/main" val="23245327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Problem Statement</a:t>
            </a:r>
            <a:endParaRPr lang="en-IN" sz="4000" b="1" dirty="0"/>
          </a:p>
        </p:txBody>
      </p:sp>
      <p:sp>
        <p:nvSpPr>
          <p:cNvPr id="3" name="Text Placeholder 2"/>
          <p:cNvSpPr>
            <a:spLocks noGrp="1"/>
          </p:cNvSpPr>
          <p:nvPr>
            <p:ph type="body" idx="1"/>
          </p:nvPr>
        </p:nvSpPr>
        <p:spPr>
          <a:xfrm>
            <a:off x="1261872" y="1883391"/>
            <a:ext cx="9418320" cy="4786270"/>
          </a:xfrm>
        </p:spPr>
        <p:txBody>
          <a:bodyPr/>
          <a:lstStyle/>
          <a:p>
            <a:pPr algn="just"/>
            <a:r>
              <a:rPr lang="en-US" dirty="0"/>
              <a:t>	</a:t>
            </a:r>
            <a:r>
              <a:rPr lang="en-US" dirty="0" smtClean="0"/>
              <a:t>To provide a hassle free electric vehicle charging system and reduce human efforts.</a:t>
            </a:r>
            <a:endParaRPr lang="en-IN" dirty="0"/>
          </a:p>
        </p:txBody>
      </p:sp>
    </p:spTree>
    <p:extLst>
      <p:ext uri="{BB962C8B-B14F-4D97-AF65-F5344CB8AC3E}">
        <p14:creationId xmlns:p14="http://schemas.microsoft.com/office/powerpoint/2010/main" val="263409119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Objective</a:t>
            </a:r>
            <a:endParaRPr lang="en-IN" sz="4000" b="1" dirty="0"/>
          </a:p>
        </p:txBody>
      </p:sp>
      <p:sp>
        <p:nvSpPr>
          <p:cNvPr id="3" name="Text Placeholder 2"/>
          <p:cNvSpPr>
            <a:spLocks noGrp="1"/>
          </p:cNvSpPr>
          <p:nvPr>
            <p:ph type="body" idx="1"/>
          </p:nvPr>
        </p:nvSpPr>
        <p:spPr>
          <a:xfrm>
            <a:off x="1261872" y="1883391"/>
            <a:ext cx="9418320" cy="4786270"/>
          </a:xfrm>
        </p:spPr>
        <p:txBody>
          <a:bodyPr/>
          <a:lstStyle/>
          <a:p>
            <a:pPr marL="342900" indent="-342900" algn="just">
              <a:buFont typeface="Wingdings" panose="05000000000000000000" pitchFamily="2" charset="2"/>
              <a:buChar char="Ø"/>
            </a:pPr>
            <a:r>
              <a:rPr lang="en-US" dirty="0"/>
              <a:t>To make a hassle free wireless EV charging station</a:t>
            </a:r>
          </a:p>
          <a:p>
            <a:pPr marL="342900" indent="-342900" algn="just">
              <a:buFont typeface="Wingdings" panose="05000000000000000000" pitchFamily="2" charset="2"/>
              <a:buChar char="Ø"/>
            </a:pPr>
            <a:r>
              <a:rPr lang="en-US" dirty="0"/>
              <a:t>Also guide the driver with necessary information such as the amount of payment that needs to be done</a:t>
            </a:r>
          </a:p>
          <a:p>
            <a:pPr marL="342900" indent="-342900" algn="just">
              <a:buFont typeface="Wingdings" panose="05000000000000000000" pitchFamily="2" charset="2"/>
              <a:buChar char="Ø"/>
            </a:pPr>
            <a:r>
              <a:rPr lang="en-US" dirty="0"/>
              <a:t>To reduce human efforts by sensor based wireless charging</a:t>
            </a:r>
            <a:endParaRPr lang="en-IN" dirty="0"/>
          </a:p>
        </p:txBody>
      </p:sp>
    </p:spTree>
    <p:extLst>
      <p:ext uri="{BB962C8B-B14F-4D97-AF65-F5344CB8AC3E}">
        <p14:creationId xmlns:p14="http://schemas.microsoft.com/office/powerpoint/2010/main" val="274411040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Introduction</a:t>
            </a:r>
            <a:endParaRPr lang="en-IN" sz="4000" b="1" dirty="0"/>
          </a:p>
        </p:txBody>
      </p:sp>
      <p:sp>
        <p:nvSpPr>
          <p:cNvPr id="3" name="Text Placeholder 2"/>
          <p:cNvSpPr>
            <a:spLocks noGrp="1"/>
          </p:cNvSpPr>
          <p:nvPr>
            <p:ph type="body" idx="1"/>
          </p:nvPr>
        </p:nvSpPr>
        <p:spPr>
          <a:xfrm>
            <a:off x="1261872" y="1883391"/>
            <a:ext cx="9418320" cy="4974609"/>
          </a:xfrm>
        </p:spPr>
        <p:txBody>
          <a:bodyPr>
            <a:normAutofit/>
          </a:bodyPr>
          <a:lstStyle/>
          <a:p>
            <a:pPr algn="just"/>
            <a:r>
              <a:rPr lang="en-US" dirty="0" smtClean="0"/>
              <a:t>There </a:t>
            </a:r>
            <a:r>
              <a:rPr lang="en-US" dirty="0"/>
              <a:t>are some issues with the plug in charging methods:</a:t>
            </a:r>
          </a:p>
          <a:p>
            <a:pPr marL="457200" indent="-457200" algn="just">
              <a:buFont typeface="+mj-lt"/>
              <a:buAutoNum type="arabicPeriod"/>
            </a:pPr>
            <a:r>
              <a:rPr lang="en-US" dirty="0"/>
              <a:t>Thick Cables and Connectors: Existing solutions require bulky charging cables and connectors.</a:t>
            </a:r>
          </a:p>
          <a:p>
            <a:pPr marL="457200" indent="-457200" algn="just">
              <a:buFont typeface="+mj-lt"/>
              <a:buAutoNum type="arabicPeriod"/>
            </a:pPr>
            <a:r>
              <a:rPr lang="en-US" dirty="0"/>
              <a:t>Manual Connection: Users must manually connect the charger to both the power source and the device.</a:t>
            </a:r>
          </a:p>
          <a:p>
            <a:pPr marL="457200" indent="-457200" algn="just">
              <a:buFont typeface="+mj-lt"/>
              <a:buAutoNum type="arabicPeriod"/>
            </a:pPr>
            <a:r>
              <a:rPr lang="en-US" dirty="0"/>
              <a:t>Risk of Short Circuit: Factors like temperature, ground contact, or equipment wear can lead to short circuits or insulation deterioration, posing electric shock risks.</a:t>
            </a:r>
          </a:p>
          <a:p>
            <a:pPr algn="just"/>
            <a:endParaRPr lang="en-IN" dirty="0"/>
          </a:p>
        </p:txBody>
      </p:sp>
    </p:spTree>
    <p:extLst>
      <p:ext uri="{BB962C8B-B14F-4D97-AF65-F5344CB8AC3E}">
        <p14:creationId xmlns:p14="http://schemas.microsoft.com/office/powerpoint/2010/main" val="316499023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Introduction</a:t>
            </a:r>
            <a:endParaRPr lang="en-IN" sz="4000" b="1" dirty="0"/>
          </a:p>
        </p:txBody>
      </p:sp>
      <p:sp>
        <p:nvSpPr>
          <p:cNvPr id="3" name="Text Placeholder 2"/>
          <p:cNvSpPr>
            <a:spLocks noGrp="1"/>
          </p:cNvSpPr>
          <p:nvPr>
            <p:ph type="body" idx="1"/>
          </p:nvPr>
        </p:nvSpPr>
        <p:spPr>
          <a:xfrm>
            <a:off x="1261872" y="1883391"/>
            <a:ext cx="9418320" cy="4974609"/>
          </a:xfrm>
        </p:spPr>
        <p:txBody>
          <a:bodyPr>
            <a:normAutofit/>
          </a:bodyPr>
          <a:lstStyle/>
          <a:p>
            <a:pPr algn="just"/>
            <a:r>
              <a:rPr lang="en-US" dirty="0"/>
              <a:t>	To address </a:t>
            </a:r>
            <a:r>
              <a:rPr lang="en-US" dirty="0" smtClean="0"/>
              <a:t>this issues</a:t>
            </a:r>
            <a:r>
              <a:rPr lang="en-US" dirty="0"/>
              <a:t>, a fully wireless EV charging system has been designed. This system aims to eliminate the need for manual charger plugging by automatically connecting the vehicle to the charging station. Additionally, it will provide drivers with information on their total electricity bill. In the future, an automated billing system, akin to "</a:t>
            </a:r>
            <a:r>
              <a:rPr lang="en-US" dirty="0" err="1"/>
              <a:t>Fasttag</a:t>
            </a:r>
            <a:r>
              <a:rPr lang="en-US" dirty="0"/>
              <a:t>," will be introduced.</a:t>
            </a:r>
            <a:endParaRPr lang="en-IN" dirty="0"/>
          </a:p>
        </p:txBody>
      </p:sp>
    </p:spTree>
    <p:extLst>
      <p:ext uri="{BB962C8B-B14F-4D97-AF65-F5344CB8AC3E}">
        <p14:creationId xmlns:p14="http://schemas.microsoft.com/office/powerpoint/2010/main" val="55186999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282128"/>
            <a:ext cx="9418320" cy="878779"/>
          </a:xfrm>
        </p:spPr>
        <p:txBody>
          <a:bodyPr>
            <a:normAutofit/>
          </a:bodyPr>
          <a:lstStyle/>
          <a:p>
            <a:r>
              <a:rPr lang="en-US" sz="4000" b="1" dirty="0"/>
              <a:t>List of Components</a:t>
            </a:r>
            <a:endParaRPr lang="en-IN" sz="4000" b="1" dirty="0"/>
          </a:p>
        </p:txBody>
      </p:sp>
      <p:sp>
        <p:nvSpPr>
          <p:cNvPr id="5" name="Text Placeholder 2">
            <a:extLst>
              <a:ext uri="{FF2B5EF4-FFF2-40B4-BE49-F238E27FC236}">
                <a16:creationId xmlns="" xmlns:a16="http://schemas.microsoft.com/office/drawing/2014/main" id="{E4C2A7F0-F570-D1FE-3A59-478D39F78A54}"/>
              </a:ext>
            </a:extLst>
          </p:cNvPr>
          <p:cNvSpPr>
            <a:spLocks noGrp="1"/>
          </p:cNvSpPr>
          <p:nvPr>
            <p:ph type="body" idx="1"/>
          </p:nvPr>
        </p:nvSpPr>
        <p:spPr>
          <a:xfrm>
            <a:off x="1261872" y="1338860"/>
            <a:ext cx="9418320" cy="4974609"/>
          </a:xfrm>
        </p:spPr>
        <p:txBody>
          <a:bodyPr>
            <a:normAutofit fontScale="92500" lnSpcReduction="10000"/>
          </a:bodyPr>
          <a:lstStyle/>
          <a:p>
            <a:pPr marL="342900" indent="-342900" algn="just">
              <a:buFont typeface="Arial" panose="020B0604020202020204" pitchFamily="34" charset="0"/>
              <a:buChar char="•"/>
            </a:pPr>
            <a:r>
              <a:rPr lang="en-US" dirty="0"/>
              <a:t>IR Proximity Sensor </a:t>
            </a:r>
          </a:p>
          <a:p>
            <a:pPr marL="342900" indent="-342900" algn="just">
              <a:buFont typeface="Arial" panose="020B0604020202020204" pitchFamily="34" charset="0"/>
              <a:buChar char="•"/>
            </a:pPr>
            <a:r>
              <a:rPr lang="en-US" dirty="0"/>
              <a:t>LCD Display (16x2) - 2</a:t>
            </a:r>
          </a:p>
          <a:p>
            <a:pPr marL="342900" indent="-342900" algn="just">
              <a:buFont typeface="Arial" panose="020B0604020202020204" pitchFamily="34" charset="0"/>
              <a:buChar char="•"/>
            </a:pPr>
            <a:r>
              <a:rPr lang="en-IN" dirty="0"/>
              <a:t>5V Relay module (PCB Mounted) - 2</a:t>
            </a:r>
          </a:p>
          <a:p>
            <a:pPr marL="342900" indent="-342900" algn="just">
              <a:buFont typeface="Arial" panose="020B0604020202020204" pitchFamily="34" charset="0"/>
              <a:buChar char="•"/>
            </a:pPr>
            <a:r>
              <a:rPr lang="en-IN" dirty="0"/>
              <a:t>AT89S51 Microcontroller</a:t>
            </a:r>
          </a:p>
          <a:p>
            <a:pPr marL="342900" indent="-342900" algn="just">
              <a:buFont typeface="Arial" panose="020B0604020202020204" pitchFamily="34" charset="0"/>
              <a:buChar char="•"/>
            </a:pPr>
            <a:r>
              <a:rPr lang="en-IN" dirty="0"/>
              <a:t>PIC 16F877A</a:t>
            </a:r>
          </a:p>
          <a:p>
            <a:pPr marL="342900" indent="-342900" algn="just">
              <a:buFont typeface="Arial" panose="020B0604020202020204" pitchFamily="34" charset="0"/>
              <a:buChar char="•"/>
            </a:pPr>
            <a:r>
              <a:rPr lang="en-IN" dirty="0"/>
              <a:t>Voltage sensor module – 2</a:t>
            </a:r>
          </a:p>
          <a:p>
            <a:pPr marL="342900" indent="-342900" algn="just">
              <a:buFont typeface="Arial" panose="020B0604020202020204" pitchFamily="34" charset="0"/>
              <a:buChar char="•"/>
            </a:pPr>
            <a:r>
              <a:rPr lang="en-IN" dirty="0"/>
              <a:t>7805 IC regulator – 2</a:t>
            </a:r>
          </a:p>
          <a:p>
            <a:pPr marL="342900" indent="-342900" algn="just">
              <a:buFont typeface="Arial" panose="020B0604020202020204" pitchFamily="34" charset="0"/>
              <a:buChar char="•"/>
            </a:pPr>
            <a:r>
              <a:rPr lang="en-IN" dirty="0"/>
              <a:t>Solar panel (10W)</a:t>
            </a:r>
          </a:p>
          <a:p>
            <a:pPr marL="342900" indent="-342900" algn="just">
              <a:buFont typeface="Arial" panose="020B0604020202020204" pitchFamily="34" charset="0"/>
              <a:buChar char="•"/>
            </a:pPr>
            <a:r>
              <a:rPr lang="en-IN" dirty="0"/>
              <a:t>Batteries </a:t>
            </a:r>
          </a:p>
          <a:p>
            <a:pPr marL="342900" indent="-342900" algn="just">
              <a:buFont typeface="Arial" panose="020B0604020202020204" pitchFamily="34" charset="0"/>
              <a:buChar char="•"/>
            </a:pPr>
            <a:r>
              <a:rPr lang="en-IN" dirty="0"/>
              <a:t>Crystal Oscillators</a:t>
            </a:r>
          </a:p>
          <a:p>
            <a:pPr marL="342900" indent="-342900" algn="just">
              <a:buFont typeface="Arial" panose="020B0604020202020204" pitchFamily="34" charset="0"/>
              <a:buChar char="•"/>
            </a:pPr>
            <a:r>
              <a:rPr lang="en-IN" dirty="0"/>
              <a:t>Other components (resistors, capacitors, reset switches, etc.)</a:t>
            </a:r>
          </a:p>
        </p:txBody>
      </p:sp>
    </p:spTree>
    <p:extLst>
      <p:ext uri="{BB962C8B-B14F-4D97-AF65-F5344CB8AC3E}">
        <p14:creationId xmlns:p14="http://schemas.microsoft.com/office/powerpoint/2010/main" val="283723905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Components</a:t>
            </a:r>
            <a:endParaRPr lang="en-IN" sz="4000" b="1" dirty="0"/>
          </a:p>
        </p:txBody>
      </p:sp>
      <p:sp>
        <p:nvSpPr>
          <p:cNvPr id="6" name="TextBox 5">
            <a:extLst>
              <a:ext uri="{FF2B5EF4-FFF2-40B4-BE49-F238E27FC236}">
                <a16:creationId xmlns="" xmlns:a16="http://schemas.microsoft.com/office/drawing/2014/main" id="{FF6B8058-30FE-CF30-7994-3D4770680004}"/>
              </a:ext>
            </a:extLst>
          </p:cNvPr>
          <p:cNvSpPr txBox="1"/>
          <p:nvPr/>
        </p:nvSpPr>
        <p:spPr>
          <a:xfrm>
            <a:off x="1397286" y="1818525"/>
            <a:ext cx="2900153" cy="369332"/>
          </a:xfrm>
          <a:prstGeom prst="rect">
            <a:avLst/>
          </a:prstGeom>
          <a:noFill/>
        </p:spPr>
        <p:txBody>
          <a:bodyPr wrap="none" rtlCol="0">
            <a:spAutoFit/>
          </a:bodyPr>
          <a:lstStyle/>
          <a:p>
            <a:r>
              <a:rPr lang="en-US" b="1" dirty="0"/>
              <a:t>1. IR Proximity Sensor</a:t>
            </a:r>
          </a:p>
        </p:txBody>
      </p:sp>
      <p:pic>
        <p:nvPicPr>
          <p:cNvPr id="1028" name="Picture 4" descr="Indoreach Robotics IR Proximity Sensor For Line Follower And Obstacle  Sensing Robots/IR Sensor IR Sensors Price in India - Buy Indoreach Robotics IR  Proximity Sensor For Line Follower And Obstacle Sensing Robots/IR">
            <a:extLst>
              <a:ext uri="{FF2B5EF4-FFF2-40B4-BE49-F238E27FC236}">
                <a16:creationId xmlns="" xmlns:a16="http://schemas.microsoft.com/office/drawing/2014/main" id="{334C3AE8-5A0A-428B-6C32-0D68933749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595" y="2368651"/>
            <a:ext cx="1334805" cy="14398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A98B427F-892C-D129-08B4-AAAC0879B19E}"/>
              </a:ext>
            </a:extLst>
          </p:cNvPr>
          <p:cNvSpPr txBox="1"/>
          <p:nvPr/>
        </p:nvSpPr>
        <p:spPr>
          <a:xfrm>
            <a:off x="4674740" y="2368651"/>
            <a:ext cx="5912984" cy="1200329"/>
          </a:xfrm>
          <a:prstGeom prst="rect">
            <a:avLst/>
          </a:prstGeom>
          <a:noFill/>
        </p:spPr>
        <p:txBody>
          <a:bodyPr wrap="square" rtlCol="0">
            <a:spAutoFit/>
          </a:bodyPr>
          <a:lstStyle/>
          <a:p>
            <a:r>
              <a:rPr lang="en-US" b="1" dirty="0"/>
              <a:t>Specifications : </a:t>
            </a:r>
          </a:p>
          <a:p>
            <a:pPr marL="285750" indent="-285750">
              <a:buFont typeface="Arial" panose="020B0604020202020204" pitchFamily="34" charset="0"/>
              <a:buChar char="•"/>
            </a:pPr>
            <a:r>
              <a:rPr lang="en-US" dirty="0"/>
              <a:t>Supply Voltage : 5V</a:t>
            </a:r>
          </a:p>
          <a:p>
            <a:pPr marL="285750" indent="-285750">
              <a:buFont typeface="Arial" panose="020B0604020202020204" pitchFamily="34" charset="0"/>
              <a:buChar char="•"/>
            </a:pPr>
            <a:r>
              <a:rPr lang="en-US" dirty="0"/>
              <a:t>Output Voltage : 5V</a:t>
            </a:r>
          </a:p>
          <a:p>
            <a:pPr marL="285750" indent="-285750">
              <a:buFont typeface="Arial" panose="020B0604020202020204" pitchFamily="34" charset="0"/>
              <a:buChar char="•"/>
            </a:pPr>
            <a:r>
              <a:rPr lang="en-US" dirty="0"/>
              <a:t>Range : 15 to 20 cm</a:t>
            </a:r>
          </a:p>
        </p:txBody>
      </p:sp>
      <p:sp>
        <p:nvSpPr>
          <p:cNvPr id="9" name="TextBox 8">
            <a:extLst>
              <a:ext uri="{FF2B5EF4-FFF2-40B4-BE49-F238E27FC236}">
                <a16:creationId xmlns="" xmlns:a16="http://schemas.microsoft.com/office/drawing/2014/main" id="{1E47364F-3F38-82B1-8AE6-6F3C3428FAB6}"/>
              </a:ext>
            </a:extLst>
          </p:cNvPr>
          <p:cNvSpPr txBox="1"/>
          <p:nvPr/>
        </p:nvSpPr>
        <p:spPr>
          <a:xfrm>
            <a:off x="1397286" y="4218619"/>
            <a:ext cx="1962397" cy="369332"/>
          </a:xfrm>
          <a:prstGeom prst="rect">
            <a:avLst/>
          </a:prstGeom>
          <a:noFill/>
        </p:spPr>
        <p:txBody>
          <a:bodyPr wrap="none" rtlCol="0">
            <a:spAutoFit/>
          </a:bodyPr>
          <a:lstStyle/>
          <a:p>
            <a:r>
              <a:rPr lang="en-US" b="1" dirty="0"/>
              <a:t>2. LCD Display</a:t>
            </a:r>
          </a:p>
        </p:txBody>
      </p:sp>
      <p:sp>
        <p:nvSpPr>
          <p:cNvPr id="10" name="TextBox 9">
            <a:extLst>
              <a:ext uri="{FF2B5EF4-FFF2-40B4-BE49-F238E27FC236}">
                <a16:creationId xmlns="" xmlns:a16="http://schemas.microsoft.com/office/drawing/2014/main" id="{4075937E-AE4C-D585-A98C-EE064BD62241}"/>
              </a:ext>
            </a:extLst>
          </p:cNvPr>
          <p:cNvSpPr txBox="1"/>
          <p:nvPr/>
        </p:nvSpPr>
        <p:spPr>
          <a:xfrm>
            <a:off x="4674740" y="4670144"/>
            <a:ext cx="5912984" cy="1477328"/>
          </a:xfrm>
          <a:prstGeom prst="rect">
            <a:avLst/>
          </a:prstGeom>
          <a:noFill/>
        </p:spPr>
        <p:txBody>
          <a:bodyPr wrap="square" rtlCol="0">
            <a:spAutoFit/>
          </a:bodyPr>
          <a:lstStyle/>
          <a:p>
            <a:r>
              <a:rPr lang="en-US" b="1" dirty="0"/>
              <a:t>Specifications : </a:t>
            </a:r>
          </a:p>
          <a:p>
            <a:pPr marL="285750" indent="-285750">
              <a:buFont typeface="Arial" panose="020B0604020202020204" pitchFamily="34" charset="0"/>
              <a:buChar char="•"/>
            </a:pPr>
            <a:r>
              <a:rPr lang="en-US" dirty="0"/>
              <a:t>Operating Voltage: 4.7V to 5.3V</a:t>
            </a:r>
          </a:p>
          <a:p>
            <a:pPr marL="285750" indent="-285750">
              <a:buFont typeface="Arial" panose="020B0604020202020204" pitchFamily="34" charset="0"/>
              <a:buChar char="•"/>
            </a:pPr>
            <a:r>
              <a:rPr lang="en-US" dirty="0"/>
              <a:t>Operating Current 1mA (without backlight)</a:t>
            </a:r>
          </a:p>
          <a:p>
            <a:pPr marL="285750" indent="-285750">
              <a:buFont typeface="Arial" panose="020B0604020202020204" pitchFamily="34" charset="0"/>
              <a:buChar char="•"/>
            </a:pPr>
            <a:r>
              <a:rPr lang="en-US" dirty="0"/>
              <a:t>Can display (16x2) 32 Alphanumeric Characters</a:t>
            </a:r>
          </a:p>
          <a:p>
            <a:pPr marL="285750" indent="-285750">
              <a:buFont typeface="Arial" panose="020B0604020202020204" pitchFamily="34" charset="0"/>
              <a:buChar char="•"/>
            </a:pPr>
            <a:r>
              <a:rPr lang="en-US" dirty="0"/>
              <a:t>Works in both 8-bit and 4-bit Mode</a:t>
            </a:r>
          </a:p>
        </p:txBody>
      </p:sp>
      <p:pic>
        <p:nvPicPr>
          <p:cNvPr id="1030" name="Picture 6" descr="16x2 LCD Pinout, Datasheet, Dimensions &amp; Commands">
            <a:extLst>
              <a:ext uri="{FF2B5EF4-FFF2-40B4-BE49-F238E27FC236}">
                <a16:creationId xmlns="" xmlns:a16="http://schemas.microsoft.com/office/drawing/2014/main" id="{FA4C37E9-90E1-1013-9D9F-9CE1581BE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534" y="4670144"/>
            <a:ext cx="2828925"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649354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878779"/>
          </a:xfrm>
        </p:spPr>
        <p:txBody>
          <a:bodyPr>
            <a:normAutofit/>
          </a:bodyPr>
          <a:lstStyle/>
          <a:p>
            <a:r>
              <a:rPr lang="en-US" sz="4000" b="1" dirty="0"/>
              <a:t>Components</a:t>
            </a:r>
            <a:endParaRPr lang="en-IN" sz="4000" b="1" dirty="0"/>
          </a:p>
        </p:txBody>
      </p:sp>
      <p:sp>
        <p:nvSpPr>
          <p:cNvPr id="6" name="TextBox 5">
            <a:extLst>
              <a:ext uri="{FF2B5EF4-FFF2-40B4-BE49-F238E27FC236}">
                <a16:creationId xmlns="" xmlns:a16="http://schemas.microsoft.com/office/drawing/2014/main" id="{FF6B8058-30FE-CF30-7994-3D4770680004}"/>
              </a:ext>
            </a:extLst>
          </p:cNvPr>
          <p:cNvSpPr txBox="1"/>
          <p:nvPr/>
        </p:nvSpPr>
        <p:spPr>
          <a:xfrm>
            <a:off x="1397286" y="1818525"/>
            <a:ext cx="3445174" cy="369332"/>
          </a:xfrm>
          <a:prstGeom prst="rect">
            <a:avLst/>
          </a:prstGeom>
          <a:noFill/>
        </p:spPr>
        <p:txBody>
          <a:bodyPr wrap="none" rtlCol="0">
            <a:spAutoFit/>
          </a:bodyPr>
          <a:lstStyle/>
          <a:p>
            <a:r>
              <a:rPr lang="en-US" b="1" dirty="0"/>
              <a:t>3. AT89S51 Microcontroller</a:t>
            </a:r>
          </a:p>
        </p:txBody>
      </p:sp>
      <p:sp>
        <p:nvSpPr>
          <p:cNvPr id="8" name="TextBox 7">
            <a:extLst>
              <a:ext uri="{FF2B5EF4-FFF2-40B4-BE49-F238E27FC236}">
                <a16:creationId xmlns="" xmlns:a16="http://schemas.microsoft.com/office/drawing/2014/main" id="{A98B427F-892C-D129-08B4-AAAC0879B19E}"/>
              </a:ext>
            </a:extLst>
          </p:cNvPr>
          <p:cNvSpPr txBox="1"/>
          <p:nvPr/>
        </p:nvSpPr>
        <p:spPr>
          <a:xfrm>
            <a:off x="5032960" y="2314717"/>
            <a:ext cx="5912984" cy="2862322"/>
          </a:xfrm>
          <a:prstGeom prst="rect">
            <a:avLst/>
          </a:prstGeom>
          <a:noFill/>
        </p:spPr>
        <p:txBody>
          <a:bodyPr wrap="square" rtlCol="0">
            <a:spAutoFit/>
          </a:bodyPr>
          <a:lstStyle/>
          <a:p>
            <a:r>
              <a:rPr lang="en-US" b="1" dirty="0"/>
              <a:t>Specifications : </a:t>
            </a:r>
          </a:p>
          <a:p>
            <a:pPr marL="285750" indent="-285750">
              <a:buFont typeface="Arial" panose="020B0604020202020204" pitchFamily="34" charset="0"/>
              <a:buChar char="•"/>
            </a:pPr>
            <a:r>
              <a:rPr lang="en-US" dirty="0"/>
              <a:t>8 bit Microcontroller</a:t>
            </a:r>
          </a:p>
          <a:p>
            <a:pPr marL="285750" indent="-285750">
              <a:buFont typeface="Arial" panose="020B0604020202020204" pitchFamily="34" charset="0"/>
              <a:buChar char="•"/>
            </a:pPr>
            <a:r>
              <a:rPr lang="en-US" dirty="0"/>
              <a:t>Operating Frequency Max: 24MHz</a:t>
            </a:r>
          </a:p>
          <a:p>
            <a:pPr marL="285750" indent="-285750">
              <a:buFont typeface="Arial" panose="020B0604020202020204" pitchFamily="34" charset="0"/>
              <a:buChar char="•"/>
            </a:pPr>
            <a:r>
              <a:rPr lang="en-US" dirty="0"/>
              <a:t>Program Memory Size: 4KB</a:t>
            </a:r>
          </a:p>
          <a:p>
            <a:pPr marL="285750" indent="-285750">
              <a:buFont typeface="Arial" panose="020B0604020202020204" pitchFamily="34" charset="0"/>
              <a:buChar char="•"/>
            </a:pPr>
            <a:r>
              <a:rPr lang="en-US" dirty="0"/>
              <a:t>No. of Pins: 40Pins</a:t>
            </a:r>
          </a:p>
          <a:p>
            <a:pPr marL="285750" indent="-285750">
              <a:buFont typeface="Arial" panose="020B0604020202020204" pitchFamily="34" charset="0"/>
              <a:buChar char="•"/>
            </a:pPr>
            <a:r>
              <a:rPr lang="en-US" dirty="0"/>
              <a:t>No. of I/O's: 32I/O's</a:t>
            </a:r>
          </a:p>
          <a:p>
            <a:pPr marL="285750" indent="-285750">
              <a:buFont typeface="Arial" panose="020B0604020202020204" pitchFamily="34" charset="0"/>
              <a:buChar char="•"/>
            </a:pPr>
            <a:r>
              <a:rPr lang="en-US" dirty="0"/>
              <a:t>Interfaces: SPI, UART</a:t>
            </a:r>
          </a:p>
          <a:p>
            <a:pPr marL="285750" indent="-285750">
              <a:buFont typeface="Arial" panose="020B0604020202020204" pitchFamily="34" charset="0"/>
              <a:buChar char="•"/>
            </a:pPr>
            <a:r>
              <a:rPr lang="en-US" dirty="0"/>
              <a:t>RAM Memory Size: 128Byte</a:t>
            </a:r>
          </a:p>
          <a:p>
            <a:pPr marL="285750" indent="-285750">
              <a:buFont typeface="Arial" panose="020B0604020202020204" pitchFamily="34" charset="0"/>
              <a:buChar char="•"/>
            </a:pPr>
            <a:r>
              <a:rPr lang="en-US" dirty="0"/>
              <a:t>Supply Voltage : 4V to </a:t>
            </a:r>
            <a:r>
              <a:rPr lang="en-US" dirty="0" smtClean="0"/>
              <a:t>5V</a:t>
            </a:r>
          </a:p>
          <a:p>
            <a:pPr marL="285750" indent="-285750">
              <a:buFont typeface="Arial" panose="020B0604020202020204" pitchFamily="34" charset="0"/>
              <a:buChar char="•"/>
            </a:pPr>
            <a:r>
              <a:rPr lang="en-US" smtClean="0"/>
              <a:t>Interrupts : INT0 and INT1</a:t>
            </a:r>
            <a:endParaRPr lang="en-US" dirty="0"/>
          </a:p>
        </p:txBody>
      </p:sp>
      <p:pic>
        <p:nvPicPr>
          <p:cNvPr id="3" name="Picture 2">
            <a:extLst>
              <a:ext uri="{FF2B5EF4-FFF2-40B4-BE49-F238E27FC236}">
                <a16:creationId xmlns="" xmlns:a16="http://schemas.microsoft.com/office/drawing/2014/main" id="{9052524F-1309-C05A-ABCC-2C7142A00583}"/>
              </a:ext>
            </a:extLst>
          </p:cNvPr>
          <p:cNvPicPr>
            <a:picLocks noChangeAspect="1"/>
          </p:cNvPicPr>
          <p:nvPr/>
        </p:nvPicPr>
        <p:blipFill>
          <a:blip r:embed="rId2"/>
          <a:stretch>
            <a:fillRect/>
          </a:stretch>
        </p:blipFill>
        <p:spPr>
          <a:xfrm>
            <a:off x="1614370" y="2314717"/>
            <a:ext cx="2983030" cy="2983030"/>
          </a:xfrm>
          <a:prstGeom prst="rect">
            <a:avLst/>
          </a:prstGeom>
        </p:spPr>
      </p:pic>
    </p:spTree>
    <p:extLst>
      <p:ext uri="{BB962C8B-B14F-4D97-AF65-F5344CB8AC3E}">
        <p14:creationId xmlns:p14="http://schemas.microsoft.com/office/powerpoint/2010/main" val="77054508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View">
  <a:themeElements>
    <a:clrScheme name="Custom 3">
      <a:dk1>
        <a:srgbClr val="000000"/>
      </a:dk1>
      <a:lt1>
        <a:srgbClr val="FFFFFF"/>
      </a:lt1>
      <a:dk2>
        <a:srgbClr val="E9EDF1"/>
      </a:dk2>
      <a:lt2>
        <a:srgbClr val="D6D3CC"/>
      </a:lt2>
      <a:accent1>
        <a:srgbClr val="00206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Facet</Template>
  <TotalTime>498</TotalTime>
  <Words>1327</Words>
  <Application>Microsoft Office PowerPoint</Application>
  <PresentationFormat>Widescreen</PresentationFormat>
  <Paragraphs>226</Paragraphs>
  <Slides>24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Arial</vt:lpstr>
      <vt:lpstr>Calibri</vt:lpstr>
      <vt:lpstr>Calibri Light</vt:lpstr>
      <vt:lpstr>Century Schoolbook</vt:lpstr>
      <vt:lpstr>Mangal</vt:lpstr>
      <vt:lpstr>Times New Roman</vt:lpstr>
      <vt:lpstr>Wingdings</vt:lpstr>
      <vt:lpstr>Wingdings 2</vt:lpstr>
      <vt:lpstr>Retrospect</vt:lpstr>
      <vt:lpstr>View</vt:lpstr>
      <vt:lpstr>PowerPoint Presentation</vt:lpstr>
      <vt:lpstr>Contents</vt:lpstr>
      <vt:lpstr>Problem Statement</vt:lpstr>
      <vt:lpstr>Objective</vt:lpstr>
      <vt:lpstr>Introduction</vt:lpstr>
      <vt:lpstr>Introduction</vt:lpstr>
      <vt:lpstr>List of Components</vt:lpstr>
      <vt:lpstr>Components</vt:lpstr>
      <vt:lpstr>Components</vt:lpstr>
      <vt:lpstr>Components</vt:lpstr>
      <vt:lpstr>Components</vt:lpstr>
      <vt:lpstr>Components</vt:lpstr>
      <vt:lpstr>Block Diagram</vt:lpstr>
      <vt:lpstr>Working</vt:lpstr>
      <vt:lpstr>Working</vt:lpstr>
      <vt:lpstr>PowerPoint Presentation</vt:lpstr>
      <vt:lpstr>PowerPoint Presentation</vt:lpstr>
      <vt:lpstr>Research work</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SHUBHAM GAIKWAD</cp:lastModifiedBy>
  <cp:revision>43</cp:revision>
  <dcterms:created xsi:type="dcterms:W3CDTF">2023-09-21T18:04:42Z</dcterms:created>
  <dcterms:modified xsi:type="dcterms:W3CDTF">2024-05-07T19:58:01Z</dcterms:modified>
</cp:coreProperties>
</file>