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93" r:id="rId4"/>
    <p:sldId id="263" r:id="rId5"/>
    <p:sldId id="394" r:id="rId6"/>
    <p:sldId id="260" r:id="rId7"/>
    <p:sldId id="261" r:id="rId8"/>
    <p:sldId id="268" r:id="rId9"/>
    <p:sldId id="259" r:id="rId10"/>
    <p:sldId id="395" r:id="rId11"/>
    <p:sldId id="399" r:id="rId12"/>
    <p:sldId id="262" r:id="rId13"/>
    <p:sldId id="267" r:id="rId14"/>
    <p:sldId id="319" r:id="rId15"/>
    <p:sldId id="276" r:id="rId16"/>
    <p:sldId id="275" r:id="rId17"/>
    <p:sldId id="278" r:id="rId18"/>
    <p:sldId id="279" r:id="rId19"/>
    <p:sldId id="280" r:id="rId20"/>
    <p:sldId id="282" r:id="rId21"/>
    <p:sldId id="277" r:id="rId22"/>
    <p:sldId id="302" r:id="rId23"/>
    <p:sldId id="298" r:id="rId24"/>
    <p:sldId id="297" r:id="rId25"/>
    <p:sldId id="396" r:id="rId26"/>
    <p:sldId id="397" r:id="rId27"/>
    <p:sldId id="398" r:id="rId28"/>
    <p:sldId id="401" r:id="rId29"/>
    <p:sldId id="391" r:id="rId30"/>
    <p:sldId id="402" r:id="rId31"/>
    <p:sldId id="403" r:id="rId32"/>
    <p:sldId id="404" r:id="rId33"/>
    <p:sldId id="405" r:id="rId34"/>
    <p:sldId id="271" r:id="rId35"/>
    <p:sldId id="25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B84FE-F871-4443-90F1-FB732A4F403D}" type="datetimeFigureOut">
              <a:rPr lang="en-IN" smtClean="0"/>
              <a:t>06-09-2018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2011E-6B1B-43AD-BCDE-213BDC8601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868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2F673A-65CA-4B61-BC72-6870CFE44FDB}" type="slidenum">
              <a:rPr lang="zh-CN" altLang="en-US" smtClean="0"/>
              <a:pPr/>
              <a:t>3</a:t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>
              <a:ea typeface="Gulim" pitchFamily="34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D09633-6CD9-4F0B-8272-714AF58FA51D}" type="slidenum">
              <a:rPr lang="zh-CN" altLang="en-US" smtClean="0"/>
              <a:pPr/>
              <a:t>10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>
              <a:ea typeface="Gulim" pitchFamily="34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8E0E-36EA-414E-9389-E29C9E9C5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6F420-6CE5-4261-8588-B9D8FF00E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062FE-581D-4D10-95B3-FE41D835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6E05-8C95-4641-86E9-69E9E0D6876B}" type="datetimeFigureOut">
              <a:rPr lang="en-IN" smtClean="0"/>
              <a:t>06-09-2018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5E1A5-8B73-41F3-B00C-F6B79B40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753C4-89FF-46D6-8A13-7EB8AE85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87CF-C9EB-4913-949E-5681E7021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22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1F4-44C9-4DDB-ACF8-238A5BFC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A08B9-9C0C-498B-AF43-D97413FB8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1AE3E-8C24-4196-953E-876D499D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6E05-8C95-4641-86E9-69E9E0D6876B}" type="datetimeFigureOut">
              <a:rPr lang="en-IN" smtClean="0"/>
              <a:t>06-09-2018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B9BB2-5AEC-41B2-B2C4-A34EA3A3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AF7F4-B5BF-4C66-B4E3-D1CF1F22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87CF-C9EB-4913-949E-5681E7021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40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703EF-C9D0-4F38-94B6-EBFB38D09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AB841-0C91-4819-9639-BCF93227A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4DA49-2BBD-46C5-B700-E021372A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6E05-8C95-4641-86E9-69E9E0D6876B}" type="datetimeFigureOut">
              <a:rPr lang="en-IN" smtClean="0"/>
              <a:t>06-09-2018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02F56-129A-46A5-B84F-51EAE529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5E7A7-7954-4C3F-A2C1-DD8AE248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87CF-C9EB-4913-949E-5681E7021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15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717" y="6284913"/>
            <a:ext cx="58674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COE 401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049D87C-26C7-4833-879C-53397CD9AC3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836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EADC-3799-4548-8C83-F8121C2B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61ACA-CED3-4D0B-943B-E769E9A78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C93F2-B08A-4820-A382-8EB7E5D5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6E05-8C95-4641-86E9-69E9E0D6876B}" type="datetimeFigureOut">
              <a:rPr lang="en-IN" smtClean="0"/>
              <a:t>06-09-2018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18AE6-7387-453A-9546-F1AD5F00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F024E-7776-464B-83ED-0ED22BE9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87CF-C9EB-4913-949E-5681E7021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63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99A6-6C60-4190-890A-17907B4D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CBCB7-4B91-4DB1-86AD-454867E09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B453E-3483-4ADA-B1F7-7DD32BC8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6E05-8C95-4641-86E9-69E9E0D6876B}" type="datetimeFigureOut">
              <a:rPr lang="en-IN" smtClean="0"/>
              <a:t>06-09-2018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85A93-5CD1-42F9-B7B5-DDE49FD2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4A6C3-905D-4A6A-9572-D27F5096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87CF-C9EB-4913-949E-5681E7021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54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0742-5788-469E-96BA-5E5203F9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88A7-E621-4F33-A80B-39C89833C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5D21E-E2CA-4789-986A-7EB14A37D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FAF1F-C559-4F43-B9A3-01A02E66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6E05-8C95-4641-86E9-69E9E0D6876B}" type="datetimeFigureOut">
              <a:rPr lang="en-IN" smtClean="0"/>
              <a:t>06-09-2018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DA8A9-1E4A-400B-95C8-D9C08098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8AA9B-FAEA-4B34-9186-6C25D3D8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87CF-C9EB-4913-949E-5681E7021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0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739D-8DE5-4D2D-B092-B1690850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7FA3-2F07-4A49-9619-27BA3DD32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CED7A-BA98-4B2F-9B87-05BBB5CC4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0BB98-26A6-42A7-8796-DD1DE759E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FF3FC-176C-478E-953B-524E6E149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907EA-7F0D-459F-BE09-E2CE776D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6E05-8C95-4641-86E9-69E9E0D6876B}" type="datetimeFigureOut">
              <a:rPr lang="en-IN" smtClean="0"/>
              <a:t>06-09-2018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C4614-84FB-4A7E-9DDC-41AF26F0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3F345-4EF2-4F9D-9F52-EB371307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87CF-C9EB-4913-949E-5681E7021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22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59C4-098C-432C-8F60-D346B5BF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D6FE7-F68C-451F-B145-FB681898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6E05-8C95-4641-86E9-69E9E0D6876B}" type="datetimeFigureOut">
              <a:rPr lang="en-IN" smtClean="0"/>
              <a:t>06-09-2018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44A11-A83C-494D-91AE-4B908084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B816D-533F-4ADD-B13E-84B3FF53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87CF-C9EB-4913-949E-5681E7021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12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39D3A-917B-44AF-B177-A2E84F37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6E05-8C95-4641-86E9-69E9E0D6876B}" type="datetimeFigureOut">
              <a:rPr lang="en-IN" smtClean="0"/>
              <a:t>06-09-2018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E40E70-9408-4A82-BE1B-65B0CE4A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1854B-CBAB-4B66-8D68-1272D476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87CF-C9EB-4913-949E-5681E7021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17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A2BE-6868-4F5F-BA0A-42E9E564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BEBD1-3D2F-449A-871D-B512D51FE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1C3B9-CBF7-420D-B413-C6A67F9B4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AB032-A482-43CA-8770-BA90FEB31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6E05-8C95-4641-86E9-69E9E0D6876B}" type="datetimeFigureOut">
              <a:rPr lang="en-IN" smtClean="0"/>
              <a:t>06-09-2018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BEBA9-3041-412F-9410-AC9AEB53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1B933-245E-43CB-AAA8-3183D107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87CF-C9EB-4913-949E-5681E7021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39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FA81-CD4A-4DAF-800D-69C482B7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221C2-122D-4918-B620-1472FC8AF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CDB15-CC18-4782-BCDF-159524E00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EB1DB-15C2-4258-BF99-DD1873237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6E05-8C95-4641-86E9-69E9E0D6876B}" type="datetimeFigureOut">
              <a:rPr lang="en-IN" smtClean="0"/>
              <a:t>06-09-2018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2042C-1478-44DD-A747-7C9F3E94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07B78-B8ED-406F-A73D-EB21CA62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87CF-C9EB-4913-949E-5681E7021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28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48DABB-709A-4B18-A42F-6A0AB0E5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78B88-BCED-4AAC-B273-EB6ABACB0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C0F4D-DE6C-4C56-A9A2-1D957E4CE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E6E05-8C95-4641-86E9-69E9E0D6876B}" type="datetimeFigureOut">
              <a:rPr lang="en-IN" smtClean="0"/>
              <a:t>06-09-2018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69F21-E167-4280-B45F-1D3698B49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8BA97-0184-4990-95D5-4C8291DF0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587CF-C9EB-4913-949E-5681E7021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77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A558-7EA0-459E-9043-E443FA6BB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F0652-9992-4AD3-9EDB-B8A33F44B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39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F916E9-BA20-4128-BF41-CD0FE3CB31B6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7171" name="Rectangle 25"/>
          <p:cNvSpPr>
            <a:spLocks noChangeArrowheads="1"/>
          </p:cNvSpPr>
          <p:nvPr/>
        </p:nvSpPr>
        <p:spPr bwMode="auto">
          <a:xfrm>
            <a:off x="9372600" y="0"/>
            <a:ext cx="1295400" cy="1600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18"/>
          <p:cNvSpPr>
            <a:spLocks noChangeArrowheads="1"/>
          </p:cNvSpPr>
          <p:nvPr/>
        </p:nvSpPr>
        <p:spPr bwMode="auto">
          <a:xfrm>
            <a:off x="1828800" y="5626100"/>
            <a:ext cx="4724400" cy="457200"/>
          </a:xfrm>
          <a:prstGeom prst="rect">
            <a:avLst/>
          </a:prstGeom>
          <a:solidFill>
            <a:srgbClr val="66FFFF">
              <a:alpha val="4117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19"/>
          <p:cNvSpPr>
            <a:spLocks noChangeArrowheads="1"/>
          </p:cNvSpPr>
          <p:nvPr/>
        </p:nvSpPr>
        <p:spPr bwMode="auto">
          <a:xfrm>
            <a:off x="1828800" y="4864100"/>
            <a:ext cx="4724400" cy="457200"/>
          </a:xfrm>
          <a:prstGeom prst="rect">
            <a:avLst/>
          </a:prstGeom>
          <a:solidFill>
            <a:srgbClr val="66FFFF">
              <a:alpha val="4117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17"/>
          <p:cNvSpPr>
            <a:spLocks noChangeArrowheads="1"/>
          </p:cNvSpPr>
          <p:nvPr/>
        </p:nvSpPr>
        <p:spPr bwMode="auto">
          <a:xfrm>
            <a:off x="1828800" y="1739900"/>
            <a:ext cx="4724400" cy="2438400"/>
          </a:xfrm>
          <a:prstGeom prst="rect">
            <a:avLst/>
          </a:prstGeom>
          <a:solidFill>
            <a:srgbClr val="66FFFF">
              <a:alpha val="4117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458200" cy="6858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zh-CN" sz="3600">
                <a:ea typeface="宋体" pitchFamily="2" charset="-122"/>
              </a:rPr>
              <a:t>Skeleton of a Lex Specification (.l file)</a:t>
            </a:r>
          </a:p>
        </p:txBody>
      </p:sp>
      <p:sp>
        <p:nvSpPr>
          <p:cNvPr id="7176" name="Text Box 4"/>
          <p:cNvSpPr txBox="1">
            <a:spLocks noChangeArrowheads="1"/>
          </p:cNvSpPr>
          <p:nvPr/>
        </p:nvSpPr>
        <p:spPr bwMode="auto">
          <a:xfrm>
            <a:off x="1898904" y="1411358"/>
            <a:ext cx="5187696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ea typeface="宋体" pitchFamily="2" charset="-122"/>
              </a:rPr>
              <a:t>%{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</a:rPr>
              <a:t>C global variables definitions, constant definitions and regular definitions comments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ea typeface="宋体" pitchFamily="2" charset="-122"/>
              </a:rPr>
              <a:t>%}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[DECLARATION  SECTION]</a:t>
            </a:r>
            <a:endParaRPr lang="en-US" altLang="zh-CN" dirty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CC0000"/>
                </a:solidFill>
                <a:ea typeface="宋体" pitchFamily="2" charset="-122"/>
              </a:rPr>
              <a:t>%%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ea typeface="宋体" pitchFamily="2" charset="-122"/>
              </a:rPr>
              <a:t>r1      {action1}                                                         Patterns must  start from column 1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ea typeface="宋体" pitchFamily="2" charset="-122"/>
              </a:rPr>
              <a:t>r2     {action 2}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[RULES SECTION]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CC0000"/>
                </a:solidFill>
                <a:ea typeface="宋体" pitchFamily="2" charset="-122"/>
              </a:rPr>
              <a:t>%%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[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ea typeface="宋体" pitchFamily="2" charset="-122"/>
              </a:rPr>
              <a:t>C auxiliary subroutines]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Comic Sans MS" pitchFamily="66" charset="0"/>
                <a:ea typeface="宋体" pitchFamily="2" charset="-122"/>
              </a:rPr>
              <a:t>They are the functions that me be used to write action parts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876800" y="1066800"/>
            <a:ext cx="5181600" cy="1054100"/>
            <a:chOff x="2160" y="672"/>
            <a:chExt cx="3264" cy="664"/>
          </a:xfrm>
        </p:grpSpPr>
        <p:sp>
          <p:nvSpPr>
            <p:cNvPr id="7187" name="Text Box 6"/>
            <p:cNvSpPr txBox="1">
              <a:spLocks noChangeArrowheads="1"/>
            </p:cNvSpPr>
            <p:nvPr/>
          </p:nvSpPr>
          <p:spPr bwMode="auto">
            <a:xfrm>
              <a:off x="3600" y="672"/>
              <a:ext cx="1824" cy="66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lex.yy.c is generated after running</a:t>
              </a:r>
            </a:p>
            <a:p>
              <a:pPr>
                <a:spcBef>
                  <a:spcPct val="50000"/>
                </a:spcBef>
              </a:pPr>
              <a:r>
                <a:rPr lang="en-US" altLang="zh-CN">
                  <a:latin typeface="Courier New" pitchFamily="49" charset="0"/>
                  <a:ea typeface="宋体" pitchFamily="2" charset="-122"/>
                </a:rPr>
                <a:t>&gt; lex x.l</a:t>
              </a:r>
            </a:p>
          </p:txBody>
        </p:sp>
        <p:sp>
          <p:nvSpPr>
            <p:cNvPr id="7188" name="Line 7"/>
            <p:cNvSpPr>
              <a:spLocks noChangeShapeType="1"/>
            </p:cNvSpPr>
            <p:nvPr/>
          </p:nvSpPr>
          <p:spPr bwMode="auto">
            <a:xfrm>
              <a:off x="2160" y="86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477000" y="2851151"/>
            <a:ext cx="3505200" cy="923925"/>
            <a:chOff x="3168" y="1488"/>
            <a:chExt cx="2208" cy="582"/>
          </a:xfrm>
        </p:grpSpPr>
        <p:sp>
          <p:nvSpPr>
            <p:cNvPr id="7185" name="Text Box 8"/>
            <p:cNvSpPr txBox="1">
              <a:spLocks noChangeArrowheads="1"/>
            </p:cNvSpPr>
            <p:nvPr/>
          </p:nvSpPr>
          <p:spPr bwMode="auto">
            <a:xfrm>
              <a:off x="3552" y="1488"/>
              <a:ext cx="1824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a typeface="宋体" pitchFamily="2" charset="-122"/>
                </a:rPr>
                <a:t>This part will be directly  embedded into  top of </a:t>
              </a:r>
              <a:r>
                <a:rPr lang="en-US" altLang="zh-CN" dirty="0" err="1">
                  <a:ea typeface="宋体" pitchFamily="2" charset="-122"/>
                </a:rPr>
                <a:t>lex.yy.c</a:t>
              </a:r>
              <a:r>
                <a:rPr lang="en-US" altLang="zh-CN" dirty="0">
                  <a:ea typeface="宋体" pitchFamily="2" charset="-122"/>
                </a:rPr>
                <a:t>  file</a:t>
              </a:r>
            </a:p>
          </p:txBody>
        </p:sp>
        <p:sp>
          <p:nvSpPr>
            <p:cNvPr id="7186" name="Line 9"/>
            <p:cNvSpPr>
              <a:spLocks noChangeShapeType="1"/>
            </p:cNvSpPr>
            <p:nvPr/>
          </p:nvSpPr>
          <p:spPr bwMode="auto">
            <a:xfrm>
              <a:off x="3168" y="168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572000" y="4633912"/>
            <a:ext cx="5638800" cy="646112"/>
            <a:chOff x="1920" y="3023"/>
            <a:chExt cx="3552" cy="407"/>
          </a:xfrm>
        </p:grpSpPr>
        <p:sp>
          <p:nvSpPr>
            <p:cNvPr id="7183" name="Text Box 12"/>
            <p:cNvSpPr txBox="1">
              <a:spLocks noChangeArrowheads="1"/>
            </p:cNvSpPr>
            <p:nvPr/>
          </p:nvSpPr>
          <p:spPr bwMode="auto">
            <a:xfrm>
              <a:off x="3552" y="3023"/>
              <a:ext cx="192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Define how to scan and what action to take for each token </a:t>
              </a:r>
            </a:p>
          </p:txBody>
        </p:sp>
        <p:sp>
          <p:nvSpPr>
            <p:cNvPr id="7184" name="Line 13"/>
            <p:cNvSpPr>
              <a:spLocks noChangeShapeType="1"/>
            </p:cNvSpPr>
            <p:nvPr/>
          </p:nvSpPr>
          <p:spPr bwMode="auto">
            <a:xfrm>
              <a:off x="1920" y="3264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822825" y="5700713"/>
            <a:ext cx="5367338" cy="366712"/>
            <a:chOff x="2078" y="3647"/>
            <a:chExt cx="3381" cy="231"/>
          </a:xfrm>
        </p:grpSpPr>
        <p:sp>
          <p:nvSpPr>
            <p:cNvPr id="7181" name="Text Box 14"/>
            <p:cNvSpPr txBox="1">
              <a:spLocks noChangeArrowheads="1"/>
            </p:cNvSpPr>
            <p:nvPr/>
          </p:nvSpPr>
          <p:spPr bwMode="auto">
            <a:xfrm>
              <a:off x="3539" y="3647"/>
              <a:ext cx="19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a typeface="宋体" pitchFamily="2" charset="-122"/>
                </a:rPr>
                <a:t>Any user code. </a:t>
              </a:r>
            </a:p>
          </p:txBody>
        </p:sp>
        <p:sp>
          <p:nvSpPr>
            <p:cNvPr id="7182" name="Line 15"/>
            <p:cNvSpPr>
              <a:spLocks noChangeShapeType="1"/>
            </p:cNvSpPr>
            <p:nvPr/>
          </p:nvSpPr>
          <p:spPr bwMode="auto">
            <a:xfrm>
              <a:off x="2078" y="374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91ED8-EDC8-4D0B-9F26-F4C0E386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338F-D7E4-4718-81C2-6980BE48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5060D-DCEF-47A8-B5C0-871A0AAC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65FFA-D143-48ED-84D7-C17C0751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65CD1-93B2-4EDD-8B82-0A26E0392BDD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4F2887-BE2F-464A-B067-5D0F49BC4A2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most simple Lex program is therefore</a:t>
            </a:r>
          </a:p>
          <a:p>
            <a:pPr lvl="1"/>
            <a:r>
              <a:rPr lang="en-IN" dirty="0"/>
              <a:t>%%</a:t>
            </a:r>
          </a:p>
          <a:p>
            <a:pPr marL="320040" lvl="1" indent="0">
              <a:buNone/>
            </a:pPr>
            <a:endParaRPr lang="en-IN" dirty="0"/>
          </a:p>
          <a:p>
            <a:pPr marL="320040" lvl="1" indent="0">
              <a:buNone/>
            </a:pPr>
            <a:r>
              <a:rPr lang="en-IN" dirty="0"/>
              <a:t>The first %% is always required as there must be rules section. However if there  are no rules, the default action is to match everything and copy it to output</a:t>
            </a:r>
          </a:p>
        </p:txBody>
      </p:sp>
    </p:spTree>
    <p:extLst>
      <p:ext uri="{BB962C8B-B14F-4D97-AF65-F5344CB8AC3E}">
        <p14:creationId xmlns:p14="http://schemas.microsoft.com/office/powerpoint/2010/main" val="1179738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5400" dirty="0"/>
              <a:t>Lex </a:t>
            </a:r>
            <a:r>
              <a:rPr lang="en-US" altLang="zh-TW" sz="5400" dirty="0" err="1"/>
              <a:t>v.s</a:t>
            </a:r>
            <a:r>
              <a:rPr lang="en-US" altLang="zh-TW" sz="5400" dirty="0"/>
              <a:t>. </a:t>
            </a:r>
            <a:r>
              <a:rPr lang="en-US" altLang="zh-TW" sz="5400" dirty="0" err="1"/>
              <a:t>Yacc</a:t>
            </a:r>
            <a:endParaRPr lang="en-US" altLang="zh-TW" sz="5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C5D5-3387-4E13-BEC2-DA0A857BBEC0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3600" dirty="0">
                <a:solidFill>
                  <a:srgbClr val="FF0000"/>
                </a:solidFill>
              </a:rPr>
              <a:t>Lex</a:t>
            </a:r>
          </a:p>
          <a:p>
            <a:pPr lvl="1">
              <a:lnSpc>
                <a:spcPct val="80000"/>
              </a:lnSpc>
            </a:pPr>
            <a:r>
              <a:rPr lang="en-US" altLang="zh-TW" sz="2800" dirty="0"/>
              <a:t>Lex generates C code for a lexical analyzer, or </a:t>
            </a:r>
            <a:r>
              <a:rPr lang="en-US" altLang="zh-TW" sz="2800" dirty="0">
                <a:solidFill>
                  <a:srgbClr val="FF6600"/>
                </a:solidFill>
              </a:rPr>
              <a:t>scanner</a:t>
            </a:r>
          </a:p>
          <a:p>
            <a:pPr lvl="1">
              <a:lnSpc>
                <a:spcPct val="80000"/>
              </a:lnSpc>
            </a:pPr>
            <a:r>
              <a:rPr lang="en-US" altLang="zh-TW" sz="2800" dirty="0"/>
              <a:t>Lex uses patterns that match strings in the input and converts the strings to tokens</a:t>
            </a:r>
          </a:p>
          <a:p>
            <a:pPr>
              <a:lnSpc>
                <a:spcPct val="80000"/>
              </a:lnSpc>
            </a:pPr>
            <a:endParaRPr lang="en-US" altLang="zh-TW" dirty="0"/>
          </a:p>
          <a:p>
            <a:pPr>
              <a:lnSpc>
                <a:spcPct val="80000"/>
              </a:lnSpc>
            </a:pPr>
            <a:r>
              <a:rPr lang="en-US" altLang="zh-TW" sz="3600" dirty="0" err="1">
                <a:solidFill>
                  <a:srgbClr val="FF0000"/>
                </a:solidFill>
              </a:rPr>
              <a:t>Yacc</a:t>
            </a:r>
            <a:endParaRPr lang="en-US" altLang="zh-TW" sz="3600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zh-TW" sz="2800" dirty="0" err="1"/>
              <a:t>Yacc</a:t>
            </a:r>
            <a:r>
              <a:rPr lang="en-US" altLang="zh-TW" sz="2800" dirty="0"/>
              <a:t> generates C code for syntax analyzer, or </a:t>
            </a:r>
            <a:r>
              <a:rPr lang="en-US" altLang="zh-TW" sz="2800" dirty="0">
                <a:solidFill>
                  <a:srgbClr val="FF6600"/>
                </a:solidFill>
              </a:rPr>
              <a:t>parser</a:t>
            </a:r>
            <a:r>
              <a:rPr lang="en-US" altLang="zh-TW" sz="2800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zh-TW" sz="2800" dirty="0" err="1"/>
              <a:t>Yacc</a:t>
            </a:r>
            <a:r>
              <a:rPr lang="en-US" altLang="zh-TW" sz="2800" dirty="0"/>
              <a:t> uses grammar rules that allow it to analyze tokens from Lex and create a syntax tree.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9BA5CB-8440-4EAB-94D1-33821C6C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813"/>
            <a:ext cx="7772400" cy="1143000"/>
          </a:xfrm>
        </p:spPr>
        <p:txBody>
          <a:bodyPr/>
          <a:lstStyle/>
          <a:p>
            <a:r>
              <a:rPr lang="en-US" altLang="zh-TW"/>
              <a:t>Lex with Yacc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B9540-7B14-4971-8CEC-E9B513436365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862388" y="2852738"/>
            <a:ext cx="1371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TW" sz="2400">
                <a:solidFill>
                  <a:schemeClr val="bg1"/>
                </a:solidFill>
              </a:rPr>
              <a:t>Lex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6527800" y="2852738"/>
            <a:ext cx="1371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TW" sz="2400">
                <a:solidFill>
                  <a:schemeClr val="bg1"/>
                </a:solidFill>
              </a:rPr>
              <a:t>Yacc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862388" y="4605338"/>
            <a:ext cx="1371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TW" sz="2400">
                <a:solidFill>
                  <a:schemeClr val="bg1"/>
                </a:solidFill>
              </a:rPr>
              <a:t>yylex()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6527800" y="4605338"/>
            <a:ext cx="1371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zh-TW" sz="2400">
                <a:solidFill>
                  <a:schemeClr val="bg1"/>
                </a:solidFill>
              </a:rPr>
              <a:t>yyparse()</a:t>
            </a: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4548188" y="2395538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4548188" y="3767138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7213600" y="2395538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7213600" y="3767138"/>
            <a:ext cx="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3287713" y="1628776"/>
            <a:ext cx="2430462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TW" sz="2400">
                <a:solidFill>
                  <a:schemeClr val="bg1"/>
                </a:solidFill>
              </a:rPr>
              <a:t>Lex source</a:t>
            </a:r>
          </a:p>
          <a:p>
            <a:pPr algn="ctr"/>
            <a:r>
              <a:rPr lang="en-US" altLang="zh-TW" sz="2400">
                <a:solidFill>
                  <a:schemeClr val="bg1"/>
                </a:solidFill>
              </a:rPr>
              <a:t>(Lexical Rules)</a:t>
            </a: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6071159" y="1628776"/>
            <a:ext cx="2300758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chemeClr val="bg1"/>
                </a:solidFill>
              </a:rPr>
              <a:t>Yacc source</a:t>
            </a:r>
          </a:p>
          <a:p>
            <a:pPr algn="ctr"/>
            <a:r>
              <a:rPr lang="en-US" altLang="zh-TW" sz="2400">
                <a:solidFill>
                  <a:schemeClr val="bg1"/>
                </a:solidFill>
              </a:rPr>
              <a:t>(Grammar Rules)</a:t>
            </a: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3176588" y="5062538"/>
            <a:ext cx="6858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5230814" y="5084763"/>
            <a:ext cx="1296987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7899400" y="5062538"/>
            <a:ext cx="6858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2338388" y="4832350"/>
            <a:ext cx="8620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8688388" y="4652964"/>
            <a:ext cx="1022396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Parsed</a:t>
            </a:r>
          </a:p>
          <a:p>
            <a:r>
              <a:rPr lang="en-US" altLang="zh-TW" sz="240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3862388" y="4071938"/>
            <a:ext cx="1295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2400">
                <a:solidFill>
                  <a:schemeClr val="bg1"/>
                </a:solidFill>
              </a:rPr>
              <a:t>lex.yy.c</a:t>
            </a: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6527801" y="4071938"/>
            <a:ext cx="13874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TW" sz="2400">
                <a:solidFill>
                  <a:schemeClr val="bg1"/>
                </a:solidFill>
              </a:rPr>
              <a:t>y.tab.c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5014914" y="5661025"/>
            <a:ext cx="18113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solidFill>
                  <a:schemeClr val="bg1"/>
                </a:solidFill>
              </a:rPr>
              <a:t>return token</a:t>
            </a:r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 flipH="1">
            <a:off x="5303838" y="4795838"/>
            <a:ext cx="1223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5662614" y="4292601"/>
            <a:ext cx="60048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</a:rPr>
              <a:t>call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33CC-A23A-4610-A4BD-FB7EBC507E6F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/>
              <a:t>Regular Expressions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/>
              <a:t>Lex Regular Expressions (Extended Regular Expressions)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B43FB-1E7B-479C-8325-4E4B3CA519DB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regular expression matches a set of strings</a:t>
            </a:r>
          </a:p>
          <a:p>
            <a:r>
              <a:rPr lang="en-US" altLang="zh-TW" dirty="0"/>
              <a:t>Regular expression</a:t>
            </a:r>
          </a:p>
          <a:p>
            <a:pPr lvl="1"/>
            <a:r>
              <a:rPr lang="en-US" altLang="zh-TW" dirty="0"/>
              <a:t>Operators</a:t>
            </a:r>
          </a:p>
          <a:p>
            <a:pPr lvl="1"/>
            <a:r>
              <a:rPr lang="en-US" altLang="zh-TW" dirty="0"/>
              <a:t>Character classes(within character class operators loose their meaning. Two characters are  - and ^(circumflex)</a:t>
            </a:r>
          </a:p>
          <a:p>
            <a:pPr lvl="1"/>
            <a:r>
              <a:rPr lang="en-US" altLang="zh-TW" dirty="0"/>
              <a:t>Arbitrary character</a:t>
            </a:r>
          </a:p>
          <a:p>
            <a:pPr lvl="1"/>
            <a:r>
              <a:rPr lang="en-US" altLang="zh-TW" dirty="0"/>
              <a:t>Optional expressions</a:t>
            </a:r>
          </a:p>
          <a:p>
            <a:pPr lvl="1"/>
            <a:r>
              <a:rPr lang="en-US" altLang="zh-TW" dirty="0"/>
              <a:t>Alternation and grouping</a:t>
            </a:r>
          </a:p>
          <a:p>
            <a:pPr lvl="1"/>
            <a:r>
              <a:rPr lang="en-US" altLang="zh-TW" dirty="0"/>
              <a:t>Context sensitivity</a:t>
            </a:r>
          </a:p>
          <a:p>
            <a:pPr lvl="1"/>
            <a:r>
              <a:rPr lang="en-US" altLang="zh-TW" dirty="0"/>
              <a:t>Repetitions and definitions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Operators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57AB-4619-4C31-AB54-F9BBD3CC009B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1" y="1600201"/>
            <a:ext cx="8507413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TW">
                <a:solidFill>
                  <a:srgbClr val="FF6600"/>
                </a:solidFill>
                <a:latin typeface="Courier New" pitchFamily="49" charset="0"/>
              </a:rPr>
              <a:t>“ \ [ ] ^ - ? . * + | ( ) $ / { } % &lt; &gt;</a:t>
            </a:r>
          </a:p>
          <a:p>
            <a:endParaRPr lang="en-US" altLang="zh-TW"/>
          </a:p>
          <a:p>
            <a:r>
              <a:rPr lang="en-US" altLang="zh-TW"/>
              <a:t>If they are to be used as text characters, an escape should be used</a:t>
            </a:r>
          </a:p>
          <a:p>
            <a:pPr>
              <a:buFontTx/>
              <a:buNone/>
            </a:pPr>
            <a:r>
              <a:rPr lang="en-US" altLang="zh-TW"/>
              <a:t>	</a:t>
            </a:r>
            <a:r>
              <a:rPr lang="en-US" altLang="zh-TW">
                <a:latin typeface="Courier New" pitchFamily="49" charset="0"/>
              </a:rPr>
              <a:t>\$</a:t>
            </a:r>
            <a:r>
              <a:rPr lang="en-US" altLang="zh-TW"/>
              <a:t>	= </a:t>
            </a:r>
            <a:r>
              <a:rPr lang="en-US" altLang="zh-TW">
                <a:latin typeface="Courier New" pitchFamily="49" charset="0"/>
              </a:rPr>
              <a:t>“$”</a:t>
            </a:r>
          </a:p>
          <a:p>
            <a:pPr>
              <a:buFontTx/>
              <a:buNone/>
            </a:pPr>
            <a:r>
              <a:rPr lang="en-US" altLang="zh-TW"/>
              <a:t>	</a:t>
            </a:r>
            <a:r>
              <a:rPr lang="en-US" altLang="zh-TW">
                <a:latin typeface="Courier New" pitchFamily="49" charset="0"/>
              </a:rPr>
              <a:t>\\</a:t>
            </a:r>
            <a:r>
              <a:rPr lang="en-US" altLang="zh-TW"/>
              <a:t> 	= </a:t>
            </a:r>
            <a:r>
              <a:rPr lang="en-US" altLang="zh-TW">
                <a:latin typeface="Courier New" pitchFamily="49" charset="0"/>
              </a:rPr>
              <a:t>“\”</a:t>
            </a:r>
          </a:p>
          <a:p>
            <a:r>
              <a:rPr lang="en-US" altLang="zh-TW"/>
              <a:t>Every character but </a:t>
            </a:r>
            <a:r>
              <a:rPr lang="en-US" altLang="zh-TW" i="1">
                <a:solidFill>
                  <a:srgbClr val="FF6600"/>
                </a:solidFill>
              </a:rPr>
              <a:t>blank</a:t>
            </a:r>
            <a:r>
              <a:rPr lang="en-US" altLang="zh-TW"/>
              <a:t>, </a:t>
            </a:r>
            <a:r>
              <a:rPr lang="en-US" altLang="zh-TW" i="1">
                <a:solidFill>
                  <a:srgbClr val="FF6600"/>
                </a:solidFill>
              </a:rPr>
              <a:t>tab </a:t>
            </a:r>
            <a:r>
              <a:rPr lang="en-US" altLang="zh-TW">
                <a:solidFill>
                  <a:srgbClr val="FF6600"/>
                </a:solidFill>
              </a:rPr>
              <a:t>(</a:t>
            </a:r>
            <a:r>
              <a:rPr lang="en-US" altLang="zh-TW">
                <a:solidFill>
                  <a:srgbClr val="FF6600"/>
                </a:solidFill>
                <a:latin typeface="Courier New" pitchFamily="49" charset="0"/>
              </a:rPr>
              <a:t>\t</a:t>
            </a:r>
            <a:r>
              <a:rPr lang="en-US" altLang="zh-TW">
                <a:solidFill>
                  <a:srgbClr val="FF6600"/>
                </a:solidFill>
              </a:rPr>
              <a:t>)</a:t>
            </a:r>
            <a:r>
              <a:rPr lang="en-US" altLang="zh-TW"/>
              <a:t>, </a:t>
            </a:r>
            <a:r>
              <a:rPr lang="en-US" altLang="zh-TW" i="1">
                <a:solidFill>
                  <a:srgbClr val="FF6600"/>
                </a:solidFill>
              </a:rPr>
              <a:t>newline </a:t>
            </a:r>
            <a:r>
              <a:rPr lang="en-US" altLang="zh-TW">
                <a:solidFill>
                  <a:srgbClr val="FF6600"/>
                </a:solidFill>
              </a:rPr>
              <a:t>(</a:t>
            </a:r>
            <a:r>
              <a:rPr lang="en-US" altLang="zh-TW">
                <a:solidFill>
                  <a:srgbClr val="FF6600"/>
                </a:solidFill>
                <a:latin typeface="Courier New" pitchFamily="49" charset="0"/>
              </a:rPr>
              <a:t>\n</a:t>
            </a:r>
            <a:r>
              <a:rPr lang="en-US" altLang="zh-TW">
                <a:solidFill>
                  <a:srgbClr val="FF6600"/>
                </a:solidFill>
              </a:rPr>
              <a:t>)</a:t>
            </a:r>
            <a:r>
              <a:rPr lang="en-US" altLang="zh-TW"/>
              <a:t> and the list above is always a text character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Character Classes </a:t>
            </a:r>
            <a:r>
              <a:rPr lang="en-US" altLang="zh-TW">
                <a:latin typeface="Courier New" pitchFamily="49" charset="0"/>
              </a:rPr>
              <a:t>[]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D1A1-1AB4-430C-885E-BC505CE08B2A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1600201"/>
            <a:ext cx="8218488" cy="4708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>
                <a:latin typeface="Courier New" pitchFamily="49" charset="0"/>
              </a:rPr>
              <a:t>[abc]</a:t>
            </a:r>
            <a:r>
              <a:rPr lang="en-US" altLang="zh-TW"/>
              <a:t> matches a single character, which may be </a:t>
            </a:r>
            <a:r>
              <a:rPr lang="en-US" altLang="zh-TW">
                <a:latin typeface="Courier New" pitchFamily="49" charset="0"/>
              </a:rPr>
              <a:t>a</a:t>
            </a:r>
            <a:r>
              <a:rPr lang="en-US" altLang="zh-TW"/>
              <a:t>, </a:t>
            </a:r>
            <a:r>
              <a:rPr lang="en-US" altLang="zh-TW">
                <a:latin typeface="Courier New" pitchFamily="49" charset="0"/>
              </a:rPr>
              <a:t>b</a:t>
            </a:r>
            <a:r>
              <a:rPr lang="en-US" altLang="zh-TW"/>
              <a:t>, or </a:t>
            </a:r>
            <a:r>
              <a:rPr lang="en-US" altLang="zh-TW">
                <a:latin typeface="Courier New" pitchFamily="49" charset="0"/>
              </a:rPr>
              <a:t>c</a:t>
            </a:r>
          </a:p>
          <a:p>
            <a:pPr>
              <a:lnSpc>
                <a:spcPct val="90000"/>
              </a:lnSpc>
            </a:pPr>
            <a:r>
              <a:rPr lang="en-US" altLang="zh-TW"/>
              <a:t>Every operator meaning is ignored except </a:t>
            </a:r>
            <a:r>
              <a:rPr lang="en-US" altLang="zh-TW">
                <a:solidFill>
                  <a:srgbClr val="FF6600"/>
                </a:solidFill>
                <a:latin typeface="Courier New" pitchFamily="49" charset="0"/>
              </a:rPr>
              <a:t>\ -</a:t>
            </a:r>
            <a:r>
              <a:rPr lang="en-US" altLang="zh-TW"/>
              <a:t> and </a:t>
            </a:r>
            <a:r>
              <a:rPr lang="en-US" altLang="zh-TW">
                <a:solidFill>
                  <a:srgbClr val="FF6600"/>
                </a:solidFill>
                <a:latin typeface="Courier New" pitchFamily="49" charset="0"/>
              </a:rPr>
              <a:t>^</a:t>
            </a:r>
          </a:p>
          <a:p>
            <a:pPr>
              <a:lnSpc>
                <a:spcPct val="90000"/>
              </a:lnSpc>
            </a:pPr>
            <a:r>
              <a:rPr lang="en-US" altLang="zh-TW"/>
              <a:t>e.g.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	</a:t>
            </a:r>
            <a:r>
              <a:rPr lang="en-US" altLang="zh-TW">
                <a:latin typeface="Courier New" pitchFamily="49" charset="0"/>
              </a:rPr>
              <a:t>[ab]</a:t>
            </a:r>
            <a:r>
              <a:rPr lang="en-US" altLang="zh-TW"/>
              <a:t>		=&gt; </a:t>
            </a:r>
            <a:r>
              <a:rPr lang="en-US" altLang="zh-TW">
                <a:latin typeface="Courier New" pitchFamily="49" charset="0"/>
              </a:rPr>
              <a:t>a</a:t>
            </a:r>
            <a:r>
              <a:rPr lang="en-US" altLang="zh-TW"/>
              <a:t> or </a:t>
            </a:r>
            <a:r>
              <a:rPr lang="en-US" altLang="zh-TW">
                <a:latin typeface="Courier New" pitchFamily="49" charset="0"/>
              </a:rPr>
              <a:t>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	</a:t>
            </a:r>
            <a:r>
              <a:rPr lang="en-US" altLang="zh-TW">
                <a:latin typeface="Courier New" pitchFamily="49" charset="0"/>
              </a:rPr>
              <a:t>[a</a:t>
            </a:r>
            <a:r>
              <a:rPr lang="en-US" altLang="zh-TW">
                <a:solidFill>
                  <a:srgbClr val="FF6600"/>
                </a:solidFill>
                <a:latin typeface="Courier New" pitchFamily="49" charset="0"/>
              </a:rPr>
              <a:t>-</a:t>
            </a:r>
            <a:r>
              <a:rPr lang="en-US" altLang="zh-TW">
                <a:latin typeface="Courier New" pitchFamily="49" charset="0"/>
              </a:rPr>
              <a:t>z]</a:t>
            </a:r>
            <a:r>
              <a:rPr lang="en-US" altLang="zh-TW"/>
              <a:t>		=&gt; </a:t>
            </a:r>
            <a:r>
              <a:rPr lang="en-US" altLang="zh-TW">
                <a:latin typeface="Courier New" pitchFamily="49" charset="0"/>
              </a:rPr>
              <a:t>a</a:t>
            </a:r>
            <a:r>
              <a:rPr lang="en-US" altLang="zh-TW"/>
              <a:t> or </a:t>
            </a:r>
            <a:r>
              <a:rPr lang="en-US" altLang="zh-TW">
                <a:latin typeface="Courier New" pitchFamily="49" charset="0"/>
              </a:rPr>
              <a:t>b</a:t>
            </a:r>
            <a:r>
              <a:rPr lang="en-US" altLang="zh-TW"/>
              <a:t> or </a:t>
            </a:r>
            <a:r>
              <a:rPr lang="en-US" altLang="zh-TW">
                <a:latin typeface="Courier New" pitchFamily="49" charset="0"/>
              </a:rPr>
              <a:t>c</a:t>
            </a:r>
            <a:r>
              <a:rPr lang="en-US" altLang="zh-TW"/>
              <a:t> or … or </a:t>
            </a:r>
            <a:r>
              <a:rPr lang="en-US" altLang="zh-TW">
                <a:latin typeface="Courier New" pitchFamily="49" charset="0"/>
              </a:rPr>
              <a:t>z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	</a:t>
            </a:r>
            <a:r>
              <a:rPr lang="en-US" altLang="zh-TW">
                <a:latin typeface="Courier New" pitchFamily="49" charset="0"/>
              </a:rPr>
              <a:t>[-+0</a:t>
            </a:r>
            <a:r>
              <a:rPr lang="en-US" altLang="zh-TW">
                <a:solidFill>
                  <a:srgbClr val="FF6600"/>
                </a:solidFill>
                <a:latin typeface="Courier New" pitchFamily="49" charset="0"/>
              </a:rPr>
              <a:t>-</a:t>
            </a:r>
            <a:r>
              <a:rPr lang="en-US" altLang="zh-TW">
                <a:latin typeface="Courier New" pitchFamily="49" charset="0"/>
              </a:rPr>
              <a:t>9]</a:t>
            </a:r>
            <a:r>
              <a:rPr lang="en-US" altLang="zh-TW"/>
              <a:t>	=&gt; all the digits and the two signs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	</a:t>
            </a:r>
            <a:r>
              <a:rPr lang="en-US" altLang="zh-TW">
                <a:latin typeface="Courier New" pitchFamily="49" charset="0"/>
              </a:rPr>
              <a:t>[</a:t>
            </a:r>
            <a:r>
              <a:rPr lang="en-US" altLang="zh-TW">
                <a:solidFill>
                  <a:srgbClr val="FF6600"/>
                </a:solidFill>
                <a:latin typeface="Courier New" pitchFamily="49" charset="0"/>
              </a:rPr>
              <a:t>^</a:t>
            </a:r>
            <a:r>
              <a:rPr lang="en-US" altLang="zh-TW">
                <a:latin typeface="Courier New" pitchFamily="49" charset="0"/>
              </a:rPr>
              <a:t>a-zA</a:t>
            </a:r>
            <a:r>
              <a:rPr lang="en-US" altLang="zh-TW">
                <a:solidFill>
                  <a:srgbClr val="FF6600"/>
                </a:solidFill>
                <a:latin typeface="Courier New" pitchFamily="49" charset="0"/>
              </a:rPr>
              <a:t>-</a:t>
            </a:r>
            <a:r>
              <a:rPr lang="en-US" altLang="zh-TW">
                <a:latin typeface="Courier New" pitchFamily="49" charset="0"/>
              </a:rPr>
              <a:t>Z]	</a:t>
            </a:r>
            <a:r>
              <a:rPr lang="en-US" altLang="zh-TW"/>
              <a:t>=&gt; any character which is not a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/>
              <a:t>					letter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/>
          </a:p>
          <a:p>
            <a:pPr>
              <a:lnSpc>
                <a:spcPct val="90000"/>
              </a:lnSpc>
              <a:buFontTx/>
              <a:buNone/>
            </a:pPr>
            <a:endParaRPr lang="en-US" altLang="zh-TW"/>
          </a:p>
          <a:p>
            <a:pPr>
              <a:lnSpc>
                <a:spcPct val="90000"/>
              </a:lnSpc>
              <a:buFontTx/>
              <a:buNone/>
            </a:pPr>
            <a:endParaRPr lang="en-US" altLang="zh-TW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Arbitrary Character </a:t>
            </a:r>
            <a:r>
              <a:rPr lang="en-US" altLang="zh-TW">
                <a:latin typeface="Courier New" pitchFamily="49" charset="0"/>
              </a:rPr>
              <a:t>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CE5E8-EEC4-43E7-B6C3-996CB5350415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To match almost any  character, the operator character </a:t>
            </a:r>
            <a:r>
              <a:rPr lang="en-US" altLang="zh-TW" dirty="0">
                <a:solidFill>
                  <a:srgbClr val="FF6600"/>
                </a:solidFill>
                <a:latin typeface="Courier New" pitchFamily="49" charset="0"/>
              </a:rPr>
              <a:t>.</a:t>
            </a:r>
            <a:r>
              <a:rPr lang="en-US" altLang="zh-TW" dirty="0"/>
              <a:t> is the class of all characters except newline</a:t>
            </a:r>
            <a:endParaRPr lang="en-US" altLang="zh-TW" dirty="0">
              <a:solidFill>
                <a:srgbClr val="FF6600"/>
              </a:solidFill>
            </a:endParaRPr>
          </a:p>
          <a:p>
            <a:pPr>
              <a:buFontTx/>
              <a:buNone/>
            </a:pPr>
            <a:r>
              <a:rPr lang="en-US" altLang="zh-TW" dirty="0"/>
              <a:t>	</a:t>
            </a:r>
          </a:p>
          <a:p>
            <a:r>
              <a:rPr lang="en-US" altLang="zh-TW" dirty="0">
                <a:latin typeface="Courier New" pitchFamily="49" charset="0"/>
              </a:rPr>
              <a:t>[</a:t>
            </a:r>
            <a:r>
              <a:rPr lang="en-US" altLang="zh-TW" dirty="0">
                <a:solidFill>
                  <a:srgbClr val="FF6600"/>
                </a:solidFill>
                <a:latin typeface="Courier New" pitchFamily="49" charset="0"/>
              </a:rPr>
              <a:t>\</a:t>
            </a:r>
            <a:r>
              <a:rPr lang="en-US" altLang="zh-TW" dirty="0">
                <a:latin typeface="Courier New" pitchFamily="49" charset="0"/>
              </a:rPr>
              <a:t>40</a:t>
            </a:r>
            <a:r>
              <a:rPr lang="en-US" altLang="zh-TW" dirty="0">
                <a:solidFill>
                  <a:srgbClr val="FF6600"/>
                </a:solidFill>
                <a:latin typeface="Courier New" pitchFamily="49" charset="0"/>
              </a:rPr>
              <a:t>-\</a:t>
            </a:r>
            <a:r>
              <a:rPr lang="en-US" altLang="zh-TW" dirty="0">
                <a:latin typeface="Courier New" pitchFamily="49" charset="0"/>
              </a:rPr>
              <a:t>176]</a:t>
            </a:r>
            <a:r>
              <a:rPr lang="en-US" altLang="zh-TW" dirty="0"/>
              <a:t> matches all printable characters in the ASCII character set, from octal 40 (blank) to octal 176 (tilde~)</a:t>
            </a:r>
          </a:p>
          <a:p>
            <a:endParaRPr lang="en-US" altLang="zh-TW" dirty="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/>
              <a:t>Optional &amp; Repeated Expressions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903-F894-4750-BDFD-A3A05DF9F539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>
                <a:latin typeface="Courier New" pitchFamily="49" charset="0"/>
              </a:rPr>
              <a:t>a</a:t>
            </a:r>
            <a:r>
              <a:rPr lang="en-US" altLang="zh-TW">
                <a:solidFill>
                  <a:srgbClr val="FF6600"/>
                </a:solidFill>
                <a:latin typeface="Courier New" pitchFamily="49" charset="0"/>
              </a:rPr>
              <a:t>?</a:t>
            </a:r>
            <a:r>
              <a:rPr lang="en-US" altLang="zh-TW"/>
              <a:t>		=&gt; zero or one instance of </a:t>
            </a:r>
            <a:r>
              <a:rPr lang="en-US" altLang="zh-TW">
                <a:latin typeface="Courier New" pitchFamily="49" charset="0"/>
              </a:rPr>
              <a:t>a</a:t>
            </a:r>
          </a:p>
          <a:p>
            <a:pPr>
              <a:lnSpc>
                <a:spcPct val="80000"/>
              </a:lnSpc>
            </a:pPr>
            <a:r>
              <a:rPr lang="en-US" altLang="zh-TW">
                <a:latin typeface="Courier New" pitchFamily="49" charset="0"/>
              </a:rPr>
              <a:t>a</a:t>
            </a:r>
            <a:r>
              <a:rPr lang="en-US" altLang="zh-TW">
                <a:solidFill>
                  <a:srgbClr val="FF6600"/>
                </a:solidFill>
                <a:latin typeface="Courier New" pitchFamily="49" charset="0"/>
              </a:rPr>
              <a:t>*</a:t>
            </a:r>
            <a:r>
              <a:rPr lang="en-US" altLang="zh-TW"/>
              <a:t>		=&gt; zero or more instances of </a:t>
            </a:r>
            <a:r>
              <a:rPr lang="en-US" altLang="zh-TW">
                <a:latin typeface="Courier New" pitchFamily="49" charset="0"/>
              </a:rPr>
              <a:t>a</a:t>
            </a:r>
          </a:p>
          <a:p>
            <a:pPr>
              <a:lnSpc>
                <a:spcPct val="80000"/>
              </a:lnSpc>
            </a:pPr>
            <a:r>
              <a:rPr lang="en-US" altLang="zh-TW">
                <a:latin typeface="Courier New" pitchFamily="49" charset="0"/>
              </a:rPr>
              <a:t>a</a:t>
            </a:r>
            <a:r>
              <a:rPr lang="en-US" altLang="zh-TW">
                <a:solidFill>
                  <a:srgbClr val="FF6600"/>
                </a:solidFill>
                <a:latin typeface="Courier New" pitchFamily="49" charset="0"/>
              </a:rPr>
              <a:t>+</a:t>
            </a:r>
            <a:r>
              <a:rPr lang="en-US" altLang="zh-TW"/>
              <a:t>		=&gt; one or more instances of </a:t>
            </a:r>
            <a:r>
              <a:rPr lang="en-US" altLang="zh-TW">
                <a:latin typeface="Courier New" pitchFamily="49" charset="0"/>
              </a:rPr>
              <a:t>a</a:t>
            </a:r>
          </a:p>
          <a:p>
            <a:pPr>
              <a:lnSpc>
                <a:spcPct val="80000"/>
              </a:lnSpc>
            </a:pPr>
            <a:endParaRPr lang="en-US" altLang="zh-TW"/>
          </a:p>
          <a:p>
            <a:pPr>
              <a:lnSpc>
                <a:spcPct val="80000"/>
              </a:lnSpc>
            </a:pPr>
            <a:r>
              <a:rPr lang="en-US" altLang="zh-TW"/>
              <a:t>E.g.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/>
              <a:t>	</a:t>
            </a:r>
            <a:r>
              <a:rPr lang="en-US" altLang="zh-TW">
                <a:latin typeface="Courier New" pitchFamily="49" charset="0"/>
              </a:rPr>
              <a:t>ab?c</a:t>
            </a:r>
            <a:r>
              <a:rPr lang="en-US" altLang="zh-TW"/>
              <a:t>	=&gt; </a:t>
            </a:r>
            <a:r>
              <a:rPr lang="en-US" altLang="zh-TW">
                <a:latin typeface="Courier New" pitchFamily="49" charset="0"/>
              </a:rPr>
              <a:t>ac</a:t>
            </a:r>
            <a:r>
              <a:rPr lang="en-US" altLang="zh-TW"/>
              <a:t> or </a:t>
            </a:r>
            <a:r>
              <a:rPr lang="en-US" altLang="zh-TW">
                <a:latin typeface="Courier New" pitchFamily="49" charset="0"/>
              </a:rPr>
              <a:t>abc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/>
              <a:t>	</a:t>
            </a:r>
            <a:r>
              <a:rPr lang="en-US" altLang="zh-TW">
                <a:latin typeface="Courier New" pitchFamily="49" charset="0"/>
              </a:rPr>
              <a:t>[a-z]+</a:t>
            </a:r>
            <a:r>
              <a:rPr lang="en-US" altLang="zh-TW"/>
              <a:t>	=&gt; all strings of lower case letters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/>
              <a:t>	</a:t>
            </a:r>
            <a:r>
              <a:rPr lang="en-US" altLang="zh-TW">
                <a:latin typeface="Courier New" pitchFamily="49" charset="0"/>
              </a:rPr>
              <a:t>[a-zA-Z][a-zA-Z0-9]*</a:t>
            </a:r>
            <a:r>
              <a:rPr lang="en-US" altLang="zh-TW"/>
              <a:t> =&gt; all alphanumeric strings with a leading alphabetic character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982C-C028-4384-B1CA-B9EC7E1BF7E1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5551" y="1557338"/>
            <a:ext cx="7777163" cy="2076450"/>
          </a:xfrm>
        </p:spPr>
        <p:txBody>
          <a:bodyPr/>
          <a:lstStyle/>
          <a:p>
            <a:r>
              <a:rPr altLang="zh-TW" sz="4000" dirty="0"/>
              <a:t>Introduction to LEX</a:t>
            </a:r>
            <a:endParaRPr lang="en-US" altLang="zh-TW" sz="4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D509F3-6A10-4ED8-ABDE-52D15F56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Precedence of Operator</a:t>
            </a:r>
            <a:r>
              <a:rPr lang="en-US" altLang="zh-TW"/>
              <a:t>s</a:t>
            </a:r>
            <a:endParaRPr lang="th-T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6C9F9-1E51-4E06-8A1D-36DB944069E2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h-TH" sz="3600" dirty="0"/>
              <a:t>Level of precedence</a:t>
            </a:r>
          </a:p>
          <a:p>
            <a:pPr lvl="1"/>
            <a:r>
              <a:rPr lang="th-TH" sz="3600" dirty="0"/>
              <a:t>Kleene cl</a:t>
            </a:r>
            <a:r>
              <a:rPr lang="en-US" altLang="zh-TW" sz="3600" dirty="0"/>
              <a:t>o</a:t>
            </a:r>
            <a:r>
              <a:rPr lang="th-TH" sz="3600" dirty="0"/>
              <a:t>sure (</a:t>
            </a:r>
            <a:r>
              <a:rPr lang="th-TH" sz="3600" dirty="0">
                <a:latin typeface="Courier New" pitchFamily="49" charset="0"/>
              </a:rPr>
              <a:t>*</a:t>
            </a:r>
            <a:r>
              <a:rPr lang="th-TH" sz="3600" dirty="0"/>
              <a:t>)</a:t>
            </a:r>
            <a:r>
              <a:rPr lang="en-US" altLang="zh-TW" sz="3600" dirty="0"/>
              <a:t>, ?, +</a:t>
            </a:r>
            <a:endParaRPr lang="zh-TW" altLang="th-TH" sz="3600" dirty="0"/>
          </a:p>
          <a:p>
            <a:pPr lvl="1"/>
            <a:r>
              <a:rPr lang="th-TH" sz="3600" dirty="0"/>
              <a:t>concatenation</a:t>
            </a:r>
          </a:p>
          <a:p>
            <a:pPr lvl="1"/>
            <a:r>
              <a:rPr lang="en-US" altLang="zh-TW" sz="3600" dirty="0"/>
              <a:t>alternation</a:t>
            </a:r>
            <a:r>
              <a:rPr lang="th-TH" sz="3600" dirty="0"/>
              <a:t> (</a:t>
            </a:r>
            <a:r>
              <a:rPr lang="th-TH" sz="3600" dirty="0">
                <a:latin typeface="Courier New" pitchFamily="49" charset="0"/>
              </a:rPr>
              <a:t>|</a:t>
            </a:r>
            <a:r>
              <a:rPr lang="th-TH" sz="3600" dirty="0"/>
              <a:t>)</a:t>
            </a:r>
          </a:p>
          <a:p>
            <a:r>
              <a:rPr lang="th-TH" sz="3600" dirty="0"/>
              <a:t>All operators are left associative.</a:t>
            </a:r>
          </a:p>
          <a:p>
            <a:r>
              <a:rPr lang="th-TH" sz="3600" dirty="0"/>
              <a:t>Ex: </a:t>
            </a:r>
            <a:r>
              <a:rPr lang="th-TH" sz="3600" dirty="0">
                <a:latin typeface="Courier New" pitchFamily="49" charset="0"/>
              </a:rPr>
              <a:t>a*b|cd*</a:t>
            </a:r>
            <a:r>
              <a:rPr lang="th-TH" sz="3600" dirty="0"/>
              <a:t> = </a:t>
            </a:r>
            <a:r>
              <a:rPr lang="th-TH" sz="3600" dirty="0">
                <a:latin typeface="Courier New" pitchFamily="49" charset="0"/>
              </a:rPr>
              <a:t>((a*)b)|(c(d*))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33375"/>
            <a:ext cx="7772400" cy="1143000"/>
          </a:xfrm>
        </p:spPr>
        <p:txBody>
          <a:bodyPr/>
          <a:lstStyle/>
          <a:p>
            <a:r>
              <a:rPr lang="en-US" altLang="zh-TW"/>
              <a:t>Pattern Matching Primitives</a:t>
            </a:r>
          </a:p>
        </p:txBody>
      </p:sp>
      <p:graphicFrame>
        <p:nvGraphicFramePr>
          <p:cNvPr id="41043" name="Group 83"/>
          <p:cNvGraphicFramePr>
            <a:graphicFrameLocks noGrp="1"/>
          </p:cNvGraphicFramePr>
          <p:nvPr>
            <p:ph type="tbl" idx="1"/>
            <p:extLst/>
          </p:nvPr>
        </p:nvGraphicFramePr>
        <p:xfrm>
          <a:off x="2114550" y="1458913"/>
          <a:ext cx="8229600" cy="5151120"/>
        </p:xfrm>
        <a:graphic>
          <a:graphicData uri="http://schemas.openxmlformats.org/drawingml/2006/table">
            <a:tbl>
              <a:tblPr/>
              <a:tblGrid>
                <a:gridCol w="2027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Metacharacter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Matches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any character except newline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newline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zero or more copies of the preceding expression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one or more copies of the preceding expression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zero or one copy of the preceding expression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beginning of line / complement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end of line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a|b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or 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(ab)+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one or more copies of 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ab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(grouping)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[ab]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or 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a{3}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3 instances of</a:t>
                      </a: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“a+b”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literal “</a:t>
                      </a:r>
                      <a:r>
                        <a:rPr kumimoji="1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a+b</a:t>
                      </a:r>
                      <a:r>
                        <a:rPr kumimoji="1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”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7455" y="6218873"/>
            <a:ext cx="1905000" cy="457200"/>
          </a:xfrm>
        </p:spPr>
        <p:txBody>
          <a:bodyPr/>
          <a:lstStyle/>
          <a:p>
            <a:fld id="{DA6581AD-CF92-4D74-950F-39F43489A1D2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C28B15-4AAF-4361-8048-D4D8F712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77" name="Rectangle 45"/>
          <p:cNvSpPr>
            <a:spLocks noGrp="1" noChangeArrowheads="1"/>
          </p:cNvSpPr>
          <p:nvPr>
            <p:ph type="title"/>
          </p:nvPr>
        </p:nvSpPr>
        <p:spPr>
          <a:xfrm>
            <a:off x="2209800" y="404813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 Lex Predefined Variables</a:t>
            </a:r>
          </a:p>
        </p:txBody>
      </p:sp>
      <p:graphicFrame>
        <p:nvGraphicFramePr>
          <p:cNvPr id="69719" name="Group 87"/>
          <p:cNvGraphicFramePr>
            <a:graphicFrameLocks noGrp="1"/>
          </p:cNvGraphicFramePr>
          <p:nvPr>
            <p:ph type="tbl" idx="1"/>
          </p:nvPr>
        </p:nvGraphicFramePr>
        <p:xfrm>
          <a:off x="1992313" y="1706563"/>
          <a:ext cx="8229600" cy="4754880"/>
        </p:xfrm>
        <a:graphic>
          <a:graphicData uri="http://schemas.openxmlformats.org/drawingml/2006/table">
            <a:tbl>
              <a:tblPr/>
              <a:tblGrid>
                <a:gridCol w="274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char *yytext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pointer to matched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 yyleng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length of matched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FILE *yyin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input stream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FILE *yyout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output stream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 yylex(void)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call to invoke lexer, returns token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char* yymore(void)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return the next token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 yyless(int 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retain the first n characters in yytext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 yywrap(void)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wrapup, return 1 if done, 0 if not done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ECHO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write matched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REJECT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go to the next alternative rule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INITAL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initial start condition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BEGIN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condition switch start condition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906A-AA95-452C-91B3-2D57B606AA0A}" type="slidenum">
              <a:rPr lang="en-US" altLang="zh-TW"/>
              <a:pPr/>
              <a:t>22</a:t>
            </a:fld>
            <a:endParaRPr lang="en-US" altLang="zh-TW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User Subroutines Section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62E4-96BC-40F4-853D-CC09745215FC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09800" y="1981201"/>
            <a:ext cx="7772400" cy="11604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/>
              <a:t>You can use your Lex routines in the same ways you use routines in other programming languages.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3432176" y="3213101"/>
            <a:ext cx="4752975" cy="33829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000">
                <a:latin typeface="Courier New" pitchFamily="49" charset="0"/>
              </a:rPr>
              <a:t>%{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000">
                <a:latin typeface="Courier New" pitchFamily="49" charset="0"/>
              </a:rPr>
              <a:t>	void foo();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000">
                <a:latin typeface="Courier New" pitchFamily="49" charset="0"/>
              </a:rPr>
              <a:t>%}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000">
                <a:latin typeface="Courier New" pitchFamily="49" charset="0"/>
              </a:rPr>
              <a:t>letter	[a-zA-Z]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000">
                <a:latin typeface="Courier New" pitchFamily="49" charset="0"/>
              </a:rPr>
              <a:t>%%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000">
                <a:latin typeface="Courier New" pitchFamily="49" charset="0"/>
              </a:rPr>
              <a:t>{letter}+	foo();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000">
                <a:latin typeface="Courier New" pitchFamily="49" charset="0"/>
              </a:rPr>
              <a:t>%%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000">
                <a:latin typeface="Courier New" pitchFamily="49" charset="0"/>
              </a:rPr>
              <a:t>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000">
                <a:latin typeface="Courier New" pitchFamily="49" charset="0"/>
              </a:rPr>
              <a:t>void foo()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000">
                <a:latin typeface="Courier New" pitchFamily="49" charset="0"/>
              </a:rPr>
              <a:t>	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 sz="20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/>
              <a:t>User Subroutines Section (cont</a:t>
            </a:r>
            <a:r>
              <a:rPr lang="en-US" altLang="zh-TW" sz="4000">
                <a:latin typeface="Arial"/>
              </a:rPr>
              <a:t>’</a:t>
            </a:r>
            <a:r>
              <a:rPr lang="en-US" altLang="zh-TW" sz="4000"/>
              <a:t>d)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A226A-0245-441C-8DC6-06618D304EB1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63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/>
              <a:t>The section where </a:t>
            </a:r>
            <a:r>
              <a:rPr lang="en-US" altLang="zh-TW">
                <a:solidFill>
                  <a:srgbClr val="FF9900"/>
                </a:solidFill>
              </a:rPr>
              <a:t>main()</a:t>
            </a:r>
            <a:r>
              <a:rPr lang="en-US" altLang="zh-TW"/>
              <a:t> is placed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2566988" y="2681289"/>
            <a:ext cx="7092950" cy="36274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>
                <a:latin typeface="Courier New" pitchFamily="49" charset="0"/>
              </a:rPr>
              <a:t>%{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>
                <a:latin typeface="Courier New" pitchFamily="49" charset="0"/>
              </a:rPr>
              <a:t>	int counter =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>
                <a:latin typeface="Courier New" pitchFamily="49" charset="0"/>
              </a:rPr>
              <a:t>%}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>
                <a:latin typeface="Courier New" pitchFamily="49" charset="0"/>
              </a:rPr>
              <a:t>letter	[a-zA-Z]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kumimoji="1" lang="en-US" altLang="zh-TW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>
                <a:latin typeface="Courier New" pitchFamily="49" charset="0"/>
              </a:rPr>
              <a:t>%%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>
                <a:latin typeface="Courier New" pitchFamily="49" charset="0"/>
              </a:rPr>
              <a:t>{letter}+	{printf(“a word\n”); counter++;}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kumimoji="1" lang="en-US" altLang="zh-TW"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>
                <a:latin typeface="Courier New" pitchFamily="49" charset="0"/>
              </a:rPr>
              <a:t>%%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>
                <a:solidFill>
                  <a:srgbClr val="FF6600"/>
                </a:solidFill>
                <a:latin typeface="Courier New" pitchFamily="49" charset="0"/>
              </a:rPr>
              <a:t>main()</a:t>
            </a:r>
            <a:r>
              <a:rPr kumimoji="1" lang="en-US" altLang="zh-TW">
                <a:latin typeface="Courier New" pitchFamily="49" charset="0"/>
              </a:rPr>
              <a:t>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>
                <a:latin typeface="Courier New" pitchFamily="49" charset="0"/>
              </a:rPr>
              <a:t>	</a:t>
            </a:r>
            <a:r>
              <a:rPr kumimoji="1" lang="en-US" altLang="zh-TW">
                <a:solidFill>
                  <a:srgbClr val="FF6600"/>
                </a:solidFill>
                <a:latin typeface="Courier New" pitchFamily="49" charset="0"/>
              </a:rPr>
              <a:t>yylex();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>
                <a:latin typeface="Courier New" pitchFamily="49" charset="0"/>
              </a:rPr>
              <a:t>	printf(“There are total %d words\n”, counter);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TW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D85E2-E107-42D9-A92F-D3FC894D08AF}" type="slidenum">
              <a:rPr lang="en-US"/>
              <a:pPr/>
              <a:t>25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Lex</a:t>
            </a:r>
            <a:r>
              <a:rPr lang="en-US" dirty="0"/>
              <a:t> Specification 1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3581401" y="1981200"/>
            <a:ext cx="6354763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%{</a:t>
            </a:r>
          </a:p>
          <a:p>
            <a:r>
              <a:rPr lang="en-US" b="1">
                <a:latin typeface="Courier New" pitchFamily="49" charset="0"/>
              </a:rPr>
              <a:t>#include &lt;stdio.h&gt;</a:t>
            </a:r>
          </a:p>
          <a:p>
            <a:r>
              <a:rPr lang="en-US" b="1">
                <a:latin typeface="Courier New" pitchFamily="49" charset="0"/>
              </a:rPr>
              <a:t>%}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digit     [0-9]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letter    [A-Za-z]</a:t>
            </a:r>
            <a:br>
              <a:rPr lang="en-US" b="1">
                <a:latin typeface="Courier New" pitchFamily="49" charset="0"/>
              </a:rPr>
            </a:br>
            <a:r>
              <a:rPr lang="en-US" b="1">
                <a:latin typeface="Courier New" pitchFamily="49" charset="0"/>
              </a:rPr>
              <a:t>id        {letter}({letter}|{digit})*</a:t>
            </a:r>
          </a:p>
          <a:p>
            <a:r>
              <a:rPr lang="en-US" b="1">
                <a:latin typeface="Courier New" pitchFamily="49" charset="0"/>
              </a:rPr>
              <a:t>%%</a:t>
            </a:r>
          </a:p>
          <a:p>
            <a:r>
              <a:rPr lang="en-US" b="1">
                <a:latin typeface="Courier New" pitchFamily="49" charset="0"/>
              </a:rPr>
              <a:t>{digit}+  { printf(“number: %s\n”, yytext); }</a:t>
            </a:r>
          </a:p>
          <a:p>
            <a:r>
              <a:rPr lang="en-US" b="1">
                <a:latin typeface="Courier New" pitchFamily="49" charset="0"/>
              </a:rPr>
              <a:t>{id}      { printf(“ident: %s\n”, yytext); }</a:t>
            </a:r>
          </a:p>
          <a:p>
            <a:r>
              <a:rPr lang="en-US" b="1">
                <a:latin typeface="Courier New" pitchFamily="49" charset="0"/>
              </a:rPr>
              <a:t>.         { printf(“other: %s\n”, yytext); }</a:t>
            </a:r>
          </a:p>
          <a:p>
            <a:r>
              <a:rPr lang="en-US" b="1">
                <a:latin typeface="Courier New" pitchFamily="49" charset="0"/>
              </a:rPr>
              <a:t>%%</a:t>
            </a:r>
          </a:p>
          <a:p>
            <a:r>
              <a:rPr lang="en-US" b="1">
                <a:latin typeface="Courier New" pitchFamily="49" charset="0"/>
              </a:rPr>
              <a:t>main()</a:t>
            </a:r>
          </a:p>
          <a:p>
            <a:r>
              <a:rPr lang="en-US" b="1">
                <a:latin typeface="Courier New" pitchFamily="49" charset="0"/>
              </a:rPr>
              <a:t>{ yylex(); </a:t>
            </a:r>
          </a:p>
          <a:p>
            <a:r>
              <a:rPr lang="en-US" b="1">
                <a:latin typeface="Courier New" pitchFamily="49" charset="0"/>
              </a:rPr>
              <a:t>}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8781164" y="2209801"/>
            <a:ext cx="11812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Regular</a:t>
            </a:r>
            <a:br>
              <a:rPr lang="en-US"/>
            </a:br>
            <a:r>
              <a:rPr lang="en-US"/>
              <a:t>definitions</a:t>
            </a:r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 flipH="1">
            <a:off x="6172200" y="2667000"/>
            <a:ext cx="2590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2819400" y="3276600"/>
            <a:ext cx="762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1732437" y="2743201"/>
            <a:ext cx="12150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Translation</a:t>
            </a:r>
            <a:br>
              <a:rPr lang="en-US"/>
            </a:br>
            <a:r>
              <a:rPr lang="en-US"/>
              <a:t>rules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34001-8059-4801-BA29-5207A3BF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AD3B-DC26-4C9A-AC4F-EC273F7D00D5}" type="slidenum">
              <a:rPr lang="en-US"/>
              <a:pPr/>
              <a:t>26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Lex</a:t>
            </a:r>
            <a:r>
              <a:rPr lang="en-US" dirty="0"/>
              <a:t> Specification 2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803525" y="1219200"/>
            <a:ext cx="5554726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>
                <a:latin typeface="Courier New" pitchFamily="49" charset="0"/>
              </a:rPr>
              <a:t>%{ /* definitions of manifest constants */</a:t>
            </a:r>
          </a:p>
          <a:p>
            <a:r>
              <a:rPr lang="en-US" sz="1400" b="1" dirty="0">
                <a:latin typeface="Courier New" pitchFamily="49" charset="0"/>
              </a:rPr>
              <a:t>#define LT (256)</a:t>
            </a:r>
            <a:br>
              <a:rPr lang="en-US" sz="1400" b="1" dirty="0">
                <a:latin typeface="Courier New" pitchFamily="49" charset="0"/>
              </a:rPr>
            </a:br>
            <a:r>
              <a:rPr lang="en-US" sz="1400" b="1" dirty="0">
                <a:latin typeface="Courier New" pitchFamily="49" charset="0"/>
              </a:rPr>
              <a:t>…</a:t>
            </a:r>
          </a:p>
          <a:p>
            <a:r>
              <a:rPr lang="en-US" sz="1400" b="1" dirty="0">
                <a:latin typeface="Courier New" pitchFamily="49" charset="0"/>
              </a:rPr>
              <a:t>%}</a:t>
            </a:r>
            <a:br>
              <a:rPr lang="en-US" sz="1400" b="1" dirty="0">
                <a:latin typeface="Courier New" pitchFamily="49" charset="0"/>
              </a:rPr>
            </a:br>
            <a:r>
              <a:rPr lang="en-US" sz="1400" b="1" dirty="0" err="1">
                <a:latin typeface="Courier New" pitchFamily="49" charset="0"/>
              </a:rPr>
              <a:t>delim</a:t>
            </a:r>
            <a:r>
              <a:rPr lang="en-US" sz="1400" b="1" dirty="0">
                <a:latin typeface="Courier New" pitchFamily="49" charset="0"/>
              </a:rPr>
              <a:t>     [ \t\n]</a:t>
            </a:r>
            <a:br>
              <a:rPr lang="en-US" sz="1400" b="1" dirty="0">
                <a:latin typeface="Courier New" pitchFamily="49" charset="0"/>
              </a:rPr>
            </a:br>
            <a:r>
              <a:rPr lang="en-US" sz="1400" b="1" dirty="0" err="1">
                <a:latin typeface="Courier New" pitchFamily="49" charset="0"/>
              </a:rPr>
              <a:t>ws</a:t>
            </a:r>
            <a:r>
              <a:rPr lang="en-US" sz="1400" b="1" dirty="0">
                <a:latin typeface="Courier New" pitchFamily="49" charset="0"/>
              </a:rPr>
              <a:t>        {</a:t>
            </a:r>
            <a:r>
              <a:rPr lang="en-US" sz="1400" b="1" dirty="0" err="1">
                <a:latin typeface="Courier New" pitchFamily="49" charset="0"/>
              </a:rPr>
              <a:t>delim</a:t>
            </a:r>
            <a:r>
              <a:rPr lang="en-US" sz="1400" b="1" dirty="0">
                <a:latin typeface="Courier New" pitchFamily="49" charset="0"/>
              </a:rPr>
              <a:t>}+</a:t>
            </a:r>
            <a:br>
              <a:rPr lang="en-US" sz="1400" b="1" dirty="0">
                <a:latin typeface="Courier New" pitchFamily="49" charset="0"/>
              </a:rPr>
            </a:br>
            <a:r>
              <a:rPr lang="en-US" sz="1400" b="1" dirty="0">
                <a:latin typeface="Courier New" pitchFamily="49" charset="0"/>
              </a:rPr>
              <a:t>letter    [A-Za-z]</a:t>
            </a:r>
            <a:br>
              <a:rPr lang="en-US" sz="1400" b="1" dirty="0">
                <a:latin typeface="Courier New" pitchFamily="49" charset="0"/>
              </a:rPr>
            </a:br>
            <a:r>
              <a:rPr lang="en-US" sz="1400" b="1" dirty="0">
                <a:latin typeface="Courier New" pitchFamily="49" charset="0"/>
              </a:rPr>
              <a:t>digit     [0-9]</a:t>
            </a:r>
            <a:br>
              <a:rPr lang="en-US" sz="1400" b="1" dirty="0">
                <a:latin typeface="Courier New" pitchFamily="49" charset="0"/>
              </a:rPr>
            </a:br>
            <a:r>
              <a:rPr lang="en-US" sz="1400" b="1" dirty="0">
                <a:latin typeface="Courier New" pitchFamily="49" charset="0"/>
              </a:rPr>
              <a:t>id        {letter}({letter}|{digit})*</a:t>
            </a:r>
            <a:br>
              <a:rPr lang="en-US" sz="1400" b="1" dirty="0">
                <a:latin typeface="Courier New" pitchFamily="49" charset="0"/>
              </a:rPr>
            </a:br>
            <a:r>
              <a:rPr lang="en-US" sz="1400" b="1" dirty="0">
                <a:latin typeface="Courier New" pitchFamily="49" charset="0"/>
              </a:rPr>
              <a:t>number    {digit}+(\.{digit}+)?(E[+\-]?{digit}+)?</a:t>
            </a:r>
            <a:br>
              <a:rPr lang="en-US" sz="1400" b="1" dirty="0">
                <a:latin typeface="Courier New" pitchFamily="49" charset="0"/>
              </a:rPr>
            </a:br>
            <a:r>
              <a:rPr lang="en-US" sz="1400" b="1" dirty="0">
                <a:latin typeface="Courier New" pitchFamily="49" charset="0"/>
              </a:rPr>
              <a:t>%%</a:t>
            </a:r>
            <a:br>
              <a:rPr lang="en-US" sz="1400" b="1" dirty="0">
                <a:latin typeface="Courier New" pitchFamily="49" charset="0"/>
              </a:rPr>
            </a:br>
            <a:r>
              <a:rPr lang="en-US" sz="1400" b="1" dirty="0">
                <a:latin typeface="Courier New" pitchFamily="49" charset="0"/>
              </a:rPr>
              <a:t>{</a:t>
            </a:r>
            <a:r>
              <a:rPr lang="en-US" sz="1400" b="1" dirty="0" err="1">
                <a:latin typeface="Courier New" pitchFamily="49" charset="0"/>
              </a:rPr>
              <a:t>ws</a:t>
            </a:r>
            <a:r>
              <a:rPr lang="en-US" sz="1400" b="1" dirty="0">
                <a:latin typeface="Courier New" pitchFamily="49" charset="0"/>
              </a:rPr>
              <a:t>}      { }</a:t>
            </a:r>
            <a:br>
              <a:rPr lang="en-US" sz="1400" b="1" dirty="0">
                <a:latin typeface="Courier New" pitchFamily="49" charset="0"/>
              </a:rPr>
            </a:br>
            <a:r>
              <a:rPr lang="en-US" sz="1400" b="1" dirty="0">
                <a:latin typeface="Courier New" pitchFamily="49" charset="0"/>
              </a:rPr>
              <a:t>if        {return IF;}</a:t>
            </a:r>
            <a:br>
              <a:rPr lang="en-US" sz="1400" b="1" dirty="0">
                <a:latin typeface="Courier New" pitchFamily="49" charset="0"/>
              </a:rPr>
            </a:br>
            <a:r>
              <a:rPr lang="en-US" sz="1400" b="1" dirty="0">
                <a:latin typeface="Courier New" pitchFamily="49" charset="0"/>
              </a:rPr>
              <a:t>then      {return THEN;}</a:t>
            </a:r>
            <a:br>
              <a:rPr lang="en-US" sz="1400" b="1" dirty="0">
                <a:latin typeface="Courier New" pitchFamily="49" charset="0"/>
              </a:rPr>
            </a:br>
            <a:r>
              <a:rPr lang="en-US" sz="1400" b="1" dirty="0">
                <a:latin typeface="Courier New" pitchFamily="49" charset="0"/>
              </a:rPr>
              <a:t>else      {return ELSE;}</a:t>
            </a:r>
            <a:br>
              <a:rPr lang="en-US" sz="1400" b="1" dirty="0">
                <a:latin typeface="Courier New" pitchFamily="49" charset="0"/>
              </a:rPr>
            </a:br>
            <a:r>
              <a:rPr lang="en-US" sz="1400" b="1" dirty="0">
                <a:latin typeface="Courier New" pitchFamily="49" charset="0"/>
              </a:rPr>
              <a:t>{id}      {</a:t>
            </a:r>
            <a:r>
              <a:rPr lang="en-US" sz="1400" b="1" dirty="0" err="1">
                <a:latin typeface="Courier New" pitchFamily="49" charset="0"/>
              </a:rPr>
              <a:t>yylval</a:t>
            </a:r>
            <a:r>
              <a:rPr lang="en-US" sz="1400" b="1" dirty="0">
                <a:latin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</a:rPr>
              <a:t>install_id</a:t>
            </a:r>
            <a:r>
              <a:rPr lang="en-US" sz="1400" b="1" dirty="0">
                <a:latin typeface="Courier New" pitchFamily="49" charset="0"/>
              </a:rPr>
              <a:t>(); return ID;}</a:t>
            </a:r>
            <a:br>
              <a:rPr lang="en-US" sz="1400" b="1" dirty="0">
                <a:latin typeface="Courier New" pitchFamily="49" charset="0"/>
              </a:rPr>
            </a:br>
            <a:r>
              <a:rPr lang="en-US" sz="1400" b="1" dirty="0">
                <a:latin typeface="Courier New" pitchFamily="49" charset="0"/>
              </a:rPr>
              <a:t>{number}  {</a:t>
            </a:r>
            <a:r>
              <a:rPr lang="en-US" sz="1400" b="1" dirty="0" err="1">
                <a:latin typeface="Courier New" pitchFamily="49" charset="0"/>
              </a:rPr>
              <a:t>yylval</a:t>
            </a:r>
            <a:r>
              <a:rPr lang="en-US" sz="1400" b="1" dirty="0">
                <a:latin typeface="Courier New" pitchFamily="49" charset="0"/>
              </a:rPr>
              <a:t> = </a:t>
            </a:r>
            <a:r>
              <a:rPr lang="en-US" sz="1400" b="1" dirty="0" err="1">
                <a:latin typeface="Courier New" pitchFamily="49" charset="0"/>
              </a:rPr>
              <a:t>install_num</a:t>
            </a:r>
            <a:r>
              <a:rPr lang="en-US" sz="1400" b="1" dirty="0">
                <a:latin typeface="Courier New" pitchFamily="49" charset="0"/>
              </a:rPr>
              <a:t>(); return NUMBER;}</a:t>
            </a:r>
            <a:br>
              <a:rPr lang="en-US" sz="1400" b="1" dirty="0">
                <a:latin typeface="Courier New" pitchFamily="49" charset="0"/>
              </a:rPr>
            </a:br>
            <a:r>
              <a:rPr lang="en-US" sz="1400" b="1" dirty="0">
                <a:latin typeface="Courier New" pitchFamily="49" charset="0"/>
              </a:rPr>
              <a:t>“&lt;“       {</a:t>
            </a:r>
            <a:r>
              <a:rPr lang="en-US" sz="1400" b="1" dirty="0" err="1">
                <a:latin typeface="Courier New" pitchFamily="49" charset="0"/>
              </a:rPr>
              <a:t>yylval</a:t>
            </a:r>
            <a:r>
              <a:rPr lang="en-US" sz="1400" b="1" dirty="0">
                <a:latin typeface="Courier New" pitchFamily="49" charset="0"/>
              </a:rPr>
              <a:t> = LT; return RELOP;}</a:t>
            </a:r>
            <a:br>
              <a:rPr lang="en-US" sz="1400" b="1" dirty="0">
                <a:latin typeface="Courier New" pitchFamily="49" charset="0"/>
              </a:rPr>
            </a:br>
            <a:r>
              <a:rPr lang="en-US" sz="1400" b="1" dirty="0">
                <a:latin typeface="Courier New" pitchFamily="49" charset="0"/>
              </a:rPr>
              <a:t>“&lt;=“      {</a:t>
            </a:r>
            <a:r>
              <a:rPr lang="en-US" sz="1400" b="1" dirty="0" err="1">
                <a:latin typeface="Courier New" pitchFamily="49" charset="0"/>
              </a:rPr>
              <a:t>yylval</a:t>
            </a:r>
            <a:r>
              <a:rPr lang="en-US" sz="1400" b="1" dirty="0">
                <a:latin typeface="Courier New" pitchFamily="49" charset="0"/>
              </a:rPr>
              <a:t> = LE; return RELOP;}</a:t>
            </a:r>
          </a:p>
          <a:p>
            <a:r>
              <a:rPr lang="en-US" sz="1400" b="1" dirty="0">
                <a:latin typeface="Courier New" pitchFamily="49" charset="0"/>
              </a:rPr>
              <a:t>“=“       {</a:t>
            </a:r>
            <a:r>
              <a:rPr lang="en-US" sz="1400" b="1" dirty="0" err="1">
                <a:latin typeface="Courier New" pitchFamily="49" charset="0"/>
              </a:rPr>
              <a:t>yylval</a:t>
            </a:r>
            <a:r>
              <a:rPr lang="en-US" sz="1400" b="1" dirty="0">
                <a:latin typeface="Courier New" pitchFamily="49" charset="0"/>
              </a:rPr>
              <a:t> = EQ; return RELOP;}</a:t>
            </a:r>
          </a:p>
          <a:p>
            <a:r>
              <a:rPr lang="en-US" sz="1400" b="1" dirty="0">
                <a:latin typeface="Courier New" pitchFamily="49" charset="0"/>
              </a:rPr>
              <a:t>“&lt;&gt;“      {</a:t>
            </a:r>
            <a:r>
              <a:rPr lang="en-US" sz="1400" b="1" dirty="0" err="1">
                <a:latin typeface="Courier New" pitchFamily="49" charset="0"/>
              </a:rPr>
              <a:t>yylval</a:t>
            </a:r>
            <a:r>
              <a:rPr lang="en-US" sz="1400" b="1" dirty="0">
                <a:latin typeface="Courier New" pitchFamily="49" charset="0"/>
              </a:rPr>
              <a:t> = NE; return RELOP;}</a:t>
            </a:r>
            <a:br>
              <a:rPr lang="en-US" sz="1400" b="1" dirty="0">
                <a:latin typeface="Courier New" pitchFamily="49" charset="0"/>
              </a:rPr>
            </a:br>
            <a:r>
              <a:rPr lang="en-US" sz="1400" b="1" dirty="0">
                <a:latin typeface="Courier New" pitchFamily="49" charset="0"/>
              </a:rPr>
              <a:t>“&gt;“       {</a:t>
            </a:r>
            <a:r>
              <a:rPr lang="en-US" sz="1400" b="1" dirty="0" err="1">
                <a:latin typeface="Courier New" pitchFamily="49" charset="0"/>
              </a:rPr>
              <a:t>yylval</a:t>
            </a:r>
            <a:r>
              <a:rPr lang="en-US" sz="1400" b="1" dirty="0">
                <a:latin typeface="Courier New" pitchFamily="49" charset="0"/>
              </a:rPr>
              <a:t> = GT; return RELOP;}</a:t>
            </a:r>
          </a:p>
          <a:p>
            <a:r>
              <a:rPr lang="en-US" sz="1400" b="1" dirty="0">
                <a:latin typeface="Courier New" pitchFamily="49" charset="0"/>
              </a:rPr>
              <a:t>“&gt;=“      {</a:t>
            </a:r>
            <a:r>
              <a:rPr lang="en-US" sz="1400" b="1" dirty="0" err="1">
                <a:latin typeface="Courier New" pitchFamily="49" charset="0"/>
              </a:rPr>
              <a:t>yylval</a:t>
            </a:r>
            <a:r>
              <a:rPr lang="en-US" sz="1400" b="1" dirty="0">
                <a:latin typeface="Courier New" pitchFamily="49" charset="0"/>
              </a:rPr>
              <a:t> = GE; return RELOP;}</a:t>
            </a:r>
          </a:p>
          <a:p>
            <a:r>
              <a:rPr lang="en-US" sz="1400" b="1" dirty="0">
                <a:latin typeface="Courier New" pitchFamily="49" charset="0"/>
              </a:rPr>
              <a:t>%%</a:t>
            </a:r>
          </a:p>
          <a:p>
            <a:r>
              <a:rPr lang="en-US" sz="1400" b="1" dirty="0">
                <a:latin typeface="Courier New" pitchFamily="49" charset="0"/>
              </a:rPr>
              <a:t>int </a:t>
            </a:r>
            <a:r>
              <a:rPr lang="en-US" sz="1400" b="1" dirty="0" err="1">
                <a:latin typeface="Courier New" pitchFamily="49" charset="0"/>
              </a:rPr>
              <a:t>install_id</a:t>
            </a:r>
            <a:r>
              <a:rPr lang="en-US" sz="1400" b="1" dirty="0">
                <a:latin typeface="Courier New" pitchFamily="49" charset="0"/>
              </a:rPr>
              <a:t>()</a:t>
            </a:r>
            <a:br>
              <a:rPr lang="en-US" sz="1400" b="1" dirty="0">
                <a:latin typeface="Courier New" pitchFamily="49" charset="0"/>
              </a:rPr>
            </a:br>
            <a:r>
              <a:rPr lang="en-US" sz="1400" b="1" dirty="0">
                <a:latin typeface="Courier New" pitchFamily="49" charset="0"/>
              </a:rPr>
              <a:t>…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9096664" y="2362200"/>
            <a:ext cx="96462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Return</a:t>
            </a:r>
            <a:br>
              <a:rPr lang="en-US"/>
            </a:br>
            <a:r>
              <a:rPr lang="en-US"/>
              <a:t>token to</a:t>
            </a:r>
            <a:br>
              <a:rPr lang="en-US"/>
            </a:br>
            <a:r>
              <a:rPr lang="en-US"/>
              <a:t>parser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>
            <a:off x="4800600" y="6248400"/>
            <a:ext cx="2743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H="1">
            <a:off x="4800600" y="3962400"/>
            <a:ext cx="3200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8018118" y="3581401"/>
            <a:ext cx="10103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Token</a:t>
            </a:r>
            <a:br>
              <a:rPr lang="en-US"/>
            </a:br>
            <a:r>
              <a:rPr lang="en-US"/>
              <a:t>attribute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7603422" y="5867401"/>
            <a:ext cx="25223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Install </a:t>
            </a:r>
            <a:r>
              <a:rPr lang="en-US" b="1">
                <a:latin typeface="Courier New" pitchFamily="49" charset="0"/>
              </a:rPr>
              <a:t>yytext</a:t>
            </a:r>
            <a:r>
              <a:rPr lang="en-US"/>
              <a:t> as</a:t>
            </a:r>
            <a:br>
              <a:rPr lang="en-US"/>
            </a:br>
            <a:r>
              <a:rPr lang="en-US"/>
              <a:t>identifier in symbol table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5334000" y="3200400"/>
            <a:ext cx="3733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 flipV="1">
            <a:off x="6324600" y="4648200"/>
            <a:ext cx="12954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007AC0-6E8D-48CC-B708-BD1461B5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ED284-6973-4895-8089-4C8CA6C3848F}" type="slidenum">
              <a:rPr lang="en-US"/>
              <a:pPr/>
              <a:t>27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Example Lex Specification 3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Counts no of lines, words and characters in source program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3581401" y="1981201"/>
            <a:ext cx="5147563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%{</a:t>
            </a:r>
          </a:p>
          <a:p>
            <a:r>
              <a:rPr lang="en-US" b="1" dirty="0">
                <a:latin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</a:rPr>
              <a:t>stdio.h</a:t>
            </a:r>
            <a:r>
              <a:rPr lang="en-US" b="1" dirty="0">
                <a:latin typeface="Courier New" pitchFamily="49" charset="0"/>
              </a:rPr>
              <a:t>&gt;</a:t>
            </a:r>
          </a:p>
          <a:p>
            <a:r>
              <a:rPr lang="en-US" b="1" dirty="0">
                <a:latin typeface="Courier New" pitchFamily="49" charset="0"/>
              </a:rPr>
              <a:t>int </a:t>
            </a:r>
            <a:r>
              <a:rPr lang="en-US" b="1" dirty="0" err="1">
                <a:latin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</a:rPr>
              <a:t> = 0, wd = 0, </a:t>
            </a:r>
            <a:r>
              <a:rPr lang="en-US" b="1" dirty="0" err="1">
                <a:latin typeface="Courier New" pitchFamily="49" charset="0"/>
              </a:rPr>
              <a:t>nl</a:t>
            </a:r>
            <a:r>
              <a:rPr lang="en-US" b="1" dirty="0">
                <a:latin typeface="Courier New" pitchFamily="49" charset="0"/>
              </a:rPr>
              <a:t> = 0;</a:t>
            </a:r>
          </a:p>
          <a:p>
            <a:r>
              <a:rPr lang="en-US" b="1" dirty="0">
                <a:latin typeface="Courier New" pitchFamily="49" charset="0"/>
              </a:rPr>
              <a:t>%}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 err="1">
                <a:latin typeface="Courier New" pitchFamily="49" charset="0"/>
              </a:rPr>
              <a:t>delim</a:t>
            </a:r>
            <a:r>
              <a:rPr lang="en-US" b="1" dirty="0">
                <a:latin typeface="Courier New" pitchFamily="49" charset="0"/>
              </a:rPr>
              <a:t>     [ \t\n]+</a:t>
            </a:r>
          </a:p>
          <a:p>
            <a:r>
              <a:rPr lang="en-US" b="1" dirty="0">
                <a:latin typeface="Courier New" pitchFamily="49" charset="0"/>
              </a:rPr>
              <a:t>%%</a:t>
            </a:r>
          </a:p>
          <a:p>
            <a:r>
              <a:rPr lang="en-US" b="1" dirty="0">
                <a:latin typeface="Courier New" pitchFamily="49" charset="0"/>
              </a:rPr>
              <a:t>\n        { </a:t>
            </a:r>
            <a:r>
              <a:rPr lang="en-US" b="1" dirty="0" err="1">
                <a:latin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</a:rPr>
              <a:t>++;  </a:t>
            </a:r>
            <a:r>
              <a:rPr lang="en-US" b="1" dirty="0" err="1">
                <a:latin typeface="Courier New" pitchFamily="49" charset="0"/>
              </a:rPr>
              <a:t>nl</a:t>
            </a:r>
            <a:r>
              <a:rPr lang="en-US" b="1" dirty="0">
                <a:latin typeface="Courier New" pitchFamily="49" charset="0"/>
              </a:rPr>
              <a:t>++; }</a:t>
            </a:r>
          </a:p>
          <a:p>
            <a:r>
              <a:rPr lang="en-US" b="1" dirty="0">
                <a:latin typeface="Courier New" pitchFamily="49" charset="0"/>
              </a:rPr>
              <a:t>^{</a:t>
            </a:r>
            <a:r>
              <a:rPr lang="en-US" b="1" dirty="0" err="1">
                <a:latin typeface="Courier New" pitchFamily="49" charset="0"/>
              </a:rPr>
              <a:t>delim</a:t>
            </a:r>
            <a:r>
              <a:rPr lang="en-US" b="1" dirty="0">
                <a:latin typeface="Courier New" pitchFamily="49" charset="0"/>
              </a:rPr>
              <a:t>}   { </a:t>
            </a:r>
            <a:r>
              <a:rPr lang="en-US" b="1" dirty="0" err="1">
                <a:latin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</a:rPr>
              <a:t>+=</a:t>
            </a:r>
            <a:r>
              <a:rPr lang="en-US" b="1" dirty="0" err="1">
                <a:latin typeface="Courier New" pitchFamily="49" charset="0"/>
              </a:rPr>
              <a:t>yyleng</a:t>
            </a:r>
            <a:r>
              <a:rPr lang="en-US" b="1" dirty="0">
                <a:latin typeface="Courier New" pitchFamily="49" charset="0"/>
              </a:rPr>
              <a:t>; wd++; }</a:t>
            </a:r>
          </a:p>
          <a:p>
            <a:r>
              <a:rPr lang="en-US" b="1" dirty="0">
                <a:latin typeface="Courier New" pitchFamily="49" charset="0"/>
              </a:rPr>
              <a:t>.         { </a:t>
            </a:r>
            <a:r>
              <a:rPr lang="en-US" b="1" dirty="0" err="1">
                <a:latin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</a:rPr>
              <a:t>++; }</a:t>
            </a:r>
          </a:p>
          <a:p>
            <a:r>
              <a:rPr lang="en-US" b="1" dirty="0">
                <a:latin typeface="Courier New" pitchFamily="49" charset="0"/>
              </a:rPr>
              <a:t>%%</a:t>
            </a:r>
          </a:p>
          <a:p>
            <a:r>
              <a:rPr lang="en-US" b="1" dirty="0">
                <a:latin typeface="Courier New" pitchFamily="49" charset="0"/>
              </a:rPr>
              <a:t>main()</a:t>
            </a:r>
          </a:p>
          <a:p>
            <a:r>
              <a:rPr lang="en-US" b="1" dirty="0">
                <a:latin typeface="Courier New" pitchFamily="49" charset="0"/>
              </a:rPr>
              <a:t>{ </a:t>
            </a:r>
            <a:r>
              <a:rPr lang="en-US" b="1" dirty="0" err="1">
                <a:latin typeface="Courier New" pitchFamily="49" charset="0"/>
              </a:rPr>
              <a:t>yylex</a:t>
            </a:r>
            <a:r>
              <a:rPr lang="en-US" b="1" dirty="0">
                <a:latin typeface="Courier New" pitchFamily="49" charset="0"/>
              </a:rPr>
              <a:t>();</a:t>
            </a:r>
          </a:p>
          <a:p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("%8d%8d%8d\n", </a:t>
            </a:r>
            <a:r>
              <a:rPr lang="en-US" b="1" dirty="0" err="1">
                <a:latin typeface="Courier New" pitchFamily="49" charset="0"/>
              </a:rPr>
              <a:t>nl</a:t>
            </a:r>
            <a:r>
              <a:rPr lang="en-US" b="1" dirty="0">
                <a:latin typeface="Courier New" pitchFamily="49" charset="0"/>
              </a:rPr>
              <a:t>, wd, </a:t>
            </a:r>
            <a:r>
              <a:rPr lang="en-US" b="1" dirty="0" err="1">
                <a:latin typeface="Courier New" pitchFamily="49" charset="0"/>
              </a:rPr>
              <a:t>ch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</a:rPr>
              <a:t>  return 0;</a:t>
            </a:r>
          </a:p>
          <a:p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8824461" y="2209801"/>
            <a:ext cx="109151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Regular</a:t>
            </a:r>
            <a:br>
              <a:rPr lang="en-US"/>
            </a:br>
            <a:r>
              <a:rPr lang="en-US"/>
              <a:t>definition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H="1">
            <a:off x="6172200" y="2667000"/>
            <a:ext cx="2590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2819400" y="3276600"/>
            <a:ext cx="685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1732437" y="2743201"/>
            <a:ext cx="12150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/>
              <a:t>Translation</a:t>
            </a:r>
            <a:br>
              <a:rPr lang="en-US"/>
            </a:br>
            <a:r>
              <a:rPr lang="en-US"/>
              <a:t>rules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E6E738-26E1-42C6-9CF2-7030E3F9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77C3BB-BD15-41A3-9CEA-96312FFE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BDACF-9740-4442-ACD2-CDB93222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4354-C05A-4297-9A4C-9712CB711775}" type="slidenum">
              <a:rPr lang="en-US" altLang="zh-TW" smtClean="0"/>
              <a:pPr/>
              <a:t>28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A2BAD-B874-463A-A63E-804C0BB89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44624"/>
            <a:ext cx="8147248" cy="662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5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32AE-565A-4500-B8FD-98F6C9DFE497}" type="slidenum">
              <a:rPr lang="en-US"/>
              <a:pPr/>
              <a:t>29</a:t>
            </a:fld>
            <a:endParaRPr lang="en-US"/>
          </a:p>
        </p:txBody>
      </p:sp>
      <p:sp>
        <p:nvSpPr>
          <p:cNvPr id="373762" name="Text Box 2"/>
          <p:cNvSpPr txBox="1">
            <a:spLocks noChangeArrowheads="1"/>
          </p:cNvSpPr>
          <p:nvPr/>
        </p:nvSpPr>
        <p:spPr bwMode="auto">
          <a:xfrm>
            <a:off x="3581400" y="0"/>
            <a:ext cx="245144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Internal Structure of Lex</a:t>
            </a:r>
          </a:p>
        </p:txBody>
      </p:sp>
      <p:sp>
        <p:nvSpPr>
          <p:cNvPr id="373763" name="Rectangle 3"/>
          <p:cNvSpPr>
            <a:spLocks noChangeArrowheads="1"/>
          </p:cNvSpPr>
          <p:nvPr/>
        </p:nvSpPr>
        <p:spPr bwMode="auto">
          <a:xfrm>
            <a:off x="1752600" y="2444234"/>
            <a:ext cx="8686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5486400" y="1066800"/>
            <a:ext cx="871008" cy="70788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FF3300"/>
                </a:solidFill>
              </a:rPr>
              <a:t>Lex</a:t>
            </a:r>
          </a:p>
        </p:txBody>
      </p:sp>
      <p:sp>
        <p:nvSpPr>
          <p:cNvPr id="373765" name="Rectangle 5"/>
          <p:cNvSpPr>
            <a:spLocks noChangeArrowheads="1"/>
          </p:cNvSpPr>
          <p:nvPr/>
        </p:nvSpPr>
        <p:spPr bwMode="auto">
          <a:xfrm>
            <a:off x="2149475" y="2380734"/>
            <a:ext cx="2590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766" name="Text Box 6"/>
          <p:cNvSpPr txBox="1">
            <a:spLocks noChangeArrowheads="1"/>
          </p:cNvSpPr>
          <p:nvPr/>
        </p:nvSpPr>
        <p:spPr bwMode="auto">
          <a:xfrm>
            <a:off x="2209801" y="2057401"/>
            <a:ext cx="1276247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Regular </a:t>
            </a:r>
          </a:p>
          <a:p>
            <a:r>
              <a:rPr lang="en-US"/>
              <a:t>expressions</a:t>
            </a:r>
          </a:p>
        </p:txBody>
      </p:sp>
      <p:sp>
        <p:nvSpPr>
          <p:cNvPr id="373767" name="Text Box 7"/>
          <p:cNvSpPr txBox="1">
            <a:spLocks noChangeArrowheads="1"/>
          </p:cNvSpPr>
          <p:nvPr/>
        </p:nvSpPr>
        <p:spPr bwMode="auto">
          <a:xfrm>
            <a:off x="5181600" y="2286000"/>
            <a:ext cx="559640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NFA</a:t>
            </a:r>
          </a:p>
        </p:txBody>
      </p:sp>
      <p:sp>
        <p:nvSpPr>
          <p:cNvPr id="373768" name="Text Box 8"/>
          <p:cNvSpPr txBox="1">
            <a:spLocks noChangeArrowheads="1"/>
          </p:cNvSpPr>
          <p:nvPr/>
        </p:nvSpPr>
        <p:spPr bwMode="auto">
          <a:xfrm>
            <a:off x="6781800" y="2286000"/>
            <a:ext cx="553228" cy="36933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DFA</a:t>
            </a:r>
          </a:p>
        </p:txBody>
      </p:sp>
      <p:sp>
        <p:nvSpPr>
          <p:cNvPr id="373769" name="Text Box 9"/>
          <p:cNvSpPr txBox="1">
            <a:spLocks noChangeArrowheads="1"/>
          </p:cNvSpPr>
          <p:nvPr/>
        </p:nvSpPr>
        <p:spPr bwMode="auto">
          <a:xfrm>
            <a:off x="8591551" y="1981201"/>
            <a:ext cx="957313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Minimal</a:t>
            </a:r>
          </a:p>
          <a:p>
            <a:r>
              <a:rPr lang="en-US"/>
              <a:t>DFA</a:t>
            </a:r>
          </a:p>
        </p:txBody>
      </p:sp>
      <p:sp>
        <p:nvSpPr>
          <p:cNvPr id="373770" name="Rectangle 10"/>
          <p:cNvSpPr>
            <a:spLocks noChangeArrowheads="1"/>
          </p:cNvSpPr>
          <p:nvPr/>
        </p:nvSpPr>
        <p:spPr bwMode="auto">
          <a:xfrm>
            <a:off x="5105401" y="2368034"/>
            <a:ext cx="18473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771" name="Rectangle 11"/>
          <p:cNvSpPr>
            <a:spLocks noChangeArrowheads="1"/>
          </p:cNvSpPr>
          <p:nvPr/>
        </p:nvSpPr>
        <p:spPr bwMode="auto">
          <a:xfrm>
            <a:off x="6781801" y="2368034"/>
            <a:ext cx="18473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772" name="Rectangle 12"/>
          <p:cNvSpPr>
            <a:spLocks noChangeArrowheads="1"/>
          </p:cNvSpPr>
          <p:nvPr/>
        </p:nvSpPr>
        <p:spPr bwMode="auto">
          <a:xfrm>
            <a:off x="8534401" y="2368034"/>
            <a:ext cx="184731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773" name="Line 13"/>
          <p:cNvSpPr>
            <a:spLocks noChangeShapeType="1"/>
          </p:cNvSpPr>
          <p:nvPr/>
        </p:nvSpPr>
        <p:spPr bwMode="auto">
          <a:xfrm>
            <a:off x="1524000" y="259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3774" name="Line 14"/>
          <p:cNvSpPr>
            <a:spLocks noChangeShapeType="1"/>
          </p:cNvSpPr>
          <p:nvPr/>
        </p:nvSpPr>
        <p:spPr bwMode="auto">
          <a:xfrm>
            <a:off x="4724400" y="259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775" name="Line 15"/>
          <p:cNvSpPr>
            <a:spLocks noChangeShapeType="1"/>
          </p:cNvSpPr>
          <p:nvPr/>
        </p:nvSpPr>
        <p:spPr bwMode="auto">
          <a:xfrm>
            <a:off x="63246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776" name="Line 16"/>
          <p:cNvSpPr>
            <a:spLocks noChangeShapeType="1"/>
          </p:cNvSpPr>
          <p:nvPr/>
        </p:nvSpPr>
        <p:spPr bwMode="auto">
          <a:xfrm>
            <a:off x="7848600" y="2590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777" name="Line 17"/>
          <p:cNvSpPr>
            <a:spLocks noChangeShapeType="1"/>
          </p:cNvSpPr>
          <p:nvPr/>
        </p:nvSpPr>
        <p:spPr bwMode="auto">
          <a:xfrm>
            <a:off x="10210800" y="266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3778" name="Text Box 18"/>
          <p:cNvSpPr txBox="1">
            <a:spLocks noChangeArrowheads="1"/>
          </p:cNvSpPr>
          <p:nvPr/>
        </p:nvSpPr>
        <p:spPr bwMode="auto">
          <a:xfrm>
            <a:off x="3048001" y="4648201"/>
            <a:ext cx="2987997" cy="646331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The final states of the DFA are</a:t>
            </a:r>
          </a:p>
          <a:p>
            <a:r>
              <a:rPr lang="en-US"/>
              <a:t>associated with actions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6F6653-668B-41C9-B894-8DDD9EB6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EBFB13-A21F-4173-8EDF-5338DD4B9418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1"/>
            <a:ext cx="7543800" cy="727075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pitchFamily="2" charset="-122"/>
              </a:rPr>
              <a:t>Scanner, Parser, Lex and Yacc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003676" y="2722564"/>
            <a:ext cx="12604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400" b="1">
                <a:latin typeface="Times New Roman" charset="0"/>
                <a:ea typeface="新細明體" pitchFamily="18" charset="-120"/>
              </a:rPr>
              <a:t>Scanner</a:t>
            </a:r>
            <a:endParaRPr lang="en-US" altLang="zh-TW" sz="2400">
              <a:latin typeface="Times New Roman" charset="0"/>
              <a:ea typeface="新細明體" pitchFamily="18" charset="-120"/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8137526" y="2719389"/>
            <a:ext cx="1158875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pitchFamily="18" charset="-120"/>
              </a:rPr>
              <a:t>Parser</a:t>
            </a:r>
            <a:endParaRPr lang="zh-TW" altLang="en-US" sz="2400" b="1">
              <a:latin typeface="Times New Roman" charset="0"/>
              <a:ea typeface="新細明體" pitchFamily="18" charset="-120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5791200" y="1752600"/>
            <a:ext cx="1125538" cy="83185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pitchFamily="18" charset="-120"/>
              </a:rPr>
              <a:t>symbol</a:t>
            </a:r>
          </a:p>
          <a:p>
            <a:pPr algn="ctr" eaLnBrk="0" hangingPunct="0"/>
            <a:r>
              <a:rPr lang="en-US" altLang="zh-TW" sz="2400" b="1">
                <a:latin typeface="Times New Roman" charset="0"/>
                <a:ea typeface="新細明體" pitchFamily="18" charset="-120"/>
              </a:rPr>
              <a:t>table</a:t>
            </a:r>
            <a:endParaRPr lang="en-US" altLang="zh-TW" sz="2400">
              <a:latin typeface="Times New Roman" charset="0"/>
              <a:ea typeface="新細明體" pitchFamily="18" charset="-120"/>
            </a:endParaRPr>
          </a:p>
        </p:txBody>
      </p:sp>
      <p:cxnSp>
        <p:nvCxnSpPr>
          <p:cNvPr id="25611" name="AutoShape 11"/>
          <p:cNvCxnSpPr>
            <a:cxnSpLocks noChangeShapeType="1"/>
            <a:stCxn id="25606" idx="0"/>
            <a:endCxn id="25607" idx="3"/>
          </p:cNvCxnSpPr>
          <p:nvPr/>
        </p:nvCxnSpPr>
        <p:spPr bwMode="auto">
          <a:xfrm flipH="1" flipV="1">
            <a:off x="6916739" y="2168526"/>
            <a:ext cx="1800225" cy="5508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5612" name="AutoShape 12"/>
          <p:cNvCxnSpPr>
            <a:cxnSpLocks noChangeShapeType="1"/>
            <a:stCxn id="25605" idx="0"/>
            <a:endCxn id="25607" idx="1"/>
          </p:cNvCxnSpPr>
          <p:nvPr/>
        </p:nvCxnSpPr>
        <p:spPr bwMode="auto">
          <a:xfrm flipV="1">
            <a:off x="4633914" y="2168525"/>
            <a:ext cx="1157287" cy="554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25613" name="AutoShape 13"/>
          <p:cNvCxnSpPr>
            <a:cxnSpLocks noChangeShapeType="1"/>
            <a:endCxn id="25605" idx="1"/>
          </p:cNvCxnSpPr>
          <p:nvPr/>
        </p:nvCxnSpPr>
        <p:spPr bwMode="auto">
          <a:xfrm>
            <a:off x="3186113" y="2955925"/>
            <a:ext cx="817562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614" name="AutoShape 14"/>
          <p:cNvCxnSpPr>
            <a:cxnSpLocks noChangeShapeType="1"/>
            <a:stCxn id="25606" idx="3"/>
          </p:cNvCxnSpPr>
          <p:nvPr/>
        </p:nvCxnSpPr>
        <p:spPr bwMode="auto">
          <a:xfrm>
            <a:off x="9296400" y="2952750"/>
            <a:ext cx="990600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3962400" y="4343400"/>
            <a:ext cx="1524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latin typeface="Times New Roman" charset="0"/>
                <a:ea typeface="宋体" pitchFamily="2" charset="-122"/>
              </a:rPr>
              <a:t>lex.yy.c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flipV="1">
            <a:off x="4648200" y="32004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257800" y="2895600"/>
            <a:ext cx="2819400" cy="457200"/>
            <a:chOff x="2352" y="1824"/>
            <a:chExt cx="1776" cy="288"/>
          </a:xfrm>
        </p:grpSpPr>
        <p:sp>
          <p:nvSpPr>
            <p:cNvPr id="6170" name="Text Box 15"/>
            <p:cNvSpPr txBox="1">
              <a:spLocks noChangeArrowheads="1"/>
            </p:cNvSpPr>
            <p:nvPr/>
          </p:nvSpPr>
          <p:spPr bwMode="auto">
            <a:xfrm>
              <a:off x="2928" y="1824"/>
              <a:ext cx="5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 b="1" i="1">
                  <a:latin typeface="Times New Roman" charset="0"/>
                  <a:ea typeface="新細明體" pitchFamily="18" charset="-120"/>
                </a:rPr>
                <a:t>token</a:t>
              </a:r>
            </a:p>
          </p:txBody>
        </p:sp>
        <p:sp>
          <p:nvSpPr>
            <p:cNvPr id="6171" name="Line 22"/>
            <p:cNvSpPr>
              <a:spLocks noChangeShapeType="1"/>
            </p:cNvSpPr>
            <p:nvPr/>
          </p:nvSpPr>
          <p:spPr bwMode="auto">
            <a:xfrm flipH="1">
              <a:off x="2352" y="1872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7896225" y="4205288"/>
            <a:ext cx="1600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latin typeface="Times New Roman" charset="0"/>
                <a:ea typeface="宋体" pitchFamily="2" charset="-122"/>
              </a:rPr>
              <a:t>name.tab.c</a:t>
            </a:r>
          </a:p>
          <a:p>
            <a:pPr algn="ctr"/>
            <a:r>
              <a:rPr lang="en-US" altLang="zh-CN" sz="2400" b="1">
                <a:latin typeface="Times New Roman" charset="0"/>
                <a:ea typeface="宋体" pitchFamily="2" charset="-122"/>
              </a:rPr>
              <a:t>name.tab.h</a:t>
            </a:r>
          </a:p>
        </p:txBody>
      </p:sp>
      <p:sp>
        <p:nvSpPr>
          <p:cNvPr id="6159" name="Rectangle 24"/>
          <p:cNvSpPr>
            <a:spLocks noChangeArrowheads="1"/>
          </p:cNvSpPr>
          <p:nvPr/>
        </p:nvSpPr>
        <p:spPr bwMode="auto">
          <a:xfrm>
            <a:off x="3886200" y="5638800"/>
            <a:ext cx="1676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latin typeface="Times New Roman" charset="0"/>
                <a:ea typeface="宋体" pitchFamily="2" charset="-122"/>
              </a:rPr>
              <a:t>Lex spec (.l)</a:t>
            </a:r>
          </a:p>
        </p:txBody>
      </p:sp>
      <p:sp>
        <p:nvSpPr>
          <p:cNvPr id="6160" name="Rectangle 26"/>
          <p:cNvSpPr>
            <a:spLocks noChangeArrowheads="1"/>
          </p:cNvSpPr>
          <p:nvPr/>
        </p:nvSpPr>
        <p:spPr bwMode="auto">
          <a:xfrm>
            <a:off x="7315200" y="5638800"/>
            <a:ext cx="2743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b="1">
                <a:latin typeface="Times New Roman" charset="0"/>
                <a:ea typeface="宋体" pitchFamily="2" charset="-122"/>
              </a:rPr>
              <a:t>Yacc spec (name.y)</a:t>
            </a: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981200" y="4800600"/>
            <a:ext cx="2667000" cy="762000"/>
            <a:chOff x="288" y="3024"/>
            <a:chExt cx="1680" cy="432"/>
          </a:xfrm>
        </p:grpSpPr>
        <p:sp>
          <p:nvSpPr>
            <p:cNvPr id="6168" name="Line 25"/>
            <p:cNvSpPr>
              <a:spLocks noChangeShapeType="1"/>
            </p:cNvSpPr>
            <p:nvPr/>
          </p:nvSpPr>
          <p:spPr bwMode="auto">
            <a:xfrm flipV="1">
              <a:off x="1968" y="3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AutoShape 29"/>
            <p:cNvSpPr>
              <a:spLocks noChangeArrowheads="1"/>
            </p:cNvSpPr>
            <p:nvPr/>
          </p:nvSpPr>
          <p:spPr bwMode="auto">
            <a:xfrm>
              <a:off x="288" y="3024"/>
              <a:ext cx="1248" cy="384"/>
            </a:xfrm>
            <a:prstGeom prst="wedgeEllipseCallout">
              <a:avLst>
                <a:gd name="adj1" fmla="val 82130"/>
                <a:gd name="adj2" fmla="val 16926"/>
              </a:avLst>
            </a:prstGeom>
            <a:gradFill rotWithShape="1">
              <a:gsLst>
                <a:gs pos="0">
                  <a:srgbClr val="FF9966"/>
                </a:gs>
                <a:gs pos="100000">
                  <a:srgbClr val="FF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Lex/ flex</a:t>
              </a:r>
            </a:p>
          </p:txBody>
        </p:sp>
      </p:grpSp>
      <p:sp>
        <p:nvSpPr>
          <p:cNvPr id="25631" name="Line 31"/>
          <p:cNvSpPr>
            <a:spLocks noChangeShapeType="1"/>
          </p:cNvSpPr>
          <p:nvPr/>
        </p:nvSpPr>
        <p:spPr bwMode="auto">
          <a:xfrm flipV="1">
            <a:off x="8686800" y="3200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5943600" y="4953000"/>
            <a:ext cx="2743200" cy="609600"/>
            <a:chOff x="2784" y="3120"/>
            <a:chExt cx="1728" cy="384"/>
          </a:xfrm>
        </p:grpSpPr>
        <p:sp>
          <p:nvSpPr>
            <p:cNvPr id="6166" name="Line 30"/>
            <p:cNvSpPr>
              <a:spLocks noChangeShapeType="1"/>
            </p:cNvSpPr>
            <p:nvPr/>
          </p:nvSpPr>
          <p:spPr bwMode="auto">
            <a:xfrm flipV="1">
              <a:off x="4512" y="312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AutoShape 33"/>
            <p:cNvSpPr>
              <a:spLocks noChangeArrowheads="1"/>
            </p:cNvSpPr>
            <p:nvPr/>
          </p:nvSpPr>
          <p:spPr bwMode="auto">
            <a:xfrm>
              <a:off x="2784" y="3120"/>
              <a:ext cx="1392" cy="384"/>
            </a:xfrm>
            <a:prstGeom prst="wedgeEllipseCallout">
              <a:avLst>
                <a:gd name="adj1" fmla="val 72843"/>
                <a:gd name="adj2" fmla="val 0"/>
              </a:avLst>
            </a:prstGeom>
            <a:gradFill rotWithShape="1">
              <a:gsLst>
                <a:gs pos="0">
                  <a:srgbClr val="FF9966"/>
                </a:gs>
                <a:gs pos="100000">
                  <a:srgbClr val="FF0000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b="1">
                  <a:ea typeface="宋体" pitchFamily="2" charset="-122"/>
                </a:rPr>
                <a:t>Yacc/ bison</a:t>
              </a:r>
            </a:p>
          </p:txBody>
        </p:sp>
      </p:grpSp>
      <p:sp>
        <p:nvSpPr>
          <p:cNvPr id="6164" name="Rectangle 36"/>
          <p:cNvSpPr>
            <a:spLocks noChangeArrowheads="1"/>
          </p:cNvSpPr>
          <p:nvPr/>
        </p:nvSpPr>
        <p:spPr bwMode="auto">
          <a:xfrm>
            <a:off x="2057400" y="3581400"/>
            <a:ext cx="8229600" cy="3048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>
                <a:ea typeface="Gulim" pitchFamily="34" charset="-127"/>
              </a:rPr>
              <a:t>C Compiler</a:t>
            </a:r>
          </a:p>
        </p:txBody>
      </p:sp>
      <p:sp>
        <p:nvSpPr>
          <p:cNvPr id="25637" name="AutoShape 37"/>
          <p:cNvSpPr>
            <a:spLocks noChangeArrowheads="1"/>
          </p:cNvSpPr>
          <p:nvPr/>
        </p:nvSpPr>
        <p:spPr bwMode="auto">
          <a:xfrm>
            <a:off x="1828800" y="2438400"/>
            <a:ext cx="1371600" cy="990600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>
                <a:ea typeface="Gulim" pitchFamily="34" charset="-127"/>
              </a:rPr>
              <a:t>Source</a:t>
            </a:r>
          </a:p>
          <a:p>
            <a:pPr algn="ctr"/>
            <a:r>
              <a:rPr lang="en-US" altLang="ko-KR" b="1">
                <a:ea typeface="Gulim" pitchFamily="34" charset="-127"/>
              </a:rPr>
              <a:t>Program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9BC6F-0E19-421D-B276-19C9D70F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  <p:bldP spid="25606" grpId="0" animBg="1"/>
      <p:bldP spid="25607" grpId="0" animBg="1"/>
      <p:bldP spid="25620" grpId="0" animBg="1"/>
      <p:bldP spid="25621" grpId="0" animBg="1"/>
      <p:bldP spid="25623" grpId="0" animBg="1"/>
      <p:bldP spid="25631" grpId="0" animBg="1"/>
      <p:bldP spid="256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0DF198-6CB2-4A5C-8BDC-29132A3F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8E711C-A249-4166-9807-0519FC11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C9E2-82AE-4D86-A34C-6CDC2EFBF519}" type="slidenum">
              <a:rPr lang="en-US" altLang="zh-TW" smtClean="0"/>
              <a:pPr/>
              <a:t>30</a:t>
            </a:fld>
            <a:endParaRPr lang="en-US" altLang="zh-TW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B7651-688C-4EA0-B26D-E889E245E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332657"/>
            <a:ext cx="7488832" cy="54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7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676F72-B24F-4014-97CC-FC0BC9FB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5B6185-3DB8-455F-B260-D983E462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C9E2-82AE-4D86-A34C-6CDC2EFBF519}" type="slidenum">
              <a:rPr lang="en-US" altLang="zh-TW" smtClean="0"/>
              <a:pPr/>
              <a:t>31</a:t>
            </a:fld>
            <a:endParaRPr lang="en-US" altLang="zh-TW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C19B9-7B2D-41DC-B912-B72326443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476673"/>
            <a:ext cx="7834064" cy="573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65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F114E7-70A9-4B23-AC29-FE76D5A9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E334C9-CD97-41F7-9BFF-1BDB4BB4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C9E2-82AE-4D86-A34C-6CDC2EFBF519}" type="slidenum">
              <a:rPr lang="en-US" altLang="zh-TW" smtClean="0"/>
              <a:pPr/>
              <a:t>32</a:t>
            </a:fld>
            <a:endParaRPr lang="en-US" altLang="zh-TW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33D0A-91EC-40B1-8E4A-48B47474B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8601"/>
            <a:ext cx="7978080" cy="62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50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607789-B4E6-400D-BB7B-553140C3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30D512-D77E-46CD-8A41-A1A00637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C9E2-82AE-4D86-A34C-6CDC2EFBF519}" type="slidenum">
              <a:rPr lang="en-US" altLang="zh-TW" smtClean="0"/>
              <a:pPr/>
              <a:t>33</a:t>
            </a:fld>
            <a:endParaRPr lang="en-US" altLang="zh-TW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6C619-E0C5-470E-985D-7CABAF7F9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332656"/>
            <a:ext cx="7992888" cy="583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73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Usage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17938-B5AE-4E6B-BF9E-91A0AA5D94D3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1566863"/>
            <a:ext cx="8229600" cy="4525962"/>
          </a:xfrm>
        </p:spPr>
        <p:txBody>
          <a:bodyPr/>
          <a:lstStyle/>
          <a:p>
            <a:r>
              <a:rPr lang="en-US" altLang="zh-TW" dirty="0"/>
              <a:t>To run </a:t>
            </a:r>
            <a:r>
              <a:rPr lang="en-US" altLang="zh-TW" dirty="0" err="1"/>
              <a:t>Lex</a:t>
            </a:r>
            <a:r>
              <a:rPr lang="en-US" altLang="zh-TW" dirty="0"/>
              <a:t> on a source file, type</a:t>
            </a:r>
            <a:br>
              <a:rPr lang="en-US" altLang="zh-TW" dirty="0"/>
            </a:br>
            <a:r>
              <a:rPr lang="en-US" altLang="zh-TW" dirty="0" err="1">
                <a:solidFill>
                  <a:srgbClr val="FF6600"/>
                </a:solidFill>
                <a:latin typeface="Courier New" pitchFamily="49" charset="0"/>
              </a:rPr>
              <a:t>lex</a:t>
            </a:r>
            <a:r>
              <a:rPr lang="en-US" altLang="zh-TW" dirty="0">
                <a:solidFill>
                  <a:srgbClr val="FF6600"/>
                </a:solidFill>
                <a:latin typeface="Courier New" pitchFamily="49" charset="0"/>
              </a:rPr>
              <a:t> </a:t>
            </a:r>
            <a:r>
              <a:rPr lang="en-US" altLang="zh-TW" dirty="0" err="1">
                <a:solidFill>
                  <a:srgbClr val="FF6600"/>
                </a:solidFill>
                <a:latin typeface="Courier New" pitchFamily="49" charset="0"/>
              </a:rPr>
              <a:t>scanner.l</a:t>
            </a:r>
            <a:endParaRPr lang="en-US" altLang="zh-TW" dirty="0">
              <a:solidFill>
                <a:srgbClr val="FF6600"/>
              </a:solidFill>
              <a:latin typeface="Courier New" pitchFamily="49" charset="0"/>
            </a:endParaRPr>
          </a:p>
          <a:p>
            <a:r>
              <a:rPr lang="en-US" altLang="zh-TW" dirty="0"/>
              <a:t>It produces a file named </a:t>
            </a:r>
            <a:r>
              <a:rPr lang="en-US" altLang="zh-TW" dirty="0" err="1"/>
              <a:t>lex.yy.c</a:t>
            </a:r>
            <a:r>
              <a:rPr lang="en-US" altLang="zh-TW" dirty="0"/>
              <a:t> which is a C program for the lexical analyzer.</a:t>
            </a:r>
          </a:p>
          <a:p>
            <a:r>
              <a:rPr lang="en-US" altLang="zh-TW" dirty="0"/>
              <a:t>To compile </a:t>
            </a:r>
            <a:r>
              <a:rPr lang="en-US" altLang="zh-TW" dirty="0" err="1"/>
              <a:t>lex.yy.c</a:t>
            </a:r>
            <a:r>
              <a:rPr lang="en-US" altLang="zh-TW" dirty="0"/>
              <a:t>, type</a:t>
            </a:r>
            <a:br>
              <a:rPr lang="en-US" altLang="zh-TW" dirty="0"/>
            </a:br>
            <a:r>
              <a:rPr lang="en-US" altLang="zh-TW" dirty="0">
                <a:solidFill>
                  <a:srgbClr val="FF6600"/>
                </a:solidFill>
                <a:latin typeface="Courier New" pitchFamily="49" charset="0"/>
              </a:rPr>
              <a:t>cc </a:t>
            </a:r>
            <a:r>
              <a:rPr lang="en-US" altLang="zh-TW" dirty="0" err="1">
                <a:solidFill>
                  <a:srgbClr val="FF6600"/>
                </a:solidFill>
                <a:latin typeface="Courier New" pitchFamily="49" charset="0"/>
              </a:rPr>
              <a:t>lex.yy.c</a:t>
            </a:r>
            <a:r>
              <a:rPr lang="en-US" altLang="zh-TW" dirty="0">
                <a:solidFill>
                  <a:srgbClr val="FF6600"/>
                </a:solidFill>
                <a:latin typeface="Courier New" pitchFamily="49" charset="0"/>
              </a:rPr>
              <a:t> –</a:t>
            </a:r>
            <a:r>
              <a:rPr lang="en-US" altLang="zh-TW" dirty="0" err="1">
                <a:solidFill>
                  <a:srgbClr val="FF6600"/>
                </a:solidFill>
                <a:latin typeface="Courier New" pitchFamily="49" charset="0"/>
              </a:rPr>
              <a:t>ll</a:t>
            </a:r>
            <a:endParaRPr lang="en-US" altLang="zh-TW" dirty="0">
              <a:solidFill>
                <a:srgbClr val="FF6600"/>
              </a:solidFill>
              <a:latin typeface="Courier New" pitchFamily="49" charset="0"/>
            </a:endParaRPr>
          </a:p>
          <a:p>
            <a:r>
              <a:rPr lang="en-US" altLang="zh-TW" dirty="0"/>
              <a:t>To run the lexical analyzer program, type</a:t>
            </a:r>
          </a:p>
          <a:p>
            <a:pPr>
              <a:buFontTx/>
              <a:buNone/>
            </a:pPr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>
                <a:solidFill>
                  <a:srgbClr val="FF6600"/>
                </a:solidFill>
                <a:latin typeface="Courier New" pitchFamily="49" charset="0"/>
              </a:rPr>
              <a:t>./</a:t>
            </a:r>
            <a:r>
              <a:rPr lang="en-US" altLang="zh-TW" dirty="0" err="1">
                <a:solidFill>
                  <a:srgbClr val="FF6600"/>
                </a:solidFill>
                <a:latin typeface="Courier New" pitchFamily="49" charset="0"/>
              </a:rPr>
              <a:t>a.out</a:t>
            </a:r>
            <a:r>
              <a:rPr lang="en-US" altLang="zh-TW" dirty="0">
                <a:solidFill>
                  <a:srgbClr val="FF6600"/>
                </a:solidFill>
                <a:latin typeface="Courier New" pitchFamily="49" charset="0"/>
              </a:rPr>
              <a:t> &lt; </a:t>
            </a:r>
            <a:r>
              <a:rPr lang="en-US" altLang="zh-TW" dirty="0" err="1">
                <a:solidFill>
                  <a:srgbClr val="FF6600"/>
                </a:solidFill>
                <a:latin typeface="Courier New" pitchFamily="49" charset="0"/>
              </a:rPr>
              <a:t>inputfile</a:t>
            </a:r>
            <a:endParaRPr lang="en-US" altLang="zh-TW" dirty="0">
              <a:solidFill>
                <a:srgbClr val="FF66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Versions of Lex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2114-FDC2-41AB-A8E3-809316A24F39}" type="slidenum">
              <a:rPr lang="en-US" altLang="zh-TW"/>
              <a:pPr/>
              <a:t>35</a:t>
            </a:fld>
            <a:endParaRPr lang="en-US" altLang="zh-TW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/>
              <a:t>AT&amp;T  --  lex</a:t>
            </a:r>
            <a:br>
              <a:rPr lang="en-US" altLang="zh-TW" sz="2400"/>
            </a:br>
            <a:r>
              <a:rPr lang="en-US" altLang="zh-TW" sz="2000"/>
              <a:t>http://www.combo.org/lex_yacc_page/lex.html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GNU   --  flex</a:t>
            </a:r>
            <a:br>
              <a:rPr lang="en-US" altLang="zh-TW" sz="2400"/>
            </a:br>
            <a:r>
              <a:rPr lang="en-US" altLang="zh-TW" sz="2000"/>
              <a:t>http://www.gnu.org/manual/flex-2.5.4/flex.html</a:t>
            </a:r>
          </a:p>
          <a:p>
            <a:pPr>
              <a:lnSpc>
                <a:spcPct val="80000"/>
              </a:lnSpc>
            </a:pPr>
            <a:r>
              <a:rPr lang="en-US" altLang="zh-TW" sz="2400"/>
              <a:t>a Win32 version of flex :</a:t>
            </a:r>
            <a:br>
              <a:rPr lang="en-US" altLang="zh-TW" sz="2400"/>
            </a:br>
            <a:r>
              <a:rPr lang="en-US" altLang="zh-TW" sz="2000"/>
              <a:t>http://www.monmouth.com/~wstreett/lex-yacc/lex-yacc.html</a:t>
            </a:r>
            <a:r>
              <a:rPr lang="en-US" altLang="zh-TW" sz="2400"/>
              <a:t> </a:t>
            </a:r>
            <a:br>
              <a:rPr lang="en-US" altLang="zh-TW" sz="2400"/>
            </a:br>
            <a:r>
              <a:rPr lang="en-US" altLang="zh-TW" sz="2400"/>
              <a:t>or Cygwin :</a:t>
            </a:r>
            <a:br>
              <a:rPr lang="en-US" altLang="zh-TW" sz="2400"/>
            </a:br>
            <a:r>
              <a:rPr lang="en-US" altLang="zh-TW" sz="2000"/>
              <a:t>http://sources.redhat.com/cygwin/</a:t>
            </a:r>
          </a:p>
          <a:p>
            <a:pPr>
              <a:lnSpc>
                <a:spcPct val="80000"/>
              </a:lnSpc>
            </a:pPr>
            <a:endParaRPr lang="en-US" altLang="zh-TW" sz="2000"/>
          </a:p>
          <a:p>
            <a:pPr>
              <a:lnSpc>
                <a:spcPct val="80000"/>
              </a:lnSpc>
            </a:pPr>
            <a:r>
              <a:rPr lang="en-US" altLang="zh-TW" sz="2400">
                <a:solidFill>
                  <a:srgbClr val="FF9900"/>
                </a:solidFill>
              </a:rPr>
              <a:t>Lex on different machines is not created equal.</a:t>
            </a:r>
            <a:endParaRPr lang="en-US" altLang="zh-TW" sz="22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813"/>
            <a:ext cx="7772400" cy="1143000"/>
          </a:xfrm>
        </p:spPr>
        <p:txBody>
          <a:bodyPr/>
          <a:lstStyle/>
          <a:p>
            <a:r>
              <a:rPr lang="en-US" altLang="zh-TW"/>
              <a:t>Compilation Sequence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0079-F64D-4F9E-8A18-0199FD123FA3}" type="slidenum">
              <a:rPr lang="en-US" altLang="zh-TW"/>
              <a:pPr/>
              <a:t>4</a:t>
            </a:fld>
            <a:endParaRPr lang="en-US" altLang="zh-TW"/>
          </a:p>
        </p:txBody>
      </p:sp>
      <p:pic>
        <p:nvPicPr>
          <p:cNvPr id="2048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185783" y="1447800"/>
            <a:ext cx="4277634" cy="4572000"/>
          </a:xfrm>
          <a:noFill/>
          <a:ln/>
        </p:spPr>
      </p:pic>
      <p:sp>
        <p:nvSpPr>
          <p:cNvPr id="20486" name="Line 6"/>
          <p:cNvSpPr>
            <a:spLocks noChangeShapeType="1"/>
          </p:cNvSpPr>
          <p:nvPr/>
        </p:nvSpPr>
        <p:spPr bwMode="auto">
          <a:xfrm flipV="1">
            <a:off x="3216276" y="2060575"/>
            <a:ext cx="18716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is Lex?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  <a:endParaRPr lang="en-US" altLang="zh-TW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355F-CEE7-46C5-979C-288D549FF20E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3200" dirty="0"/>
              <a:t>The main job of a </a:t>
            </a:r>
            <a:r>
              <a:rPr lang="en-US" altLang="zh-TW" sz="3200" i="1" dirty="0">
                <a:solidFill>
                  <a:srgbClr val="FF9900"/>
                </a:solidFill>
              </a:rPr>
              <a:t>lexical analyzer (scanner)</a:t>
            </a:r>
            <a:r>
              <a:rPr lang="en-US" altLang="zh-TW" sz="3200" dirty="0"/>
              <a:t> is to break up an input stream into more usable elements (</a:t>
            </a:r>
            <a:r>
              <a:rPr lang="en-US" altLang="zh-TW" sz="3200" i="1" dirty="0"/>
              <a:t>tokens</a:t>
            </a:r>
            <a:r>
              <a:rPr lang="en-US" altLang="zh-TW" sz="3200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3200" dirty="0">
                <a:solidFill>
                  <a:srgbClr val="FF6600"/>
                </a:solidFill>
                <a:latin typeface="Courier New" pitchFamily="49" charset="0"/>
              </a:rPr>
              <a:t>a</a:t>
            </a:r>
            <a:r>
              <a:rPr lang="en-US" altLang="zh-TW" sz="3200" dirty="0">
                <a:latin typeface="Courier New" pitchFamily="49" charset="0"/>
              </a:rPr>
              <a:t> </a:t>
            </a:r>
            <a:r>
              <a:rPr lang="en-US" altLang="zh-TW" sz="3200" dirty="0">
                <a:solidFill>
                  <a:schemeClr val="accent2"/>
                </a:solidFill>
                <a:latin typeface="Courier New" pitchFamily="49" charset="0"/>
              </a:rPr>
              <a:t>=</a:t>
            </a:r>
            <a:r>
              <a:rPr lang="en-US" altLang="zh-TW" sz="3200" dirty="0">
                <a:latin typeface="Courier New" pitchFamily="49" charset="0"/>
              </a:rPr>
              <a:t> </a:t>
            </a:r>
            <a:r>
              <a:rPr lang="en-US" altLang="zh-TW" sz="3200" dirty="0">
                <a:solidFill>
                  <a:srgbClr val="FF6600"/>
                </a:solidFill>
                <a:latin typeface="Courier New" pitchFamily="49" charset="0"/>
              </a:rPr>
              <a:t>b</a:t>
            </a:r>
            <a:r>
              <a:rPr lang="en-US" altLang="zh-TW" sz="3200" dirty="0">
                <a:latin typeface="Courier New" pitchFamily="49" charset="0"/>
              </a:rPr>
              <a:t> </a:t>
            </a:r>
            <a:r>
              <a:rPr lang="en-US" altLang="zh-TW" sz="3200" dirty="0">
                <a:solidFill>
                  <a:srgbClr val="009900"/>
                </a:solidFill>
                <a:latin typeface="Courier New" pitchFamily="49" charset="0"/>
              </a:rPr>
              <a:t>+</a:t>
            </a:r>
            <a:r>
              <a:rPr lang="en-US" altLang="zh-TW" sz="3200" dirty="0">
                <a:latin typeface="Courier New" pitchFamily="49" charset="0"/>
              </a:rPr>
              <a:t> </a:t>
            </a:r>
            <a:r>
              <a:rPr lang="en-US" altLang="zh-TW" sz="3200" dirty="0">
                <a:solidFill>
                  <a:srgbClr val="FF6600"/>
                </a:solidFill>
                <a:latin typeface="Courier New" pitchFamily="49" charset="0"/>
              </a:rPr>
              <a:t>c</a:t>
            </a:r>
            <a:r>
              <a:rPr lang="en-US" altLang="zh-TW" sz="3200" dirty="0">
                <a:latin typeface="Courier New" pitchFamily="49" charset="0"/>
              </a:rPr>
              <a:t> </a:t>
            </a:r>
            <a:r>
              <a:rPr lang="en-US" altLang="zh-TW" sz="3200" dirty="0">
                <a:solidFill>
                  <a:srgbClr val="66CCFF"/>
                </a:solidFill>
                <a:latin typeface="Courier New" pitchFamily="49" charset="0"/>
              </a:rPr>
              <a:t>*</a:t>
            </a:r>
            <a:r>
              <a:rPr lang="en-US" altLang="zh-TW" sz="3200" dirty="0">
                <a:latin typeface="Courier New" pitchFamily="49" charset="0"/>
              </a:rPr>
              <a:t> </a:t>
            </a:r>
            <a:r>
              <a:rPr lang="en-US" altLang="zh-TW" sz="3200" dirty="0">
                <a:solidFill>
                  <a:srgbClr val="FF6600"/>
                </a:solidFill>
                <a:latin typeface="Courier New" pitchFamily="49" charset="0"/>
              </a:rPr>
              <a:t>d</a:t>
            </a:r>
            <a:r>
              <a:rPr lang="en-US" altLang="zh-TW" sz="3200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3200" dirty="0">
                <a:solidFill>
                  <a:srgbClr val="FF6600"/>
                </a:solidFill>
              </a:rPr>
              <a:t>ID</a:t>
            </a:r>
            <a:r>
              <a:rPr lang="en-US" altLang="zh-TW" sz="3200" dirty="0"/>
              <a:t> </a:t>
            </a:r>
            <a:r>
              <a:rPr lang="en-US" altLang="zh-TW" sz="3200" dirty="0">
                <a:solidFill>
                  <a:schemeClr val="accent2"/>
                </a:solidFill>
              </a:rPr>
              <a:t>ASSIGN</a:t>
            </a:r>
            <a:r>
              <a:rPr lang="en-US" altLang="zh-TW" sz="3200" dirty="0"/>
              <a:t> </a:t>
            </a:r>
            <a:r>
              <a:rPr lang="en-US" altLang="zh-TW" sz="3200" dirty="0">
                <a:solidFill>
                  <a:srgbClr val="FF6600"/>
                </a:solidFill>
              </a:rPr>
              <a:t>ID</a:t>
            </a:r>
            <a:r>
              <a:rPr lang="en-US" altLang="zh-TW" sz="3200" dirty="0"/>
              <a:t> </a:t>
            </a:r>
            <a:r>
              <a:rPr lang="en-US" altLang="zh-TW" sz="3200" dirty="0">
                <a:solidFill>
                  <a:srgbClr val="009900"/>
                </a:solidFill>
              </a:rPr>
              <a:t>PLUS</a:t>
            </a:r>
            <a:r>
              <a:rPr lang="en-US" altLang="zh-TW" sz="3200" dirty="0"/>
              <a:t> </a:t>
            </a:r>
            <a:r>
              <a:rPr lang="en-US" altLang="zh-TW" sz="3200" dirty="0">
                <a:solidFill>
                  <a:srgbClr val="FF6600"/>
                </a:solidFill>
              </a:rPr>
              <a:t>ID</a:t>
            </a:r>
            <a:r>
              <a:rPr lang="en-US" altLang="zh-TW" sz="3200" dirty="0"/>
              <a:t> </a:t>
            </a:r>
            <a:r>
              <a:rPr lang="en-US" altLang="zh-TW" sz="3200" dirty="0">
                <a:solidFill>
                  <a:srgbClr val="66CCFF"/>
                </a:solidFill>
              </a:rPr>
              <a:t>MULT</a:t>
            </a:r>
            <a:r>
              <a:rPr lang="en-US" altLang="zh-TW" sz="3200" dirty="0"/>
              <a:t> </a:t>
            </a:r>
            <a:r>
              <a:rPr lang="en-US" altLang="zh-TW" sz="3200" dirty="0">
                <a:solidFill>
                  <a:srgbClr val="FF6600"/>
                </a:solidFill>
              </a:rPr>
              <a:t>ID </a:t>
            </a:r>
            <a:r>
              <a:rPr lang="en-US" altLang="zh-TW" sz="3200" dirty="0">
                <a:solidFill>
                  <a:srgbClr val="FF0000"/>
                </a:solidFill>
              </a:rPr>
              <a:t>SEMI</a:t>
            </a:r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en-US" altLang="zh-TW" sz="4400" dirty="0">
                <a:solidFill>
                  <a:srgbClr val="FF0000"/>
                </a:solidFill>
              </a:rPr>
              <a:t>Lex is an utility to help you rapidly generate your scanners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Lex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Lexical Analyzer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52AB-7E62-4D6A-B43F-1D761BEC8FD3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1600201"/>
            <a:ext cx="8362950" cy="4525963"/>
          </a:xfrm>
        </p:spPr>
        <p:txBody>
          <a:bodyPr/>
          <a:lstStyle/>
          <a:p>
            <a:r>
              <a:rPr lang="en-US" altLang="zh-TW" sz="3200" dirty="0"/>
              <a:t>Lexical analyzers </a:t>
            </a:r>
            <a:r>
              <a:rPr lang="en-US" altLang="zh-TW" sz="3200" b="1" dirty="0">
                <a:solidFill>
                  <a:srgbClr val="FF6600"/>
                </a:solidFill>
              </a:rPr>
              <a:t>tokenize</a:t>
            </a:r>
            <a:r>
              <a:rPr lang="en-US" altLang="zh-TW" sz="3200" dirty="0"/>
              <a:t> input streams</a:t>
            </a:r>
          </a:p>
          <a:p>
            <a:r>
              <a:rPr lang="en-US" altLang="zh-TW" sz="3200" dirty="0"/>
              <a:t>Tokens are the </a:t>
            </a:r>
            <a:r>
              <a:rPr lang="en-US" altLang="zh-TW" sz="3200" b="1" dirty="0">
                <a:solidFill>
                  <a:srgbClr val="FF6600"/>
                </a:solidFill>
              </a:rPr>
              <a:t>terminals</a:t>
            </a:r>
            <a:r>
              <a:rPr lang="en-US" altLang="zh-TW" sz="3200" dirty="0"/>
              <a:t> of a language</a:t>
            </a:r>
          </a:p>
          <a:p>
            <a:pPr lvl="1"/>
            <a:r>
              <a:rPr lang="en-US" altLang="zh-TW" sz="3200" dirty="0"/>
              <a:t>English</a:t>
            </a:r>
          </a:p>
          <a:p>
            <a:pPr lvl="2"/>
            <a:r>
              <a:rPr lang="en-US" altLang="zh-TW" sz="3200" dirty="0"/>
              <a:t>words, punctuation marks, …</a:t>
            </a:r>
          </a:p>
          <a:p>
            <a:pPr lvl="1"/>
            <a:r>
              <a:rPr lang="en-US" altLang="zh-TW" sz="3200" dirty="0"/>
              <a:t>Programming language</a:t>
            </a:r>
          </a:p>
          <a:p>
            <a:pPr lvl="2"/>
            <a:r>
              <a:rPr lang="en-US" altLang="zh-TW" sz="3200" dirty="0"/>
              <a:t>Identifiers, operators, keywords, …</a:t>
            </a:r>
          </a:p>
          <a:p>
            <a:r>
              <a:rPr lang="en-US" altLang="zh-TW" sz="3200" dirty="0"/>
              <a:t>Regular expressions define </a:t>
            </a:r>
            <a:r>
              <a:rPr lang="en-US" altLang="zh-TW" sz="3200" b="1" dirty="0">
                <a:solidFill>
                  <a:srgbClr val="FF6600"/>
                </a:solidFill>
              </a:rPr>
              <a:t>terminals/tokens</a:t>
            </a:r>
          </a:p>
          <a:p>
            <a:endParaRPr lang="en-US" altLang="zh-TW" b="1" dirty="0">
              <a:solidFill>
                <a:srgbClr val="FF6600"/>
              </a:solidFill>
            </a:endParaRPr>
          </a:p>
          <a:p>
            <a:pPr lvl="1">
              <a:buFontTx/>
              <a:buNone/>
            </a:pPr>
            <a:endParaRPr lang="en-US" altLang="zh-TW" b="1" dirty="0">
              <a:solidFill>
                <a:srgbClr val="FF6600"/>
              </a:solidFill>
            </a:endParaRPr>
          </a:p>
          <a:p>
            <a:endParaRPr lang="en-US" altLang="zh-TW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Lex Source Program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B1CE-EFC7-464A-BF94-F368BD89A223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09800" y="1484784"/>
            <a:ext cx="7772400" cy="1944216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Lex source is a program which consists  of</a:t>
            </a:r>
          </a:p>
          <a:p>
            <a:pPr lvl="1"/>
            <a:r>
              <a:rPr lang="en-US" altLang="zh-TW" sz="3200" dirty="0">
                <a:solidFill>
                  <a:srgbClr val="FF6600"/>
                </a:solidFill>
              </a:rPr>
              <a:t>regular expressions</a:t>
            </a:r>
            <a:r>
              <a:rPr lang="en-US" altLang="zh-TW" sz="3200" dirty="0"/>
              <a:t> and</a:t>
            </a:r>
          </a:p>
          <a:p>
            <a:pPr lvl="1"/>
            <a:r>
              <a:rPr lang="en-US" altLang="zh-TW" sz="3200" dirty="0"/>
              <a:t>corresponding </a:t>
            </a:r>
            <a:r>
              <a:rPr lang="en-US" altLang="zh-TW" sz="3200" dirty="0">
                <a:solidFill>
                  <a:srgbClr val="FF6600"/>
                </a:solidFill>
              </a:rPr>
              <a:t>program fragments</a:t>
            </a:r>
          </a:p>
          <a:p>
            <a:pPr>
              <a:buFontTx/>
              <a:buNone/>
            </a:pPr>
            <a:endParaRPr lang="en-US" altLang="zh-TW" dirty="0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992314" y="4365626"/>
            <a:ext cx="835342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992314" y="3502026"/>
            <a:ext cx="8351837" cy="2735263"/>
          </a:xfrm>
          <a:prstGeom prst="rect">
            <a:avLst/>
          </a:prstGeom>
          <a:solidFill>
            <a:schemeClr val="bg1">
              <a:alpha val="33000"/>
            </a:schemeClr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eaLnBrk="1" hangingPunct="1"/>
            <a:r>
              <a:rPr lang="en-US" altLang="zh-TW" dirty="0">
                <a:latin typeface="Courier New" pitchFamily="49" charset="0"/>
              </a:rPr>
              <a:t>digit	[0-9]</a:t>
            </a:r>
          </a:p>
          <a:p>
            <a:pPr eaLnBrk="1" hangingPunct="1"/>
            <a:r>
              <a:rPr lang="en-US" altLang="zh-TW" dirty="0">
                <a:latin typeface="Courier New" pitchFamily="49" charset="0"/>
              </a:rPr>
              <a:t>letter	[a-</a:t>
            </a:r>
            <a:r>
              <a:rPr lang="en-US" altLang="zh-TW" dirty="0" err="1">
                <a:latin typeface="Courier New" pitchFamily="49" charset="0"/>
              </a:rPr>
              <a:t>zA</a:t>
            </a:r>
            <a:r>
              <a:rPr lang="en-US" altLang="zh-TW" dirty="0">
                <a:latin typeface="Courier New" pitchFamily="49" charset="0"/>
              </a:rPr>
              <a:t>-Z]</a:t>
            </a:r>
          </a:p>
          <a:p>
            <a:pPr eaLnBrk="1" hangingPunct="1"/>
            <a:r>
              <a:rPr lang="en-US" altLang="zh-TW" dirty="0">
                <a:latin typeface="Courier New" pitchFamily="49" charset="0"/>
              </a:rPr>
              <a:t>%%</a:t>
            </a:r>
          </a:p>
          <a:p>
            <a:pPr eaLnBrk="1" hangingPunct="1"/>
            <a:r>
              <a:rPr lang="en-US" altLang="zh-TW" dirty="0">
                <a:latin typeface="Courier New" pitchFamily="49" charset="0"/>
              </a:rPr>
              <a:t>{letter}({letter}|{digit})*	</a:t>
            </a:r>
            <a:r>
              <a:rPr lang="en-US" altLang="zh-TW" dirty="0" err="1">
                <a:latin typeface="Courier New" pitchFamily="49" charset="0"/>
              </a:rPr>
              <a:t>printf</a:t>
            </a:r>
            <a:r>
              <a:rPr lang="en-US" altLang="zh-TW" dirty="0">
                <a:latin typeface="Courier New" pitchFamily="49" charset="0"/>
              </a:rPr>
              <a:t>(“id: %s\n”, </a:t>
            </a:r>
            <a:r>
              <a:rPr lang="en-US" altLang="zh-TW" dirty="0" err="1">
                <a:latin typeface="Courier New" pitchFamily="49" charset="0"/>
              </a:rPr>
              <a:t>yytext</a:t>
            </a:r>
            <a:r>
              <a:rPr lang="en-US" altLang="zh-TW" dirty="0"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zh-TW" dirty="0">
                <a:latin typeface="Courier New" pitchFamily="49" charset="0"/>
              </a:rPr>
              <a:t>\n					</a:t>
            </a:r>
            <a:r>
              <a:rPr lang="en-US" altLang="zh-TW" dirty="0" err="1">
                <a:latin typeface="Courier New" pitchFamily="49" charset="0"/>
              </a:rPr>
              <a:t>printf</a:t>
            </a:r>
            <a:r>
              <a:rPr lang="en-US" altLang="zh-TW" dirty="0">
                <a:latin typeface="Courier New" pitchFamily="49" charset="0"/>
              </a:rPr>
              <a:t>(“new line\n”);</a:t>
            </a:r>
          </a:p>
          <a:p>
            <a:pPr eaLnBrk="1" hangingPunct="1"/>
            <a:r>
              <a:rPr lang="en-US" altLang="zh-TW" dirty="0">
                <a:latin typeface="Courier New" pitchFamily="49" charset="0"/>
              </a:rPr>
              <a:t>%%</a:t>
            </a:r>
          </a:p>
          <a:p>
            <a:pPr eaLnBrk="1" hangingPunct="1"/>
            <a:r>
              <a:rPr lang="en-US" altLang="zh-TW" dirty="0">
                <a:latin typeface="Courier New" pitchFamily="49" charset="0"/>
              </a:rPr>
              <a:t>main() {</a:t>
            </a:r>
          </a:p>
          <a:p>
            <a:pPr eaLnBrk="1" hangingPunct="1"/>
            <a:r>
              <a:rPr lang="en-US" altLang="zh-TW" dirty="0">
                <a:latin typeface="Courier New" pitchFamily="49" charset="0"/>
              </a:rPr>
              <a:t>	</a:t>
            </a:r>
            <a:r>
              <a:rPr lang="en-US" altLang="zh-TW" dirty="0" err="1">
                <a:latin typeface="Courier New" pitchFamily="49" charset="0"/>
              </a:rPr>
              <a:t>yylex</a:t>
            </a:r>
            <a:r>
              <a:rPr lang="en-US" altLang="zh-TW" dirty="0"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zh-TW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Lex Source to C Program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B3009-C929-4E6C-99D5-5B22E07FEBD0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The table is translated to a C program (</a:t>
            </a:r>
            <a:r>
              <a:rPr lang="en-US" altLang="zh-TW" sz="3600" dirty="0" err="1"/>
              <a:t>lex.yy.c</a:t>
            </a:r>
            <a:r>
              <a:rPr lang="en-US" altLang="zh-TW" sz="3600" dirty="0"/>
              <a:t>) which</a:t>
            </a:r>
          </a:p>
          <a:p>
            <a:pPr lvl="1"/>
            <a:r>
              <a:rPr lang="en-US" altLang="zh-TW" sz="3600" dirty="0"/>
              <a:t>reads an input stream</a:t>
            </a:r>
          </a:p>
          <a:p>
            <a:pPr lvl="1"/>
            <a:r>
              <a:rPr lang="en-US" altLang="zh-TW" sz="3600" dirty="0"/>
              <a:t>partitions the input into strings which match the given expressions and</a:t>
            </a:r>
          </a:p>
          <a:p>
            <a:pPr lvl="1"/>
            <a:r>
              <a:rPr lang="en-US" altLang="zh-TW" sz="3600" dirty="0"/>
              <a:t>copies it to an output stream if necessary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 Overview of Lex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COE 401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4BFD-A3C4-4040-A5DA-669318D8DA98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656139" y="2276475"/>
            <a:ext cx="28082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TW" sz="3200">
                <a:solidFill>
                  <a:schemeClr val="bg1"/>
                </a:solidFill>
              </a:rPr>
              <a:t>Lex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656139" y="3429000"/>
            <a:ext cx="28082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TW" sz="3200">
                <a:solidFill>
                  <a:schemeClr val="bg1"/>
                </a:solidFill>
              </a:rPr>
              <a:t>C compiler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4656139" y="4581525"/>
            <a:ext cx="2808287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TW" sz="3200">
                <a:solidFill>
                  <a:schemeClr val="bg1"/>
                </a:solidFill>
              </a:rPr>
              <a:t>a.out</a:t>
            </a: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4008438" y="2565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4008438" y="37893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4008438" y="48688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7464425" y="2565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7464425" y="37893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>
            <a:off x="7464425" y="48688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3C2D0-DD9B-4F61-8780-FF60942B50D5}"/>
              </a:ext>
            </a:extLst>
          </p:cNvPr>
          <p:cNvSpPr txBox="1"/>
          <p:nvPr/>
        </p:nvSpPr>
        <p:spPr>
          <a:xfrm>
            <a:off x="8185150" y="2380754"/>
            <a:ext cx="115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Lex.yy.c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4FA05-963A-4D69-91B4-B31388E1E254}"/>
              </a:ext>
            </a:extLst>
          </p:cNvPr>
          <p:cNvSpPr txBox="1"/>
          <p:nvPr/>
        </p:nvSpPr>
        <p:spPr>
          <a:xfrm>
            <a:off x="2640101" y="2492062"/>
            <a:ext cx="122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X.l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B2317-BC6E-4987-B72C-1816B649E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67" y="3469512"/>
            <a:ext cx="1207113" cy="4999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1A9C12-9811-4ED0-B3E0-90C16420EACD}"/>
              </a:ext>
            </a:extLst>
          </p:cNvPr>
          <p:cNvSpPr txBox="1"/>
          <p:nvPr/>
        </p:nvSpPr>
        <p:spPr>
          <a:xfrm>
            <a:off x="8153508" y="356885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a.out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0CDE1-3FF1-46AF-8DF2-CCA7C1FB029D}"/>
              </a:ext>
            </a:extLst>
          </p:cNvPr>
          <p:cNvSpPr txBox="1"/>
          <p:nvPr/>
        </p:nvSpPr>
        <p:spPr>
          <a:xfrm>
            <a:off x="2127505" y="4652963"/>
            <a:ext cx="193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 program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C6E152-F05D-4A6C-AC98-FE3857BD9972}"/>
              </a:ext>
            </a:extLst>
          </p:cNvPr>
          <p:cNvSpPr txBox="1"/>
          <p:nvPr/>
        </p:nvSpPr>
        <p:spPr>
          <a:xfrm>
            <a:off x="8328248" y="4662800"/>
            <a:ext cx="133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Tokens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1112</Words>
  <Application>Microsoft Office PowerPoint</Application>
  <PresentationFormat>Widescreen</PresentationFormat>
  <Paragraphs>370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等线</vt:lpstr>
      <vt:lpstr>Gulim</vt:lpstr>
      <vt:lpstr>新細明體</vt:lpstr>
      <vt:lpstr>SimSun</vt:lpstr>
      <vt:lpstr>Angsana New</vt:lpstr>
      <vt:lpstr>Arial</vt:lpstr>
      <vt:lpstr>Calibri</vt:lpstr>
      <vt:lpstr>Calibri Light</vt:lpstr>
      <vt:lpstr>Comic Sans MS</vt:lpstr>
      <vt:lpstr>Cordia New</vt:lpstr>
      <vt:lpstr>Courier New</vt:lpstr>
      <vt:lpstr>Times New Roman</vt:lpstr>
      <vt:lpstr>Office Theme</vt:lpstr>
      <vt:lpstr>PowerPoint Presentation</vt:lpstr>
      <vt:lpstr>Introduction to LEX</vt:lpstr>
      <vt:lpstr>Scanner, Parser, Lex and Yacc</vt:lpstr>
      <vt:lpstr>Compilation Sequence</vt:lpstr>
      <vt:lpstr>What is Lex? </vt:lpstr>
      <vt:lpstr>Lex – Lexical Analyzer</vt:lpstr>
      <vt:lpstr>Lex Source Program</vt:lpstr>
      <vt:lpstr>Lex Source to C Program</vt:lpstr>
      <vt:lpstr>An Overview of Lex</vt:lpstr>
      <vt:lpstr>Skeleton of a Lex Specification (.l file)</vt:lpstr>
      <vt:lpstr>PowerPoint Presentation</vt:lpstr>
      <vt:lpstr>Lex v.s. Yacc</vt:lpstr>
      <vt:lpstr>Lex with Yacc</vt:lpstr>
      <vt:lpstr>Regular Expressions</vt:lpstr>
      <vt:lpstr>Lex Regular Expressions (Extended Regular Expressions)</vt:lpstr>
      <vt:lpstr>Operators</vt:lpstr>
      <vt:lpstr>Character Classes []</vt:lpstr>
      <vt:lpstr>Arbitrary Character .</vt:lpstr>
      <vt:lpstr>Optional &amp; Repeated Expressions</vt:lpstr>
      <vt:lpstr>Precedence of Operators</vt:lpstr>
      <vt:lpstr>Pattern Matching Primitives</vt:lpstr>
      <vt:lpstr> Lex Predefined Variables</vt:lpstr>
      <vt:lpstr>User Subroutines Section</vt:lpstr>
      <vt:lpstr>User Subroutines Section (cont’d)</vt:lpstr>
      <vt:lpstr>Example Lex Specification 1</vt:lpstr>
      <vt:lpstr>Example Lex Specification 2</vt:lpstr>
      <vt:lpstr>Example Lex Specification 3 Counts no of lines, words and characters in source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Usage</vt:lpstr>
      <vt:lpstr>Versions of Lex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Sangeeta Sabharwal</dc:creator>
  <cp:lastModifiedBy>Sangeeta Sabharwal</cp:lastModifiedBy>
  <cp:revision>1</cp:revision>
  <dcterms:created xsi:type="dcterms:W3CDTF">2018-09-06T14:44:39Z</dcterms:created>
  <dcterms:modified xsi:type="dcterms:W3CDTF">2018-09-06T14:45:54Z</dcterms:modified>
</cp:coreProperties>
</file>