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Economica"/>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C6E313A-1721-4C78-A99C-64884C9CF762}">
  <a:tblStyle styleId="{EC6E313A-1721-4C78-A99C-64884C9CF7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Economica-bold.fntdata"/><Relationship Id="rId23" Type="http://schemas.openxmlformats.org/officeDocument/2006/relationships/font" Target="fonts/Economic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512e43ea1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512e43ea1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512e43ea1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512e43ea1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512e43ea1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512e43ea1_0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512e43ea1_0_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512e43ea1_0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5afb1b6a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5afb1b6a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5afb1b6a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5afb1b6a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52bf9e4a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52bf9e4a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512e43ea1_0_1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512e43ea1_0_1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fbc13608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fbc13608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512e43ea1_0_1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512e43ea1_0_1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512e43ea1_0_1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512e43ea1_0_1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52bf9e4a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52bf9e4a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52bf9e4a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52bf9e4a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52bf9e4a9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52bf9e4a9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5afb1b6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5afb1b6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083824"/>
            <a:ext cx="3054600" cy="189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Chaii - Hindi and Tamil Question Answering</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t>By: Harsh Panday (panday.4)</a:t>
            </a:r>
            <a:endParaRPr/>
          </a:p>
          <a:p>
            <a:pPr indent="0" lvl="0" marL="0" rtl="0" algn="ctr">
              <a:spcBef>
                <a:spcPts val="0"/>
              </a:spcBef>
              <a:spcAft>
                <a:spcPts val="0"/>
              </a:spcAft>
              <a:buNone/>
            </a:pPr>
            <a:r>
              <a:rPr lang="en"/>
              <a:t>Vritangi Kansal (kansal.17)</a:t>
            </a:r>
            <a:endParaRPr/>
          </a:p>
          <a:p>
            <a:pPr indent="0" lvl="0" marL="0" rtl="0" algn="ctr">
              <a:spcBef>
                <a:spcPts val="0"/>
              </a:spcBef>
              <a:spcAft>
                <a:spcPts val="0"/>
              </a:spcAft>
              <a:buNone/>
            </a:pPr>
            <a:r>
              <a:rPr lang="en"/>
              <a:t>Nitish </a:t>
            </a:r>
            <a:r>
              <a:rPr lang="en"/>
              <a:t>Reddy</a:t>
            </a:r>
            <a:endParaRPr/>
          </a:p>
        </p:txBody>
      </p:sp>
      <p:pic>
        <p:nvPicPr>
          <p:cNvPr id="64" name="Google Shape;64;p13"/>
          <p:cNvPicPr preferRelativeResize="0"/>
          <p:nvPr/>
        </p:nvPicPr>
        <p:blipFill>
          <a:blip r:embed="rId3">
            <a:alphaModFix/>
          </a:blip>
          <a:stretch>
            <a:fillRect/>
          </a:stretch>
        </p:blipFill>
        <p:spPr>
          <a:xfrm>
            <a:off x="7297275" y="3364125"/>
            <a:ext cx="1846725" cy="1676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Our methodology (Fine Tuning BERT)</a:t>
            </a:r>
            <a:endParaRPr/>
          </a:p>
        </p:txBody>
      </p:sp>
      <p:sp>
        <p:nvSpPr>
          <p:cNvPr id="142" name="Google Shape;142;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latin typeface="Times New Roman"/>
                <a:ea typeface="Times New Roman"/>
                <a:cs typeface="Times New Roman"/>
                <a:sym typeface="Times New Roman"/>
              </a:rPr>
              <a:t>Data </a:t>
            </a:r>
            <a:r>
              <a:rPr b="1" lang="en" sz="1100">
                <a:latin typeface="Times New Roman"/>
                <a:ea typeface="Times New Roman"/>
                <a:cs typeface="Times New Roman"/>
                <a:sym typeface="Times New Roman"/>
              </a:rPr>
              <a:t>Preparation</a:t>
            </a:r>
            <a:endParaRPr b="1" sz="1100">
              <a:latin typeface="Times New Roman"/>
              <a:ea typeface="Times New Roman"/>
              <a:cs typeface="Times New Roman"/>
              <a:sym typeface="Times New Roman"/>
            </a:endParaRPr>
          </a:p>
          <a:p>
            <a:pPr indent="-298450" lvl="0" marL="457200" rtl="0" algn="l">
              <a:spcBef>
                <a:spcPts val="1200"/>
              </a:spcBef>
              <a:spcAft>
                <a:spcPts val="0"/>
              </a:spcAft>
              <a:buSzPts val="1100"/>
              <a:buFont typeface="Times New Roman"/>
              <a:buChar char="●"/>
            </a:pPr>
            <a:r>
              <a:rPr lang="en" sz="1100">
                <a:latin typeface="Times New Roman"/>
                <a:ea typeface="Times New Roman"/>
                <a:cs typeface="Times New Roman"/>
                <a:sym typeface="Times New Roman"/>
              </a:rPr>
              <a:t>The first step i</a:t>
            </a:r>
            <a:r>
              <a:rPr lang="en" sz="1100">
                <a:latin typeface="Times New Roman"/>
                <a:ea typeface="Times New Roman"/>
                <a:cs typeface="Times New Roman"/>
                <a:sym typeface="Times New Roman"/>
              </a:rPr>
              <a:t>n</a:t>
            </a:r>
            <a:r>
              <a:rPr lang="en" sz="1100">
                <a:latin typeface="Times New Roman"/>
                <a:ea typeface="Times New Roman"/>
                <a:cs typeface="Times New Roman"/>
                <a:sym typeface="Times New Roman"/>
              </a:rPr>
              <a:t> data </a:t>
            </a:r>
            <a:r>
              <a:rPr lang="en" sz="1100">
                <a:latin typeface="Times New Roman"/>
                <a:ea typeface="Times New Roman"/>
                <a:cs typeface="Times New Roman"/>
                <a:sym typeface="Times New Roman"/>
              </a:rPr>
              <a:t>preparation</a:t>
            </a:r>
            <a:r>
              <a:rPr lang="en" sz="1100">
                <a:latin typeface="Times New Roman"/>
                <a:ea typeface="Times New Roman"/>
                <a:cs typeface="Times New Roman"/>
                <a:sym typeface="Times New Roman"/>
              </a:rPr>
              <a:t> is to use the pre trained tokenizer to create embeddings for our input data that is for context and the questions. </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 sz="1100">
                <a:latin typeface="Times New Roman"/>
                <a:ea typeface="Times New Roman"/>
                <a:cs typeface="Times New Roman"/>
                <a:sym typeface="Times New Roman"/>
              </a:rPr>
              <a:t>Let’s understand how BERT uses these embeddings:</a:t>
            </a:r>
            <a:endParaRPr sz="1100">
              <a:latin typeface="Times New Roman"/>
              <a:ea typeface="Times New Roman"/>
              <a:cs typeface="Times New Roman"/>
              <a:sym typeface="Times New Roman"/>
            </a:endParaRPr>
          </a:p>
          <a:p>
            <a:pPr indent="0" lvl="0" marL="0" rtl="0" algn="l">
              <a:spcBef>
                <a:spcPts val="1200"/>
              </a:spcBef>
              <a:spcAft>
                <a:spcPts val="1200"/>
              </a:spcAft>
              <a:buNone/>
            </a:pPr>
            <a:r>
              <a:t/>
            </a:r>
            <a:endParaRPr sz="1100">
              <a:latin typeface="Times New Roman"/>
              <a:ea typeface="Times New Roman"/>
              <a:cs typeface="Times New Roman"/>
              <a:sym typeface="Times New Roman"/>
            </a:endParaRPr>
          </a:p>
        </p:txBody>
      </p:sp>
      <p:pic>
        <p:nvPicPr>
          <p:cNvPr id="143" name="Google Shape;143;p22"/>
          <p:cNvPicPr preferRelativeResize="0"/>
          <p:nvPr/>
        </p:nvPicPr>
        <p:blipFill>
          <a:blip r:embed="rId3">
            <a:alphaModFix/>
          </a:blip>
          <a:stretch>
            <a:fillRect/>
          </a:stretch>
        </p:blipFill>
        <p:spPr>
          <a:xfrm>
            <a:off x="1799450" y="2693200"/>
            <a:ext cx="5189226" cy="2135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Fine Tuning BERT cont...</a:t>
            </a:r>
            <a:endParaRPr/>
          </a:p>
        </p:txBody>
      </p:sp>
      <p:sp>
        <p:nvSpPr>
          <p:cNvPr id="149" name="Google Shape;149;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298450" lvl="0" marL="457200" rtl="0" algn="just">
              <a:spcBef>
                <a:spcPts val="1200"/>
              </a:spcBef>
              <a:spcAft>
                <a:spcPts val="0"/>
              </a:spcAft>
              <a:buSzPts val="1100"/>
              <a:buFont typeface="Times New Roman"/>
              <a:buChar char="●"/>
            </a:pPr>
            <a:r>
              <a:rPr lang="en" sz="1100">
                <a:latin typeface="Times New Roman"/>
                <a:ea typeface="Times New Roman"/>
                <a:cs typeface="Times New Roman"/>
                <a:sym typeface="Times New Roman"/>
              </a:rPr>
              <a:t>The next step is to mark the answer in the context so that BERT can learn while training; this is where we used the “answer start” column in our training dataset. As we were given the answer and the answer start position using them we calculated the position where the answer ended and then marked the answer as 1 in the context and the rest of the context was marked 0. Then we stored the embeddings, the masks and the answer start and end token in a dictionary, so that we can feed it to BERT to train. </a:t>
            </a:r>
            <a:endParaRPr sz="1100">
              <a:latin typeface="Times New Roman"/>
              <a:ea typeface="Times New Roman"/>
              <a:cs typeface="Times New Roman"/>
              <a:sym typeface="Times New Roman"/>
            </a:endParaRPr>
          </a:p>
          <a:p>
            <a:pPr indent="0" lvl="0" marL="0" rtl="0" algn="just">
              <a:spcBef>
                <a:spcPts val="1200"/>
              </a:spcBef>
              <a:spcAft>
                <a:spcPts val="0"/>
              </a:spcAft>
              <a:buNone/>
            </a:pPr>
            <a:r>
              <a:rPr lang="en" sz="1100">
                <a:latin typeface="Times New Roman"/>
                <a:ea typeface="Times New Roman"/>
                <a:cs typeface="Times New Roman"/>
                <a:sym typeface="Times New Roman"/>
              </a:rPr>
              <a:t>So for our case this would look something like this </a:t>
            </a:r>
            <a:endParaRPr sz="1100">
              <a:latin typeface="Times New Roman"/>
              <a:ea typeface="Times New Roman"/>
              <a:cs typeface="Times New Roman"/>
              <a:sym typeface="Times New Roman"/>
            </a:endParaRPr>
          </a:p>
          <a:p>
            <a:pPr indent="0" lvl="0" marL="0" rtl="0" algn="just">
              <a:spcBef>
                <a:spcPts val="1200"/>
              </a:spcBef>
              <a:spcAft>
                <a:spcPts val="0"/>
              </a:spcAft>
              <a:buNone/>
            </a:pPr>
            <a:r>
              <a:t/>
            </a:r>
            <a:endParaRPr sz="1100">
              <a:latin typeface="Times New Roman"/>
              <a:ea typeface="Times New Roman"/>
              <a:cs typeface="Times New Roman"/>
              <a:sym typeface="Times New Roman"/>
            </a:endParaRPr>
          </a:p>
          <a:p>
            <a:pPr indent="0" lvl="0" marL="0" rtl="0" algn="just">
              <a:spcBef>
                <a:spcPts val="1200"/>
              </a:spcBef>
              <a:spcAft>
                <a:spcPts val="0"/>
              </a:spcAft>
              <a:buNone/>
            </a:pPr>
            <a:r>
              <a:t/>
            </a:r>
            <a:endParaRPr sz="1100">
              <a:latin typeface="Times New Roman"/>
              <a:ea typeface="Times New Roman"/>
              <a:cs typeface="Times New Roman"/>
              <a:sym typeface="Times New Roman"/>
            </a:endParaRPr>
          </a:p>
          <a:p>
            <a:pPr indent="0" lvl="0" marL="0" rtl="0" algn="just">
              <a:spcBef>
                <a:spcPts val="1200"/>
              </a:spcBef>
              <a:spcAft>
                <a:spcPts val="0"/>
              </a:spcAft>
              <a:buNone/>
            </a:pPr>
            <a:r>
              <a:t/>
            </a:r>
            <a:endParaRPr sz="1100">
              <a:latin typeface="Times New Roman"/>
              <a:ea typeface="Times New Roman"/>
              <a:cs typeface="Times New Roman"/>
              <a:sym typeface="Times New Roman"/>
            </a:endParaRPr>
          </a:p>
          <a:p>
            <a:pPr indent="0" lvl="0" marL="0" rtl="0" algn="just">
              <a:spcBef>
                <a:spcPts val="1200"/>
              </a:spcBef>
              <a:spcAft>
                <a:spcPts val="0"/>
              </a:spcAft>
              <a:buNone/>
            </a:pPr>
            <a:r>
              <a:rPr lang="en" sz="1100">
                <a:latin typeface="Times New Roman"/>
                <a:ea typeface="Times New Roman"/>
                <a:cs typeface="Times New Roman"/>
                <a:sym typeface="Times New Roman"/>
              </a:rPr>
              <a:t>*This is just an example, we don’t actually mark the words themselves instead we mark their embeddings.</a:t>
            </a:r>
            <a:endParaRPr sz="1100">
              <a:latin typeface="Times New Roman"/>
              <a:ea typeface="Times New Roman"/>
              <a:cs typeface="Times New Roman"/>
              <a:sym typeface="Times New Roman"/>
            </a:endParaRPr>
          </a:p>
          <a:p>
            <a:pPr indent="-298450" lvl="0" marL="457200" rtl="0" algn="just">
              <a:spcBef>
                <a:spcPts val="1200"/>
              </a:spcBef>
              <a:spcAft>
                <a:spcPts val="0"/>
              </a:spcAft>
              <a:buSzPts val="1100"/>
              <a:buFont typeface="Times New Roman"/>
              <a:buChar char="●"/>
            </a:pPr>
            <a:r>
              <a:rPr lang="en" sz="1100">
                <a:latin typeface="Times New Roman"/>
                <a:ea typeface="Times New Roman"/>
                <a:cs typeface="Times New Roman"/>
                <a:sym typeface="Times New Roman"/>
              </a:rPr>
              <a:t>Then we append all the embeddings, answer start and end token into a </a:t>
            </a:r>
            <a:r>
              <a:rPr lang="en" sz="1100">
                <a:latin typeface="Times New Roman"/>
                <a:ea typeface="Times New Roman"/>
                <a:cs typeface="Times New Roman"/>
                <a:sym typeface="Times New Roman"/>
              </a:rPr>
              <a:t>dictionary, in order to feed the data to BERT.</a:t>
            </a:r>
            <a:endParaRPr sz="11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50" name="Google Shape;150;p23"/>
          <p:cNvPicPr preferRelativeResize="0"/>
          <p:nvPr/>
        </p:nvPicPr>
        <p:blipFill>
          <a:blip r:embed="rId3">
            <a:alphaModFix/>
          </a:blip>
          <a:stretch>
            <a:fillRect/>
          </a:stretch>
        </p:blipFill>
        <p:spPr>
          <a:xfrm>
            <a:off x="862300" y="2667100"/>
            <a:ext cx="7505700" cy="666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Building model and finalizing </a:t>
            </a:r>
            <a:r>
              <a:rPr lang="en"/>
              <a:t>parameters</a:t>
            </a:r>
            <a:r>
              <a:rPr lang="en"/>
              <a:t> </a:t>
            </a:r>
            <a:endParaRPr/>
          </a:p>
        </p:txBody>
      </p:sp>
      <p:sp>
        <p:nvSpPr>
          <p:cNvPr id="156" name="Google Shape;156;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After processing the input now we just have to finalize some parameters, for our model we decided to use the </a:t>
            </a:r>
            <a:r>
              <a:rPr lang="en" sz="1600">
                <a:latin typeface="Times New Roman"/>
                <a:ea typeface="Times New Roman"/>
                <a:cs typeface="Times New Roman"/>
                <a:sym typeface="Times New Roman"/>
              </a:rPr>
              <a:t>following</a:t>
            </a:r>
            <a:r>
              <a:rPr lang="en" sz="1600">
                <a:latin typeface="Times New Roman"/>
                <a:ea typeface="Times New Roman"/>
                <a:cs typeface="Times New Roman"/>
                <a:sym typeface="Times New Roman"/>
              </a:rPr>
              <a:t> parameters:</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Loss function : </a:t>
            </a:r>
            <a:r>
              <a:rPr lang="en" sz="1500">
                <a:latin typeface="Times New Roman"/>
                <a:ea typeface="Times New Roman"/>
                <a:cs typeface="Times New Roman"/>
                <a:sym typeface="Times New Roman"/>
              </a:rPr>
              <a:t>Sparse Categorical Entropy </a:t>
            </a:r>
            <a:endParaRPr sz="1500">
              <a:latin typeface="Times New Roman"/>
              <a:ea typeface="Times New Roman"/>
              <a:cs typeface="Times New Roman"/>
              <a:sym typeface="Times New Roman"/>
            </a:endParaRPr>
          </a:p>
          <a:p>
            <a:pPr indent="0" lvl="0" marL="0" rtl="0" algn="l">
              <a:spcBef>
                <a:spcPts val="1200"/>
              </a:spcBef>
              <a:spcAft>
                <a:spcPts val="0"/>
              </a:spcAft>
              <a:buNone/>
            </a:pPr>
            <a:r>
              <a:rPr lang="en" sz="1500">
                <a:latin typeface="Times New Roman"/>
                <a:ea typeface="Times New Roman"/>
                <a:cs typeface="Times New Roman"/>
                <a:sym typeface="Times New Roman"/>
              </a:rPr>
              <a:t>Learning rate : 1e-5 </a:t>
            </a:r>
            <a:endParaRPr sz="1500">
              <a:latin typeface="Times New Roman"/>
              <a:ea typeface="Times New Roman"/>
              <a:cs typeface="Times New Roman"/>
              <a:sym typeface="Times New Roman"/>
            </a:endParaRPr>
          </a:p>
          <a:p>
            <a:pPr indent="0" lvl="0" marL="0" rtl="0" algn="l">
              <a:spcBef>
                <a:spcPts val="1200"/>
              </a:spcBef>
              <a:spcAft>
                <a:spcPts val="0"/>
              </a:spcAft>
              <a:buNone/>
            </a:pPr>
            <a:r>
              <a:rPr lang="en" sz="1500">
                <a:latin typeface="Times New Roman"/>
                <a:ea typeface="Times New Roman"/>
                <a:cs typeface="Times New Roman"/>
                <a:sym typeface="Times New Roman"/>
              </a:rPr>
              <a:t>Optimizer: Adam </a:t>
            </a:r>
            <a:endParaRPr sz="1500">
              <a:latin typeface="Times New Roman"/>
              <a:ea typeface="Times New Roman"/>
              <a:cs typeface="Times New Roman"/>
              <a:sym typeface="Times New Roman"/>
            </a:endParaRPr>
          </a:p>
          <a:p>
            <a:pPr indent="0" lvl="0" marL="0" rtl="0" algn="l">
              <a:spcBef>
                <a:spcPts val="1200"/>
              </a:spcBef>
              <a:spcAft>
                <a:spcPts val="0"/>
              </a:spcAft>
              <a:buNone/>
            </a:pPr>
            <a:r>
              <a:t/>
            </a:r>
            <a:endParaRPr sz="1500">
              <a:latin typeface="Times New Roman"/>
              <a:ea typeface="Times New Roman"/>
              <a:cs typeface="Times New Roman"/>
              <a:sym typeface="Times New Roman"/>
            </a:endParaRPr>
          </a:p>
          <a:p>
            <a:pPr indent="0" lvl="0" marL="0" rtl="0" algn="l">
              <a:spcBef>
                <a:spcPts val="1200"/>
              </a:spcBef>
              <a:spcAft>
                <a:spcPts val="0"/>
              </a:spcAft>
              <a:buNone/>
            </a:pPr>
            <a:r>
              <a:rPr lang="en" sz="1500">
                <a:latin typeface="Times New Roman"/>
                <a:ea typeface="Times New Roman"/>
                <a:cs typeface="Times New Roman"/>
                <a:sym typeface="Times New Roman"/>
              </a:rPr>
              <a:t>Now we are finally ready to fine-tune the BERT for our model!!</a:t>
            </a:r>
            <a:endParaRPr sz="1500">
              <a:latin typeface="Times New Roman"/>
              <a:ea typeface="Times New Roman"/>
              <a:cs typeface="Times New Roman"/>
              <a:sym typeface="Times New Roman"/>
            </a:endParaRPr>
          </a:p>
          <a:p>
            <a:pPr indent="0" lvl="0" marL="0" rtl="0" algn="l">
              <a:spcBef>
                <a:spcPts val="1200"/>
              </a:spcBef>
              <a:spcAft>
                <a:spcPts val="1200"/>
              </a:spcAft>
              <a:buNone/>
            </a:pPr>
            <a:r>
              <a:t/>
            </a:r>
            <a:endParaRPr sz="1500">
              <a:latin typeface="Times New Roman"/>
              <a:ea typeface="Times New Roman"/>
              <a:cs typeface="Times New Roman"/>
              <a:sym typeface="Times New Roman"/>
            </a:endParaRPr>
          </a:p>
        </p:txBody>
      </p:sp>
      <p:pic>
        <p:nvPicPr>
          <p:cNvPr id="157" name="Google Shape;157;p24"/>
          <p:cNvPicPr preferRelativeResize="0"/>
          <p:nvPr/>
        </p:nvPicPr>
        <p:blipFill>
          <a:blip r:embed="rId3">
            <a:alphaModFix/>
          </a:blip>
          <a:stretch>
            <a:fillRect/>
          </a:stretch>
        </p:blipFill>
        <p:spPr>
          <a:xfrm>
            <a:off x="4419175" y="1974925"/>
            <a:ext cx="1742543" cy="500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 of some great results given by our model!!</a:t>
            </a:r>
            <a:endParaRPr/>
          </a:p>
        </p:txBody>
      </p:sp>
      <p:sp>
        <p:nvSpPr>
          <p:cNvPr id="163" name="Google Shape;163;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11150" lvl="0" marL="457200" rtl="0" algn="just">
              <a:spcBef>
                <a:spcPts val="1200"/>
              </a:spcBef>
              <a:spcAft>
                <a:spcPts val="0"/>
              </a:spcAft>
              <a:buSzPts val="1300"/>
              <a:buFont typeface="Times New Roman"/>
              <a:buChar char="●"/>
            </a:pPr>
            <a:r>
              <a:rPr lang="en" sz="1100">
                <a:latin typeface="Times New Roman"/>
                <a:ea typeface="Times New Roman"/>
                <a:cs typeface="Times New Roman"/>
                <a:sym typeface="Times New Roman"/>
              </a:rPr>
              <a:t>In the below table question is “</a:t>
            </a:r>
            <a:r>
              <a:rPr i="1" lang="en" sz="1100">
                <a:latin typeface="Times New Roman"/>
                <a:ea typeface="Times New Roman"/>
                <a:cs typeface="Times New Roman"/>
                <a:sym typeface="Times New Roman"/>
              </a:rPr>
              <a:t>Where is India’s Army base situated?</a:t>
            </a:r>
            <a:r>
              <a:rPr lang="en" sz="1100">
                <a:latin typeface="Times New Roman"/>
                <a:ea typeface="Times New Roman"/>
                <a:cs typeface="Times New Roman"/>
                <a:sym typeface="Times New Roman"/>
              </a:rPr>
              <a:t>” and the answer is “</a:t>
            </a:r>
            <a:r>
              <a:rPr i="1" lang="en" sz="1100">
                <a:latin typeface="Times New Roman"/>
                <a:ea typeface="Times New Roman"/>
                <a:cs typeface="Times New Roman"/>
                <a:sym typeface="Times New Roman"/>
              </a:rPr>
              <a:t>New Delhi</a:t>
            </a:r>
            <a:r>
              <a:rPr lang="en" sz="1100">
                <a:latin typeface="Times New Roman"/>
                <a:ea typeface="Times New Roman"/>
                <a:cs typeface="Times New Roman"/>
                <a:sym typeface="Times New Roman"/>
              </a:rPr>
              <a:t>”, as we can see in the context there is a line given which answers the question “</a:t>
            </a:r>
            <a:r>
              <a:rPr i="1" lang="en" sz="1100">
                <a:latin typeface="Times New Roman"/>
                <a:ea typeface="Times New Roman"/>
                <a:cs typeface="Times New Roman"/>
                <a:sym typeface="Times New Roman"/>
              </a:rPr>
              <a:t>New Delhi situated Army base</a:t>
            </a:r>
            <a:r>
              <a:rPr lang="en" sz="1100">
                <a:latin typeface="Times New Roman"/>
                <a:ea typeface="Times New Roman"/>
                <a:cs typeface="Times New Roman"/>
                <a:sym typeface="Times New Roman"/>
              </a:rPr>
              <a:t>”, this is where the bidirectional transformer of BERT is very useful, as it can understand context from left to right and right to left simultaneously allowing it to understand that </a:t>
            </a:r>
            <a:r>
              <a:rPr i="1" lang="en" sz="1100">
                <a:latin typeface="Times New Roman"/>
                <a:ea typeface="Times New Roman"/>
                <a:cs typeface="Times New Roman"/>
                <a:sym typeface="Times New Roman"/>
              </a:rPr>
              <a:t>“Army base is situated in New Delhi”. </a:t>
            </a:r>
            <a:endParaRPr i="1" sz="1100">
              <a:latin typeface="Times New Roman"/>
              <a:ea typeface="Times New Roman"/>
              <a:cs typeface="Times New Roman"/>
              <a:sym typeface="Times New Roman"/>
            </a:endParaRPr>
          </a:p>
          <a:p>
            <a:pPr indent="0" lvl="0" marL="457200" rtl="0" algn="l">
              <a:spcBef>
                <a:spcPts val="1200"/>
              </a:spcBef>
              <a:spcAft>
                <a:spcPts val="1200"/>
              </a:spcAft>
              <a:buNone/>
            </a:pPr>
            <a:r>
              <a:t/>
            </a:r>
            <a:endParaRPr sz="1300">
              <a:latin typeface="Times New Roman"/>
              <a:ea typeface="Times New Roman"/>
              <a:cs typeface="Times New Roman"/>
              <a:sym typeface="Times New Roman"/>
            </a:endParaRPr>
          </a:p>
        </p:txBody>
      </p:sp>
      <p:graphicFrame>
        <p:nvGraphicFramePr>
          <p:cNvPr id="164" name="Google Shape;164;p25"/>
          <p:cNvGraphicFramePr/>
          <p:nvPr/>
        </p:nvGraphicFramePr>
        <p:xfrm>
          <a:off x="2561600" y="2410550"/>
          <a:ext cx="3000000" cy="3000000"/>
        </p:xfrm>
        <a:graphic>
          <a:graphicData uri="http://schemas.openxmlformats.org/drawingml/2006/table">
            <a:tbl>
              <a:tblPr>
                <a:noFill/>
                <a:tableStyleId>{EC6E313A-1721-4C78-A99C-64884C9CF762}</a:tableStyleId>
              </a:tblPr>
              <a:tblGrid>
                <a:gridCol w="638400"/>
                <a:gridCol w="638400"/>
                <a:gridCol w="638400"/>
                <a:gridCol w="638400"/>
                <a:gridCol w="638400"/>
                <a:gridCol w="638400"/>
              </a:tblGrid>
              <a:tr h="490625">
                <a:tc>
                  <a:txBody>
                    <a:bodyPr/>
                    <a:lstStyle/>
                    <a:p>
                      <a:pPr indent="0" lvl="0" marL="0" rtl="0" algn="just">
                        <a:lnSpc>
                          <a:spcPct val="115000"/>
                        </a:lnSpc>
                        <a:spcBef>
                          <a:spcPts val="1200"/>
                        </a:spcBef>
                        <a:spcAft>
                          <a:spcPts val="0"/>
                        </a:spcAft>
                        <a:buNone/>
                      </a:pPr>
                      <a:r>
                        <a:rPr lang="en" sz="900">
                          <a:latin typeface="Times New Roman"/>
                          <a:ea typeface="Times New Roman"/>
                          <a:cs typeface="Times New Roman"/>
                          <a:sym typeface="Times New Roman"/>
                        </a:rPr>
                        <a:t>ID</a:t>
                      </a:r>
                      <a:endParaRPr sz="9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900">
                          <a:latin typeface="Times New Roman"/>
                          <a:ea typeface="Times New Roman"/>
                          <a:cs typeface="Times New Roman"/>
                          <a:sym typeface="Times New Roman"/>
                        </a:rPr>
                        <a:t>Context</a:t>
                      </a:r>
                      <a:endParaRPr sz="9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900">
                          <a:latin typeface="Times New Roman"/>
                          <a:ea typeface="Times New Roman"/>
                          <a:cs typeface="Times New Roman"/>
                          <a:sym typeface="Times New Roman"/>
                        </a:rPr>
                        <a:t>Question</a:t>
                      </a:r>
                      <a:endParaRPr sz="9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900">
                          <a:latin typeface="Times New Roman"/>
                          <a:ea typeface="Times New Roman"/>
                          <a:cs typeface="Times New Roman"/>
                          <a:sym typeface="Times New Roman"/>
                        </a:rPr>
                        <a:t>Answer predicted</a:t>
                      </a:r>
                      <a:endParaRPr sz="9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900">
                          <a:latin typeface="Times New Roman"/>
                          <a:ea typeface="Times New Roman"/>
                          <a:cs typeface="Times New Roman"/>
                          <a:sym typeface="Times New Roman"/>
                        </a:rPr>
                        <a:t>Answer start</a:t>
                      </a:r>
                      <a:endParaRPr sz="9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900">
                          <a:latin typeface="Times New Roman"/>
                          <a:ea typeface="Times New Roman"/>
                          <a:cs typeface="Times New Roman"/>
                          <a:sym typeface="Times New Roman"/>
                        </a:rPr>
                        <a:t>Language</a:t>
                      </a:r>
                      <a:endParaRPr sz="9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76925">
                <a:tc>
                  <a:txBody>
                    <a:bodyPr/>
                    <a:lstStyle/>
                    <a:p>
                      <a:pPr indent="0" lvl="0" marL="0" rtl="0" algn="just">
                        <a:lnSpc>
                          <a:spcPct val="115000"/>
                        </a:lnSpc>
                        <a:spcBef>
                          <a:spcPts val="1200"/>
                        </a:spcBef>
                        <a:spcAft>
                          <a:spcPts val="0"/>
                        </a:spcAft>
                        <a:buNone/>
                      </a:pPr>
                      <a:r>
                        <a:rPr lang="en" sz="1100">
                          <a:latin typeface="Times New Roman"/>
                          <a:ea typeface="Times New Roman"/>
                          <a:cs typeface="Times New Roman"/>
                          <a:sym typeface="Times New Roman"/>
                        </a:rPr>
                        <a:t>612852f39</a:t>
                      </a:r>
                      <a:endParaRPr sz="11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800">
                          <a:latin typeface="Times New Roman"/>
                          <a:ea typeface="Times New Roman"/>
                          <a:cs typeface="Times New Roman"/>
                          <a:sym typeface="Times New Roman"/>
                        </a:rPr>
                        <a:t>…</a:t>
                      </a:r>
                      <a:r>
                        <a:rPr lang="en" sz="800"/>
                        <a:t>नई</a:t>
                      </a:r>
                      <a:r>
                        <a:rPr lang="en" sz="800">
                          <a:latin typeface="Times New Roman"/>
                          <a:ea typeface="Times New Roman"/>
                          <a:cs typeface="Times New Roman"/>
                          <a:sym typeface="Times New Roman"/>
                        </a:rPr>
                        <a:t> </a:t>
                      </a:r>
                      <a:r>
                        <a:rPr lang="en" sz="800"/>
                        <a:t>दिल्ली</a:t>
                      </a:r>
                      <a:r>
                        <a:rPr lang="en" sz="800">
                          <a:latin typeface="Times New Roman"/>
                          <a:ea typeface="Times New Roman"/>
                          <a:cs typeface="Times New Roman"/>
                          <a:sym typeface="Times New Roman"/>
                        </a:rPr>
                        <a:t> </a:t>
                      </a:r>
                      <a:r>
                        <a:rPr lang="en" sz="800"/>
                        <a:t>में</a:t>
                      </a:r>
                      <a:r>
                        <a:rPr lang="en" sz="800">
                          <a:latin typeface="Times New Roman"/>
                          <a:ea typeface="Times New Roman"/>
                          <a:cs typeface="Times New Roman"/>
                          <a:sym typeface="Times New Roman"/>
                        </a:rPr>
                        <a:t> </a:t>
                      </a:r>
                      <a:r>
                        <a:rPr lang="en" sz="800"/>
                        <a:t>स्थित</a:t>
                      </a:r>
                      <a:r>
                        <a:rPr lang="en" sz="800">
                          <a:latin typeface="Times New Roman"/>
                          <a:ea typeface="Times New Roman"/>
                          <a:cs typeface="Times New Roman"/>
                          <a:sym typeface="Times New Roman"/>
                        </a:rPr>
                        <a:t> </a:t>
                      </a:r>
                      <a:r>
                        <a:rPr lang="en" sz="800"/>
                        <a:t>सेना</a:t>
                      </a:r>
                      <a:r>
                        <a:rPr lang="en" sz="800">
                          <a:latin typeface="Times New Roman"/>
                          <a:ea typeface="Times New Roman"/>
                          <a:cs typeface="Times New Roman"/>
                          <a:sym typeface="Times New Roman"/>
                        </a:rPr>
                        <a:t> </a:t>
                      </a:r>
                      <a:r>
                        <a:rPr lang="en" sz="800"/>
                        <a:t>मुख्यालय</a:t>
                      </a:r>
                      <a:r>
                        <a:rPr lang="en" sz="800">
                          <a:latin typeface="Times New Roman"/>
                          <a:ea typeface="Times New Roman"/>
                          <a:cs typeface="Times New Roman"/>
                          <a:sym typeface="Times New Roman"/>
                        </a:rPr>
                        <a:t> </a:t>
                      </a:r>
                      <a:r>
                        <a:rPr lang="en" sz="800"/>
                        <a:t>से</a:t>
                      </a:r>
                      <a:r>
                        <a:rPr lang="en" sz="800">
                          <a:latin typeface="Times New Roman"/>
                          <a:ea typeface="Times New Roman"/>
                          <a:cs typeface="Times New Roman"/>
                          <a:sym typeface="Times New Roman"/>
                        </a:rPr>
                        <a:t> </a:t>
                      </a:r>
                      <a:r>
                        <a:rPr lang="en" sz="800"/>
                        <a:t>सीधे</a:t>
                      </a:r>
                      <a:r>
                        <a:rPr lang="en" sz="800">
                          <a:latin typeface="Times New Roman"/>
                          <a:ea typeface="Times New Roman"/>
                          <a:cs typeface="Times New Roman"/>
                          <a:sym typeface="Times New Roman"/>
                        </a:rPr>
                        <a:t> </a:t>
                      </a:r>
                      <a:r>
                        <a:rPr lang="en" sz="800"/>
                        <a:t>जुड़ा</a:t>
                      </a:r>
                      <a:r>
                        <a:rPr lang="en" sz="800">
                          <a:latin typeface="Times New Roman"/>
                          <a:ea typeface="Times New Roman"/>
                          <a:cs typeface="Times New Roman"/>
                          <a:sym typeface="Times New Roman"/>
                        </a:rPr>
                        <a:t> </a:t>
                      </a:r>
                      <a:r>
                        <a:rPr lang="en" sz="800"/>
                        <a:t>हुआ</a:t>
                      </a:r>
                      <a:r>
                        <a:rPr lang="en" sz="800">
                          <a:latin typeface="Times New Roman"/>
                          <a:ea typeface="Times New Roman"/>
                          <a:cs typeface="Times New Roman"/>
                          <a:sym typeface="Times New Roman"/>
                        </a:rPr>
                        <a:t> </a:t>
                      </a:r>
                      <a:r>
                        <a:rPr lang="en" sz="800"/>
                        <a:t>है….</a:t>
                      </a:r>
                      <a:endParaRPr sz="8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900"/>
                        <a:t>भारतीय</a:t>
                      </a:r>
                      <a:r>
                        <a:rPr lang="en" sz="900">
                          <a:latin typeface="Times New Roman"/>
                          <a:ea typeface="Times New Roman"/>
                          <a:cs typeface="Times New Roman"/>
                          <a:sym typeface="Times New Roman"/>
                        </a:rPr>
                        <a:t> </a:t>
                      </a:r>
                      <a:r>
                        <a:rPr lang="en" sz="900"/>
                        <a:t>सेना</a:t>
                      </a:r>
                      <a:r>
                        <a:rPr lang="en" sz="900">
                          <a:latin typeface="Times New Roman"/>
                          <a:ea typeface="Times New Roman"/>
                          <a:cs typeface="Times New Roman"/>
                          <a:sym typeface="Times New Roman"/>
                        </a:rPr>
                        <a:t> </a:t>
                      </a:r>
                      <a:r>
                        <a:rPr lang="en" sz="900"/>
                        <a:t>का</a:t>
                      </a:r>
                      <a:r>
                        <a:rPr lang="en" sz="900">
                          <a:latin typeface="Times New Roman"/>
                          <a:ea typeface="Times New Roman"/>
                          <a:cs typeface="Times New Roman"/>
                          <a:sym typeface="Times New Roman"/>
                        </a:rPr>
                        <a:t> </a:t>
                      </a:r>
                      <a:r>
                        <a:rPr lang="en" sz="900"/>
                        <a:t>मुख्यालय</a:t>
                      </a:r>
                      <a:r>
                        <a:rPr lang="en" sz="900">
                          <a:latin typeface="Times New Roman"/>
                          <a:ea typeface="Times New Roman"/>
                          <a:cs typeface="Times New Roman"/>
                          <a:sym typeface="Times New Roman"/>
                        </a:rPr>
                        <a:t> </a:t>
                      </a:r>
                      <a:r>
                        <a:rPr lang="en" sz="900"/>
                        <a:t>कहा</a:t>
                      </a:r>
                      <a:r>
                        <a:rPr lang="en" sz="900">
                          <a:latin typeface="Times New Roman"/>
                          <a:ea typeface="Times New Roman"/>
                          <a:cs typeface="Times New Roman"/>
                          <a:sym typeface="Times New Roman"/>
                        </a:rPr>
                        <a:t> </a:t>
                      </a:r>
                      <a:r>
                        <a:rPr lang="en" sz="900"/>
                        <a:t>पर</a:t>
                      </a:r>
                      <a:r>
                        <a:rPr lang="en" sz="900">
                          <a:latin typeface="Times New Roman"/>
                          <a:ea typeface="Times New Roman"/>
                          <a:cs typeface="Times New Roman"/>
                          <a:sym typeface="Times New Roman"/>
                        </a:rPr>
                        <a:t> </a:t>
                      </a:r>
                      <a:r>
                        <a:rPr lang="en" sz="900"/>
                        <a:t>है</a:t>
                      </a:r>
                      <a:r>
                        <a:rPr lang="en" sz="900">
                          <a:latin typeface="Times New Roman"/>
                          <a:ea typeface="Times New Roman"/>
                          <a:cs typeface="Times New Roman"/>
                          <a:sym typeface="Times New Roman"/>
                        </a:rPr>
                        <a:t>?</a:t>
                      </a:r>
                      <a:endParaRPr sz="9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1100"/>
                        <a:t>नई</a:t>
                      </a:r>
                      <a:r>
                        <a:rPr lang="en" sz="1100">
                          <a:latin typeface="Times New Roman"/>
                          <a:ea typeface="Times New Roman"/>
                          <a:cs typeface="Times New Roman"/>
                          <a:sym typeface="Times New Roman"/>
                        </a:rPr>
                        <a:t> </a:t>
                      </a:r>
                      <a:r>
                        <a:rPr lang="en" sz="1100"/>
                        <a:t>दिल्ली</a:t>
                      </a:r>
                      <a:endParaRPr sz="11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1100">
                          <a:latin typeface="Times New Roman"/>
                          <a:ea typeface="Times New Roman"/>
                          <a:cs typeface="Times New Roman"/>
                          <a:sym typeface="Times New Roman"/>
                        </a:rPr>
                        <a:t>6371</a:t>
                      </a:r>
                      <a:endParaRPr sz="11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1100">
                          <a:latin typeface="Times New Roman"/>
                          <a:ea typeface="Times New Roman"/>
                          <a:cs typeface="Times New Roman"/>
                          <a:sym typeface="Times New Roman"/>
                        </a:rPr>
                        <a:t>hindi</a:t>
                      </a:r>
                      <a:endParaRPr sz="11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70" name="Google Shape;170;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After training for 15 epochs using a learning rate of 1e-5, we got the following results</a:t>
            </a:r>
            <a:endParaRPr sz="1300">
              <a:latin typeface="Times New Roman"/>
              <a:ea typeface="Times New Roman"/>
              <a:cs typeface="Times New Roman"/>
              <a:sym typeface="Times New Roman"/>
            </a:endParaRPr>
          </a:p>
          <a:p>
            <a:pPr indent="0" lvl="0" marL="457200" rtl="0" algn="l">
              <a:spcBef>
                <a:spcPts val="1200"/>
              </a:spcBef>
              <a:spcAft>
                <a:spcPts val="0"/>
              </a:spcAft>
              <a:buNone/>
            </a:pPr>
            <a:r>
              <a:t/>
            </a:r>
            <a:endParaRPr sz="1300">
              <a:latin typeface="Times New Roman"/>
              <a:ea typeface="Times New Roman"/>
              <a:cs typeface="Times New Roman"/>
              <a:sym typeface="Times New Roman"/>
            </a:endParaRPr>
          </a:p>
          <a:p>
            <a:pPr indent="0" lvl="0" marL="457200" rtl="0" algn="l">
              <a:spcBef>
                <a:spcPts val="1200"/>
              </a:spcBef>
              <a:spcAft>
                <a:spcPts val="0"/>
              </a:spcAft>
              <a:buNone/>
            </a:pPr>
            <a:r>
              <a:t/>
            </a:r>
            <a:endParaRPr sz="1300">
              <a:latin typeface="Times New Roman"/>
              <a:ea typeface="Times New Roman"/>
              <a:cs typeface="Times New Roman"/>
              <a:sym typeface="Times New Roman"/>
            </a:endParaRPr>
          </a:p>
          <a:p>
            <a:pPr indent="0" lvl="0" marL="457200" rtl="0" algn="l">
              <a:spcBef>
                <a:spcPts val="1200"/>
              </a:spcBef>
              <a:spcAft>
                <a:spcPts val="0"/>
              </a:spcAft>
              <a:buNone/>
            </a:pPr>
            <a:r>
              <a:t/>
            </a:r>
            <a:endParaRPr sz="1300">
              <a:latin typeface="Times New Roman"/>
              <a:ea typeface="Times New Roman"/>
              <a:cs typeface="Times New Roman"/>
              <a:sym typeface="Times New Roman"/>
            </a:endParaRPr>
          </a:p>
          <a:p>
            <a:pPr indent="0" lvl="0" marL="457200" rtl="0" algn="l">
              <a:spcBef>
                <a:spcPts val="1200"/>
              </a:spcBef>
              <a:spcAft>
                <a:spcPts val="1200"/>
              </a:spcAft>
              <a:buNone/>
            </a:pPr>
            <a:r>
              <a:t/>
            </a:r>
            <a:endParaRPr sz="1300">
              <a:latin typeface="Times New Roman"/>
              <a:ea typeface="Times New Roman"/>
              <a:cs typeface="Times New Roman"/>
              <a:sym typeface="Times New Roman"/>
            </a:endParaRPr>
          </a:p>
        </p:txBody>
      </p:sp>
      <p:graphicFrame>
        <p:nvGraphicFramePr>
          <p:cNvPr id="171" name="Google Shape;171;p26"/>
          <p:cNvGraphicFramePr/>
          <p:nvPr/>
        </p:nvGraphicFramePr>
        <p:xfrm>
          <a:off x="2828250" y="1689850"/>
          <a:ext cx="3000000" cy="3000000"/>
        </p:xfrm>
        <a:graphic>
          <a:graphicData uri="http://schemas.openxmlformats.org/drawingml/2006/table">
            <a:tbl>
              <a:tblPr>
                <a:noFill/>
                <a:tableStyleId>{EC6E313A-1721-4C78-A99C-64884C9CF762}</a:tableStyleId>
              </a:tblPr>
              <a:tblGrid>
                <a:gridCol w="1743750"/>
                <a:gridCol w="1743750"/>
              </a:tblGrid>
              <a:tr h="367575">
                <a:tc>
                  <a:txBody>
                    <a:bodyPr/>
                    <a:lstStyle/>
                    <a:p>
                      <a:pPr indent="0" lvl="0" marL="0" rtl="0" algn="l">
                        <a:spcBef>
                          <a:spcPts val="0"/>
                        </a:spcBef>
                        <a:spcAft>
                          <a:spcPts val="0"/>
                        </a:spcAft>
                        <a:buNone/>
                      </a:pPr>
                      <a:r>
                        <a:rPr lang="en"/>
                        <a:t>Loss</a:t>
                      </a:r>
                      <a:endParaRPr/>
                    </a:p>
                  </a:txBody>
                  <a:tcPr marT="91425" marB="91425" marR="91425" marL="91425">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Accuracy</a:t>
                      </a:r>
                      <a:endParaRPr/>
                    </a:p>
                  </a:txBody>
                  <a:tcPr marT="91425" marB="91425" marR="91425" marL="91425">
                    <a:lnB cap="flat" cmpd="sng" w="12700">
                      <a:solidFill>
                        <a:srgbClr val="000000"/>
                      </a:solidFill>
                      <a:prstDash val="solid"/>
                      <a:round/>
                      <a:headEnd len="sm" w="sm" type="none"/>
                      <a:tailEnd len="sm" w="sm" type="none"/>
                    </a:lnB>
                  </a:tcPr>
                </a:tc>
              </a:tr>
              <a:tr h="325150">
                <a:tc>
                  <a:txBody>
                    <a:bodyPr/>
                    <a:lstStyle/>
                    <a:p>
                      <a:pPr indent="0" lvl="0" marL="0" rtl="0" algn="just">
                        <a:lnSpc>
                          <a:spcPct val="115000"/>
                        </a:lnSpc>
                        <a:spcBef>
                          <a:spcPts val="1200"/>
                        </a:spcBef>
                        <a:spcAft>
                          <a:spcPts val="0"/>
                        </a:spcAft>
                        <a:buNone/>
                      </a:pPr>
                      <a:r>
                        <a:rPr lang="en" sz="1100">
                          <a:latin typeface="Times New Roman"/>
                          <a:ea typeface="Times New Roman"/>
                          <a:cs typeface="Times New Roman"/>
                          <a:sym typeface="Times New Roman"/>
                        </a:rPr>
                        <a:t>0.7382</a:t>
                      </a:r>
                      <a:endParaRPr sz="11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1100">
                          <a:latin typeface="Times New Roman"/>
                          <a:ea typeface="Times New Roman"/>
                          <a:cs typeface="Times New Roman"/>
                          <a:sym typeface="Times New Roman"/>
                        </a:rPr>
                        <a:t>88.76%</a:t>
                      </a:r>
                      <a:endParaRPr sz="11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id="172" name="Google Shape;172;p26"/>
          <p:cNvPicPr preferRelativeResize="0"/>
          <p:nvPr/>
        </p:nvPicPr>
        <p:blipFill>
          <a:blip r:embed="rId3">
            <a:alphaModFix/>
          </a:blip>
          <a:stretch>
            <a:fillRect/>
          </a:stretch>
        </p:blipFill>
        <p:spPr>
          <a:xfrm>
            <a:off x="744850" y="2765375"/>
            <a:ext cx="2462950" cy="1640050"/>
          </a:xfrm>
          <a:prstGeom prst="rect">
            <a:avLst/>
          </a:prstGeom>
          <a:noFill/>
          <a:ln>
            <a:noFill/>
          </a:ln>
        </p:spPr>
      </p:pic>
      <p:pic>
        <p:nvPicPr>
          <p:cNvPr id="173" name="Google Shape;173;p26"/>
          <p:cNvPicPr preferRelativeResize="0"/>
          <p:nvPr/>
        </p:nvPicPr>
        <p:blipFill>
          <a:blip r:embed="rId4">
            <a:alphaModFix/>
          </a:blip>
          <a:stretch>
            <a:fillRect/>
          </a:stretch>
        </p:blipFill>
        <p:spPr>
          <a:xfrm>
            <a:off x="5110000" y="2801825"/>
            <a:ext cx="2547729" cy="1640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 cont...</a:t>
            </a:r>
            <a:endParaRPr/>
          </a:p>
        </p:txBody>
      </p:sp>
      <p:sp>
        <p:nvSpPr>
          <p:cNvPr id="179" name="Google Shape;179;p27"/>
          <p:cNvSpPr txBox="1"/>
          <p:nvPr>
            <p:ph idx="1" type="body"/>
          </p:nvPr>
        </p:nvSpPr>
        <p:spPr>
          <a:xfrm>
            <a:off x="311700" y="1226150"/>
            <a:ext cx="8520600" cy="3354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Along with the training dataset, google also </a:t>
            </a:r>
            <a:r>
              <a:rPr lang="en" sz="1300">
                <a:latin typeface="Times New Roman"/>
                <a:ea typeface="Times New Roman"/>
                <a:cs typeface="Times New Roman"/>
                <a:sym typeface="Times New Roman"/>
              </a:rPr>
              <a:t>provided</a:t>
            </a:r>
            <a:r>
              <a:rPr lang="en" sz="1300">
                <a:latin typeface="Times New Roman"/>
                <a:ea typeface="Times New Roman"/>
                <a:cs typeface="Times New Roman"/>
                <a:sym typeface="Times New Roman"/>
              </a:rPr>
              <a:t> a small testing dataset, just to see if our model is accurate </a:t>
            </a:r>
            <a:r>
              <a:rPr lang="en" sz="1300">
                <a:latin typeface="Times New Roman"/>
                <a:ea typeface="Times New Roman"/>
                <a:cs typeface="Times New Roman"/>
                <a:sym typeface="Times New Roman"/>
              </a:rPr>
              <a:t>enough</a:t>
            </a:r>
            <a:r>
              <a:rPr lang="en" sz="1300">
                <a:latin typeface="Times New Roman"/>
                <a:ea typeface="Times New Roman"/>
                <a:cs typeface="Times New Roman"/>
                <a:sym typeface="Times New Roman"/>
              </a:rPr>
              <a:t> or not.</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Below table shows the </a:t>
            </a:r>
            <a:r>
              <a:rPr lang="en" sz="1300">
                <a:latin typeface="Times New Roman"/>
                <a:ea typeface="Times New Roman"/>
                <a:cs typeface="Times New Roman"/>
                <a:sym typeface="Times New Roman"/>
              </a:rPr>
              <a:t>prediction</a:t>
            </a:r>
            <a:r>
              <a:rPr lang="en" sz="1300">
                <a:latin typeface="Times New Roman"/>
                <a:ea typeface="Times New Roman"/>
                <a:cs typeface="Times New Roman"/>
                <a:sym typeface="Times New Roman"/>
              </a:rPr>
              <a:t> of our model on the testing dataset.</a:t>
            </a:r>
            <a:endParaRPr sz="1300">
              <a:latin typeface="Times New Roman"/>
              <a:ea typeface="Times New Roman"/>
              <a:cs typeface="Times New Roman"/>
              <a:sym typeface="Times New Roman"/>
            </a:endParaRPr>
          </a:p>
          <a:p>
            <a:pPr indent="0" lvl="0" marL="457200" rtl="0" algn="l">
              <a:spcBef>
                <a:spcPts val="1200"/>
              </a:spcBef>
              <a:spcAft>
                <a:spcPts val="1200"/>
              </a:spcAft>
              <a:buNone/>
            </a:pPr>
            <a:r>
              <a:t/>
            </a:r>
            <a:endParaRPr sz="1300">
              <a:latin typeface="Times New Roman"/>
              <a:ea typeface="Times New Roman"/>
              <a:cs typeface="Times New Roman"/>
              <a:sym typeface="Times New Roman"/>
            </a:endParaRPr>
          </a:p>
        </p:txBody>
      </p:sp>
      <p:graphicFrame>
        <p:nvGraphicFramePr>
          <p:cNvPr id="180" name="Google Shape;180;p27"/>
          <p:cNvGraphicFramePr/>
          <p:nvPr/>
        </p:nvGraphicFramePr>
        <p:xfrm>
          <a:off x="311700" y="2064751"/>
          <a:ext cx="3000000" cy="3000000"/>
        </p:xfrm>
        <a:graphic>
          <a:graphicData uri="http://schemas.openxmlformats.org/drawingml/2006/table">
            <a:tbl>
              <a:tblPr>
                <a:noFill/>
                <a:tableStyleId>{EC6E313A-1721-4C78-A99C-64884C9CF762}</a:tableStyleId>
              </a:tblPr>
              <a:tblGrid>
                <a:gridCol w="675675"/>
                <a:gridCol w="1798200"/>
                <a:gridCol w="595525"/>
                <a:gridCol w="591250"/>
                <a:gridCol w="2524050"/>
                <a:gridCol w="2524050"/>
              </a:tblGrid>
              <a:tr h="356925">
                <a:tc>
                  <a:txBody>
                    <a:bodyPr/>
                    <a:lstStyle/>
                    <a:p>
                      <a:pPr indent="0" lvl="0" marL="0" rtl="0" algn="just">
                        <a:lnSpc>
                          <a:spcPct val="115000"/>
                        </a:lnSpc>
                        <a:spcBef>
                          <a:spcPts val="1200"/>
                        </a:spcBef>
                        <a:spcAft>
                          <a:spcPts val="0"/>
                        </a:spcAft>
                        <a:buNone/>
                      </a:pPr>
                      <a:r>
                        <a:rPr lang="en" sz="700">
                          <a:latin typeface="Times New Roman"/>
                          <a:ea typeface="Times New Roman"/>
                          <a:cs typeface="Times New Roman"/>
                          <a:sym typeface="Times New Roman"/>
                        </a:rPr>
                        <a:t>ID</a:t>
                      </a:r>
                      <a:endParaRPr sz="7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700">
                          <a:latin typeface="Times New Roman"/>
                          <a:ea typeface="Times New Roman"/>
                          <a:cs typeface="Times New Roman"/>
                          <a:sym typeface="Times New Roman"/>
                        </a:rPr>
                        <a:t>Question</a:t>
                      </a:r>
                      <a:endParaRPr sz="7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700">
                          <a:latin typeface="Times New Roman"/>
                          <a:ea typeface="Times New Roman"/>
                          <a:cs typeface="Times New Roman"/>
                          <a:sym typeface="Times New Roman"/>
                        </a:rPr>
                        <a:t>Start index</a:t>
                      </a:r>
                      <a:endParaRPr sz="7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700">
                          <a:latin typeface="Times New Roman"/>
                          <a:ea typeface="Times New Roman"/>
                          <a:cs typeface="Times New Roman"/>
                          <a:sym typeface="Times New Roman"/>
                        </a:rPr>
                        <a:t>End Index</a:t>
                      </a:r>
                      <a:endParaRPr sz="7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700">
                          <a:latin typeface="Times New Roman"/>
                          <a:ea typeface="Times New Roman"/>
                          <a:cs typeface="Times New Roman"/>
                          <a:sym typeface="Times New Roman"/>
                        </a:rPr>
                        <a:t>Answer (</a:t>
                      </a:r>
                      <a:r>
                        <a:rPr lang="en" sz="700">
                          <a:latin typeface="Times New Roman"/>
                          <a:ea typeface="Times New Roman"/>
                          <a:cs typeface="Times New Roman"/>
                          <a:sym typeface="Times New Roman"/>
                        </a:rPr>
                        <a:t>predicted</a:t>
                      </a:r>
                      <a:r>
                        <a:rPr lang="en" sz="700">
                          <a:latin typeface="Times New Roman"/>
                          <a:ea typeface="Times New Roman"/>
                          <a:cs typeface="Times New Roman"/>
                          <a:sym typeface="Times New Roman"/>
                        </a:rPr>
                        <a:t>)</a:t>
                      </a:r>
                      <a:endParaRPr sz="7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700">
                          <a:latin typeface="Times New Roman"/>
                          <a:ea typeface="Times New Roman"/>
                          <a:cs typeface="Times New Roman"/>
                          <a:sym typeface="Times New Roman"/>
                        </a:rPr>
                        <a:t>Answer (actual)</a:t>
                      </a:r>
                      <a:endParaRPr sz="7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48225">
                <a:tc>
                  <a:txBody>
                    <a:bodyPr/>
                    <a:lstStyle/>
                    <a:p>
                      <a:pPr indent="0" lvl="0" marL="0" rtl="0" algn="just">
                        <a:lnSpc>
                          <a:spcPct val="115000"/>
                        </a:lnSpc>
                        <a:spcBef>
                          <a:spcPts val="1200"/>
                        </a:spcBef>
                        <a:spcAft>
                          <a:spcPts val="0"/>
                        </a:spcAft>
                        <a:buNone/>
                      </a:pPr>
                      <a:r>
                        <a:rPr lang="en" sz="650">
                          <a:solidFill>
                            <a:srgbClr val="212121"/>
                          </a:solidFill>
                          <a:highlight>
                            <a:srgbClr val="FFFFFF"/>
                          </a:highlight>
                          <a:latin typeface="Courier New"/>
                          <a:ea typeface="Courier New"/>
                          <a:cs typeface="Courier New"/>
                          <a:sym typeface="Courier New"/>
                        </a:rPr>
                        <a:t>22bff3dec</a:t>
                      </a:r>
                      <a:endParaRPr sz="650">
                        <a:solidFill>
                          <a:srgbClr val="212121"/>
                        </a:solidFill>
                        <a:highlight>
                          <a:srgbClr val="FFFFFF"/>
                        </a:highlight>
                        <a:latin typeface="Courier New"/>
                        <a:ea typeface="Courier New"/>
                        <a:cs typeface="Courier New"/>
                        <a:sym typeface="Courier New"/>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700"/>
                        <a:t>ज्वाला</a:t>
                      </a:r>
                      <a:r>
                        <a:rPr lang="en" sz="700">
                          <a:latin typeface="Times New Roman"/>
                          <a:ea typeface="Times New Roman"/>
                          <a:cs typeface="Times New Roman"/>
                          <a:sym typeface="Times New Roman"/>
                        </a:rPr>
                        <a:t> </a:t>
                      </a:r>
                      <a:r>
                        <a:rPr lang="en" sz="700"/>
                        <a:t>गुट्टा</a:t>
                      </a:r>
                      <a:r>
                        <a:rPr lang="en" sz="700">
                          <a:latin typeface="Times New Roman"/>
                          <a:ea typeface="Times New Roman"/>
                          <a:cs typeface="Times New Roman"/>
                          <a:sym typeface="Times New Roman"/>
                        </a:rPr>
                        <a:t> </a:t>
                      </a:r>
                      <a:r>
                        <a:rPr lang="en" sz="700"/>
                        <a:t>की</a:t>
                      </a:r>
                      <a:r>
                        <a:rPr lang="en" sz="700">
                          <a:latin typeface="Times New Roman"/>
                          <a:ea typeface="Times New Roman"/>
                          <a:cs typeface="Times New Roman"/>
                          <a:sym typeface="Times New Roman"/>
                        </a:rPr>
                        <a:t> </a:t>
                      </a:r>
                      <a:r>
                        <a:rPr lang="en" sz="700"/>
                        <a:t>माँ</a:t>
                      </a:r>
                      <a:r>
                        <a:rPr lang="en" sz="700">
                          <a:latin typeface="Times New Roman"/>
                          <a:ea typeface="Times New Roman"/>
                          <a:cs typeface="Times New Roman"/>
                          <a:sym typeface="Times New Roman"/>
                        </a:rPr>
                        <a:t> </a:t>
                      </a:r>
                      <a:r>
                        <a:rPr lang="en" sz="700"/>
                        <a:t>का</a:t>
                      </a:r>
                      <a:r>
                        <a:rPr lang="en" sz="700">
                          <a:latin typeface="Times New Roman"/>
                          <a:ea typeface="Times New Roman"/>
                          <a:cs typeface="Times New Roman"/>
                          <a:sym typeface="Times New Roman"/>
                        </a:rPr>
                        <a:t> </a:t>
                      </a:r>
                      <a:r>
                        <a:rPr lang="en" sz="700"/>
                        <a:t>नाम</a:t>
                      </a:r>
                      <a:r>
                        <a:rPr lang="en" sz="700">
                          <a:latin typeface="Times New Roman"/>
                          <a:ea typeface="Times New Roman"/>
                          <a:cs typeface="Times New Roman"/>
                          <a:sym typeface="Times New Roman"/>
                        </a:rPr>
                        <a:t> </a:t>
                      </a:r>
                      <a:r>
                        <a:rPr lang="en" sz="700"/>
                        <a:t>क्या</a:t>
                      </a:r>
                      <a:r>
                        <a:rPr lang="en" sz="700">
                          <a:latin typeface="Times New Roman"/>
                          <a:ea typeface="Times New Roman"/>
                          <a:cs typeface="Times New Roman"/>
                          <a:sym typeface="Times New Roman"/>
                        </a:rPr>
                        <a:t> </a:t>
                      </a:r>
                      <a:r>
                        <a:rPr lang="en" sz="700"/>
                        <a:t>है</a:t>
                      </a:r>
                      <a:r>
                        <a:rPr lang="en" sz="700">
                          <a:latin typeface="Times New Roman"/>
                          <a:ea typeface="Times New Roman"/>
                          <a:cs typeface="Times New Roman"/>
                          <a:sym typeface="Times New Roman"/>
                        </a:rPr>
                        <a:t>,</a:t>
                      </a:r>
                      <a:endParaRPr sz="7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650">
                          <a:solidFill>
                            <a:srgbClr val="212121"/>
                          </a:solidFill>
                          <a:highlight>
                            <a:srgbClr val="FFFFFF"/>
                          </a:highlight>
                          <a:latin typeface="Courier New"/>
                          <a:ea typeface="Courier New"/>
                          <a:cs typeface="Courier New"/>
                          <a:sym typeface="Courier New"/>
                        </a:rPr>
                        <a:t>68.0</a:t>
                      </a:r>
                      <a:endParaRPr sz="650">
                        <a:solidFill>
                          <a:srgbClr val="212121"/>
                        </a:solidFill>
                        <a:highlight>
                          <a:srgbClr val="FFFFFF"/>
                        </a:highlight>
                        <a:latin typeface="Courier New"/>
                        <a:ea typeface="Courier New"/>
                        <a:cs typeface="Courier New"/>
                        <a:sym typeface="Courier New"/>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650">
                          <a:solidFill>
                            <a:srgbClr val="212121"/>
                          </a:solidFill>
                          <a:highlight>
                            <a:srgbClr val="FFFFFF"/>
                          </a:highlight>
                          <a:latin typeface="Courier New"/>
                          <a:ea typeface="Courier New"/>
                          <a:cs typeface="Courier New"/>
                          <a:sym typeface="Courier New"/>
                        </a:rPr>
                        <a:t>78.0</a:t>
                      </a:r>
                      <a:endParaRPr sz="650">
                        <a:solidFill>
                          <a:srgbClr val="212121"/>
                        </a:solidFill>
                        <a:highlight>
                          <a:srgbClr val="FFFFFF"/>
                        </a:highlight>
                        <a:latin typeface="Courier New"/>
                        <a:ea typeface="Courier New"/>
                        <a:cs typeface="Courier New"/>
                        <a:sym typeface="Courier New"/>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650">
                          <a:solidFill>
                            <a:srgbClr val="212121"/>
                          </a:solidFill>
                          <a:highlight>
                            <a:srgbClr val="FFFFFF"/>
                          </a:highlight>
                        </a:rPr>
                        <a:t>की</a:t>
                      </a:r>
                      <a:r>
                        <a:rPr lang="en" sz="650">
                          <a:solidFill>
                            <a:srgbClr val="212121"/>
                          </a:solidFill>
                          <a:highlight>
                            <a:srgbClr val="FFFFFF"/>
                          </a:highlight>
                          <a:latin typeface="Courier New"/>
                          <a:ea typeface="Courier New"/>
                          <a:cs typeface="Courier New"/>
                          <a:sym typeface="Courier New"/>
                        </a:rPr>
                        <a:t> </a:t>
                      </a:r>
                      <a:r>
                        <a:rPr lang="en" sz="650">
                          <a:solidFill>
                            <a:srgbClr val="212121"/>
                          </a:solidFill>
                          <a:highlight>
                            <a:srgbClr val="FFFFFF"/>
                          </a:highlight>
                        </a:rPr>
                        <a:t>माँ</a:t>
                      </a:r>
                      <a:r>
                        <a:rPr lang="en" sz="650">
                          <a:solidFill>
                            <a:srgbClr val="212121"/>
                          </a:solidFill>
                          <a:highlight>
                            <a:srgbClr val="FFFFFF"/>
                          </a:highlight>
                          <a:latin typeface="Courier New"/>
                          <a:ea typeface="Courier New"/>
                          <a:cs typeface="Courier New"/>
                          <a:sym typeface="Courier New"/>
                        </a:rPr>
                        <a:t> </a:t>
                      </a:r>
                      <a:r>
                        <a:rPr lang="en" sz="650">
                          <a:solidFill>
                            <a:srgbClr val="212121"/>
                          </a:solidFill>
                          <a:highlight>
                            <a:srgbClr val="FFFFFF"/>
                          </a:highlight>
                        </a:rPr>
                        <a:t>का</a:t>
                      </a:r>
                      <a:r>
                        <a:rPr lang="en" sz="650">
                          <a:solidFill>
                            <a:srgbClr val="212121"/>
                          </a:solidFill>
                          <a:highlight>
                            <a:srgbClr val="FFFFFF"/>
                          </a:highlight>
                          <a:latin typeface="Courier New"/>
                          <a:ea typeface="Courier New"/>
                          <a:cs typeface="Courier New"/>
                          <a:sym typeface="Courier New"/>
                        </a:rPr>
                        <a:t> </a:t>
                      </a:r>
                      <a:r>
                        <a:rPr lang="en" sz="650">
                          <a:solidFill>
                            <a:srgbClr val="212121"/>
                          </a:solidFill>
                          <a:highlight>
                            <a:srgbClr val="FFFFFF"/>
                          </a:highlight>
                        </a:rPr>
                        <a:t>नाम</a:t>
                      </a:r>
                      <a:r>
                        <a:rPr lang="en" sz="650">
                          <a:solidFill>
                            <a:srgbClr val="212121"/>
                          </a:solidFill>
                          <a:highlight>
                            <a:srgbClr val="FFFFFF"/>
                          </a:highlight>
                          <a:latin typeface="Courier New"/>
                          <a:ea typeface="Courier New"/>
                          <a:cs typeface="Courier New"/>
                          <a:sym typeface="Courier New"/>
                        </a:rPr>
                        <a:t> </a:t>
                      </a:r>
                      <a:r>
                        <a:rPr lang="en" sz="650">
                          <a:solidFill>
                            <a:srgbClr val="212121"/>
                          </a:solidFill>
                          <a:highlight>
                            <a:srgbClr val="FFFFFF"/>
                          </a:highlight>
                        </a:rPr>
                        <a:t>येलन</a:t>
                      </a:r>
                      <a:r>
                        <a:rPr lang="en" sz="650">
                          <a:solidFill>
                            <a:srgbClr val="212121"/>
                          </a:solidFill>
                          <a:highlight>
                            <a:srgbClr val="FFFFFF"/>
                          </a:highlight>
                          <a:latin typeface="Courier New"/>
                          <a:ea typeface="Courier New"/>
                          <a:cs typeface="Courier New"/>
                          <a:sym typeface="Courier New"/>
                        </a:rPr>
                        <a:t> </a:t>
                      </a:r>
                      <a:r>
                        <a:rPr lang="en" sz="650">
                          <a:solidFill>
                            <a:srgbClr val="212121"/>
                          </a:solidFill>
                          <a:highlight>
                            <a:srgbClr val="FFFFFF"/>
                          </a:highlight>
                        </a:rPr>
                        <a:t>गुट</a:t>
                      </a:r>
                      <a:endParaRPr sz="650">
                        <a:solidFill>
                          <a:srgbClr val="212121"/>
                        </a:solidFill>
                        <a:highlight>
                          <a:srgbClr val="FFFFFF"/>
                        </a:highlight>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Clr>
                          <a:schemeClr val="dk1"/>
                        </a:buClr>
                        <a:buSzPts val="1100"/>
                        <a:buFont typeface="Arial"/>
                        <a:buNone/>
                      </a:pPr>
                      <a:r>
                        <a:rPr lang="en" sz="650">
                          <a:solidFill>
                            <a:srgbClr val="212121"/>
                          </a:solidFill>
                          <a:highlight>
                            <a:srgbClr val="FFFFFF"/>
                          </a:highlight>
                        </a:rPr>
                        <a:t>येलन</a:t>
                      </a:r>
                      <a:r>
                        <a:rPr lang="en" sz="650">
                          <a:solidFill>
                            <a:srgbClr val="212121"/>
                          </a:solidFill>
                          <a:highlight>
                            <a:srgbClr val="FFFFFF"/>
                          </a:highlight>
                          <a:latin typeface="Courier New"/>
                          <a:ea typeface="Courier New"/>
                          <a:cs typeface="Courier New"/>
                          <a:sym typeface="Courier New"/>
                        </a:rPr>
                        <a:t> </a:t>
                      </a:r>
                      <a:r>
                        <a:rPr lang="en" sz="650">
                          <a:solidFill>
                            <a:srgbClr val="212121"/>
                          </a:solidFill>
                          <a:highlight>
                            <a:srgbClr val="FFFFFF"/>
                          </a:highlight>
                        </a:rPr>
                        <a:t>गुट</a:t>
                      </a:r>
                      <a:endParaRPr sz="650">
                        <a:solidFill>
                          <a:srgbClr val="212121"/>
                        </a:solidFill>
                        <a:highlight>
                          <a:srgbClr val="FFFFFF"/>
                        </a:highlight>
                      </a:endParaRPr>
                    </a:p>
                    <a:p>
                      <a:pPr indent="0" lvl="0" marL="0" rtl="0" algn="just">
                        <a:lnSpc>
                          <a:spcPct val="115000"/>
                        </a:lnSpc>
                        <a:spcBef>
                          <a:spcPts val="1200"/>
                        </a:spcBef>
                        <a:spcAft>
                          <a:spcPts val="0"/>
                        </a:spcAft>
                        <a:buNone/>
                      </a:pPr>
                      <a:r>
                        <a:t/>
                      </a:r>
                      <a:endParaRPr sz="650">
                        <a:solidFill>
                          <a:srgbClr val="212121"/>
                        </a:solidFill>
                        <a:highlight>
                          <a:srgbClr val="FFFFFF"/>
                        </a:highlight>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6925">
                <a:tc>
                  <a:txBody>
                    <a:bodyPr/>
                    <a:lstStyle/>
                    <a:p>
                      <a:pPr indent="0" lvl="0" marL="0" rtl="0" algn="just">
                        <a:lnSpc>
                          <a:spcPct val="115000"/>
                        </a:lnSpc>
                        <a:spcBef>
                          <a:spcPts val="1200"/>
                        </a:spcBef>
                        <a:spcAft>
                          <a:spcPts val="0"/>
                        </a:spcAft>
                        <a:buNone/>
                      </a:pPr>
                      <a:r>
                        <a:rPr lang="en" sz="650">
                          <a:solidFill>
                            <a:srgbClr val="212121"/>
                          </a:solidFill>
                          <a:highlight>
                            <a:srgbClr val="FFFFFF"/>
                          </a:highlight>
                          <a:latin typeface="Courier New"/>
                          <a:ea typeface="Courier New"/>
                          <a:cs typeface="Courier New"/>
                          <a:sym typeface="Courier New"/>
                        </a:rPr>
                        <a:t>282758170</a:t>
                      </a:r>
                      <a:endParaRPr sz="650">
                        <a:solidFill>
                          <a:srgbClr val="212121"/>
                        </a:solidFill>
                        <a:highlight>
                          <a:srgbClr val="FFFFFF"/>
                        </a:highlight>
                        <a:latin typeface="Courier New"/>
                        <a:ea typeface="Courier New"/>
                        <a:cs typeface="Courier New"/>
                        <a:sym typeface="Courier New"/>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700"/>
                        <a:t>गूगल</a:t>
                      </a:r>
                      <a:r>
                        <a:rPr lang="en" sz="700">
                          <a:latin typeface="Times New Roman"/>
                          <a:ea typeface="Times New Roman"/>
                          <a:cs typeface="Times New Roman"/>
                          <a:sym typeface="Times New Roman"/>
                        </a:rPr>
                        <a:t> </a:t>
                      </a:r>
                      <a:r>
                        <a:rPr lang="en" sz="700"/>
                        <a:t>मैप्स</a:t>
                      </a:r>
                      <a:r>
                        <a:rPr lang="en" sz="700">
                          <a:latin typeface="Times New Roman"/>
                          <a:ea typeface="Times New Roman"/>
                          <a:cs typeface="Times New Roman"/>
                          <a:sym typeface="Times New Roman"/>
                        </a:rPr>
                        <a:t> </a:t>
                      </a:r>
                      <a:r>
                        <a:rPr lang="en" sz="700"/>
                        <a:t>कब</a:t>
                      </a:r>
                      <a:r>
                        <a:rPr lang="en" sz="700">
                          <a:latin typeface="Times New Roman"/>
                          <a:ea typeface="Times New Roman"/>
                          <a:cs typeface="Times New Roman"/>
                          <a:sym typeface="Times New Roman"/>
                        </a:rPr>
                        <a:t> </a:t>
                      </a:r>
                      <a:r>
                        <a:rPr lang="en" sz="700"/>
                        <a:t>लॉन्च</a:t>
                      </a:r>
                      <a:r>
                        <a:rPr lang="en" sz="700">
                          <a:latin typeface="Times New Roman"/>
                          <a:ea typeface="Times New Roman"/>
                          <a:cs typeface="Times New Roman"/>
                          <a:sym typeface="Times New Roman"/>
                        </a:rPr>
                        <a:t> </a:t>
                      </a:r>
                      <a:r>
                        <a:rPr lang="en" sz="700"/>
                        <a:t>किया</a:t>
                      </a:r>
                      <a:r>
                        <a:rPr lang="en" sz="700">
                          <a:latin typeface="Times New Roman"/>
                          <a:ea typeface="Times New Roman"/>
                          <a:cs typeface="Times New Roman"/>
                          <a:sym typeface="Times New Roman"/>
                        </a:rPr>
                        <a:t> </a:t>
                      </a:r>
                      <a:r>
                        <a:rPr lang="en" sz="700"/>
                        <a:t>गया</a:t>
                      </a:r>
                      <a:r>
                        <a:rPr lang="en" sz="700">
                          <a:latin typeface="Times New Roman"/>
                          <a:ea typeface="Times New Roman"/>
                          <a:cs typeface="Times New Roman"/>
                          <a:sym typeface="Times New Roman"/>
                        </a:rPr>
                        <a:t> </a:t>
                      </a:r>
                      <a:r>
                        <a:rPr lang="en" sz="700"/>
                        <a:t>था</a:t>
                      </a:r>
                      <a:r>
                        <a:rPr lang="en" sz="700">
                          <a:latin typeface="Times New Roman"/>
                          <a:ea typeface="Times New Roman"/>
                          <a:cs typeface="Times New Roman"/>
                          <a:sym typeface="Times New Roman"/>
                        </a:rPr>
                        <a:t>?</a:t>
                      </a:r>
                      <a:endParaRPr sz="7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650">
                          <a:solidFill>
                            <a:srgbClr val="212121"/>
                          </a:solidFill>
                          <a:highlight>
                            <a:srgbClr val="FFFFFF"/>
                          </a:highlight>
                          <a:latin typeface="Courier New"/>
                          <a:ea typeface="Courier New"/>
                          <a:cs typeface="Courier New"/>
                          <a:sym typeface="Courier New"/>
                        </a:rPr>
                        <a:t>8.0</a:t>
                      </a:r>
                      <a:endParaRPr sz="650">
                        <a:solidFill>
                          <a:srgbClr val="212121"/>
                        </a:solidFill>
                        <a:highlight>
                          <a:srgbClr val="FFFFFF"/>
                        </a:highlight>
                        <a:latin typeface="Courier New"/>
                        <a:ea typeface="Courier New"/>
                        <a:cs typeface="Courier New"/>
                        <a:sym typeface="Courier New"/>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650">
                          <a:solidFill>
                            <a:srgbClr val="212121"/>
                          </a:solidFill>
                          <a:highlight>
                            <a:srgbClr val="FFFFFF"/>
                          </a:highlight>
                          <a:latin typeface="Courier New"/>
                          <a:ea typeface="Courier New"/>
                          <a:cs typeface="Courier New"/>
                          <a:sym typeface="Courier New"/>
                        </a:rPr>
                        <a:t>11.0</a:t>
                      </a:r>
                      <a:endParaRPr sz="650">
                        <a:solidFill>
                          <a:srgbClr val="212121"/>
                        </a:solidFill>
                        <a:highlight>
                          <a:srgbClr val="FFFFFF"/>
                        </a:highlight>
                        <a:latin typeface="Courier New"/>
                        <a:ea typeface="Courier New"/>
                        <a:cs typeface="Courier New"/>
                        <a:sym typeface="Courier New"/>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650">
                          <a:solidFill>
                            <a:srgbClr val="212121"/>
                          </a:solidFill>
                          <a:highlight>
                            <a:srgbClr val="FFFFFF"/>
                          </a:highlight>
                          <a:latin typeface="Courier New"/>
                          <a:ea typeface="Courier New"/>
                          <a:cs typeface="Courier New"/>
                          <a:sym typeface="Courier New"/>
                        </a:rPr>
                        <a:t>8 </a:t>
                      </a:r>
                      <a:r>
                        <a:rPr lang="en" sz="650">
                          <a:solidFill>
                            <a:srgbClr val="212121"/>
                          </a:solidFill>
                          <a:highlight>
                            <a:srgbClr val="FFFFFF"/>
                          </a:highlight>
                        </a:rPr>
                        <a:t>फरवरी</a:t>
                      </a:r>
                      <a:r>
                        <a:rPr lang="en" sz="650">
                          <a:solidFill>
                            <a:srgbClr val="212121"/>
                          </a:solidFill>
                          <a:highlight>
                            <a:srgbClr val="FFFFFF"/>
                          </a:highlight>
                          <a:latin typeface="Courier New"/>
                          <a:ea typeface="Courier New"/>
                          <a:cs typeface="Courier New"/>
                          <a:sym typeface="Courier New"/>
                        </a:rPr>
                        <a:t> 2005</a:t>
                      </a:r>
                      <a:endParaRPr sz="650">
                        <a:solidFill>
                          <a:srgbClr val="212121"/>
                        </a:solidFill>
                        <a:highlight>
                          <a:srgbClr val="FFFFFF"/>
                        </a:highlight>
                        <a:latin typeface="Courier New"/>
                        <a:ea typeface="Courier New"/>
                        <a:cs typeface="Courier New"/>
                        <a:sym typeface="Courier New"/>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Clr>
                          <a:schemeClr val="dk1"/>
                        </a:buClr>
                        <a:buSzPts val="1100"/>
                        <a:buFont typeface="Arial"/>
                        <a:buNone/>
                      </a:pPr>
                      <a:r>
                        <a:rPr lang="en" sz="650">
                          <a:solidFill>
                            <a:srgbClr val="212121"/>
                          </a:solidFill>
                          <a:highlight>
                            <a:srgbClr val="FFFFFF"/>
                          </a:highlight>
                          <a:latin typeface="Courier New"/>
                          <a:ea typeface="Courier New"/>
                          <a:cs typeface="Courier New"/>
                          <a:sym typeface="Courier New"/>
                        </a:rPr>
                        <a:t>8 </a:t>
                      </a:r>
                      <a:r>
                        <a:rPr lang="en" sz="650">
                          <a:solidFill>
                            <a:srgbClr val="212121"/>
                          </a:solidFill>
                          <a:highlight>
                            <a:srgbClr val="FFFFFF"/>
                          </a:highlight>
                        </a:rPr>
                        <a:t>फरवरी</a:t>
                      </a:r>
                      <a:r>
                        <a:rPr lang="en" sz="650">
                          <a:solidFill>
                            <a:srgbClr val="212121"/>
                          </a:solidFill>
                          <a:highlight>
                            <a:srgbClr val="FFFFFF"/>
                          </a:highlight>
                          <a:latin typeface="Courier New"/>
                          <a:ea typeface="Courier New"/>
                          <a:cs typeface="Courier New"/>
                          <a:sym typeface="Courier New"/>
                        </a:rPr>
                        <a:t> 2005</a:t>
                      </a:r>
                      <a:endParaRPr sz="650">
                        <a:solidFill>
                          <a:srgbClr val="212121"/>
                        </a:solidFill>
                        <a:highlight>
                          <a:srgbClr val="FFFFFF"/>
                        </a:highlight>
                        <a:latin typeface="Courier New"/>
                        <a:ea typeface="Courier New"/>
                        <a:cs typeface="Courier New"/>
                        <a:sym typeface="Courier New"/>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6925">
                <a:tc>
                  <a:txBody>
                    <a:bodyPr/>
                    <a:lstStyle/>
                    <a:p>
                      <a:pPr indent="0" lvl="0" marL="0" rtl="0" algn="just">
                        <a:lnSpc>
                          <a:spcPct val="115000"/>
                        </a:lnSpc>
                        <a:spcBef>
                          <a:spcPts val="1200"/>
                        </a:spcBef>
                        <a:spcAft>
                          <a:spcPts val="0"/>
                        </a:spcAft>
                        <a:buNone/>
                      </a:pPr>
                      <a:r>
                        <a:rPr lang="en" sz="650">
                          <a:solidFill>
                            <a:srgbClr val="212121"/>
                          </a:solidFill>
                          <a:highlight>
                            <a:srgbClr val="FFFFFF"/>
                          </a:highlight>
                          <a:latin typeface="Courier New"/>
                          <a:ea typeface="Courier New"/>
                          <a:cs typeface="Courier New"/>
                          <a:sym typeface="Courier New"/>
                        </a:rPr>
                        <a:t>d60987e0e</a:t>
                      </a:r>
                      <a:endParaRPr sz="650">
                        <a:solidFill>
                          <a:srgbClr val="212121"/>
                        </a:solidFill>
                        <a:highlight>
                          <a:srgbClr val="FFFFFF"/>
                        </a:highlight>
                        <a:latin typeface="Courier New"/>
                        <a:ea typeface="Courier New"/>
                        <a:cs typeface="Courier New"/>
                        <a:sym typeface="Courier New"/>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700"/>
                        <a:t>गुस्ताव</a:t>
                      </a:r>
                      <a:r>
                        <a:rPr lang="en" sz="700">
                          <a:latin typeface="Times New Roman"/>
                          <a:ea typeface="Times New Roman"/>
                          <a:cs typeface="Times New Roman"/>
                          <a:sym typeface="Times New Roman"/>
                        </a:rPr>
                        <a:t> </a:t>
                      </a:r>
                      <a:r>
                        <a:rPr lang="en" sz="700"/>
                        <a:t>किरचॉफ</a:t>
                      </a:r>
                      <a:r>
                        <a:rPr lang="en" sz="700">
                          <a:latin typeface="Times New Roman"/>
                          <a:ea typeface="Times New Roman"/>
                          <a:cs typeface="Times New Roman"/>
                          <a:sym typeface="Times New Roman"/>
                        </a:rPr>
                        <a:t> </a:t>
                      </a:r>
                      <a:r>
                        <a:rPr lang="en" sz="700"/>
                        <a:t>का</a:t>
                      </a:r>
                      <a:r>
                        <a:rPr lang="en" sz="700">
                          <a:latin typeface="Times New Roman"/>
                          <a:ea typeface="Times New Roman"/>
                          <a:cs typeface="Times New Roman"/>
                          <a:sym typeface="Times New Roman"/>
                        </a:rPr>
                        <a:t> </a:t>
                      </a:r>
                      <a:r>
                        <a:rPr lang="en" sz="700"/>
                        <a:t>जन्म</a:t>
                      </a:r>
                      <a:r>
                        <a:rPr lang="en" sz="700">
                          <a:latin typeface="Times New Roman"/>
                          <a:ea typeface="Times New Roman"/>
                          <a:cs typeface="Times New Roman"/>
                          <a:sym typeface="Times New Roman"/>
                        </a:rPr>
                        <a:t> </a:t>
                      </a:r>
                      <a:r>
                        <a:rPr lang="en" sz="700"/>
                        <a:t>कब</a:t>
                      </a:r>
                      <a:r>
                        <a:rPr lang="en" sz="700">
                          <a:latin typeface="Times New Roman"/>
                          <a:ea typeface="Times New Roman"/>
                          <a:cs typeface="Times New Roman"/>
                          <a:sym typeface="Times New Roman"/>
                        </a:rPr>
                        <a:t> </a:t>
                      </a:r>
                      <a:r>
                        <a:rPr lang="en" sz="700"/>
                        <a:t>हुआ</a:t>
                      </a:r>
                      <a:r>
                        <a:rPr lang="en" sz="700">
                          <a:latin typeface="Times New Roman"/>
                          <a:ea typeface="Times New Roman"/>
                          <a:cs typeface="Times New Roman"/>
                          <a:sym typeface="Times New Roman"/>
                        </a:rPr>
                        <a:t> </a:t>
                      </a:r>
                      <a:r>
                        <a:rPr lang="en" sz="700"/>
                        <a:t>था</a:t>
                      </a:r>
                      <a:r>
                        <a:rPr lang="en" sz="700">
                          <a:latin typeface="Times New Roman"/>
                          <a:ea typeface="Times New Roman"/>
                          <a:cs typeface="Times New Roman"/>
                          <a:sym typeface="Times New Roman"/>
                        </a:rPr>
                        <a:t>?,</a:t>
                      </a:r>
                      <a:endParaRPr sz="7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650">
                          <a:solidFill>
                            <a:srgbClr val="212121"/>
                          </a:solidFill>
                          <a:highlight>
                            <a:srgbClr val="FFFFFF"/>
                          </a:highlight>
                          <a:latin typeface="Courier New"/>
                          <a:ea typeface="Courier New"/>
                          <a:cs typeface="Courier New"/>
                          <a:sym typeface="Courier New"/>
                        </a:rPr>
                        <a:t>18.0</a:t>
                      </a:r>
                      <a:endParaRPr sz="650">
                        <a:solidFill>
                          <a:srgbClr val="212121"/>
                        </a:solidFill>
                        <a:highlight>
                          <a:srgbClr val="FFFFFF"/>
                        </a:highlight>
                        <a:latin typeface="Courier New"/>
                        <a:ea typeface="Courier New"/>
                        <a:cs typeface="Courier New"/>
                        <a:sym typeface="Courier New"/>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650">
                          <a:solidFill>
                            <a:srgbClr val="212121"/>
                          </a:solidFill>
                          <a:highlight>
                            <a:srgbClr val="FFFFFF"/>
                          </a:highlight>
                          <a:latin typeface="Courier New"/>
                          <a:ea typeface="Courier New"/>
                          <a:cs typeface="Courier New"/>
                          <a:sym typeface="Courier New"/>
                        </a:rPr>
                        <a:t>20.0</a:t>
                      </a:r>
                      <a:endParaRPr sz="650">
                        <a:solidFill>
                          <a:srgbClr val="212121"/>
                        </a:solidFill>
                        <a:highlight>
                          <a:srgbClr val="FFFFFF"/>
                        </a:highlight>
                        <a:latin typeface="Courier New"/>
                        <a:ea typeface="Courier New"/>
                        <a:cs typeface="Courier New"/>
                        <a:sym typeface="Courier New"/>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650">
                          <a:solidFill>
                            <a:srgbClr val="212121"/>
                          </a:solidFill>
                          <a:highlight>
                            <a:srgbClr val="FFFFFF"/>
                          </a:highlight>
                        </a:rPr>
                        <a:t>१८२४</a:t>
                      </a:r>
                      <a:endParaRPr sz="650">
                        <a:solidFill>
                          <a:srgbClr val="212121"/>
                        </a:solidFill>
                        <a:highlight>
                          <a:srgbClr val="FFFFFF"/>
                        </a:highlight>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Clr>
                          <a:schemeClr val="dk1"/>
                        </a:buClr>
                        <a:buSzPts val="1100"/>
                        <a:buFont typeface="Arial"/>
                        <a:buNone/>
                      </a:pPr>
                      <a:r>
                        <a:rPr lang="en" sz="650">
                          <a:solidFill>
                            <a:srgbClr val="212121"/>
                          </a:solidFill>
                          <a:highlight>
                            <a:srgbClr val="FFFFFF"/>
                          </a:highlight>
                        </a:rPr>
                        <a:t>१८२४</a:t>
                      </a:r>
                      <a:endParaRPr sz="650">
                        <a:solidFill>
                          <a:srgbClr val="212121"/>
                        </a:solidFill>
                        <a:highlight>
                          <a:srgbClr val="FFFFFF"/>
                        </a:highlight>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1875">
                <a:tc>
                  <a:txBody>
                    <a:bodyPr/>
                    <a:lstStyle/>
                    <a:p>
                      <a:pPr indent="0" lvl="0" marL="0" rtl="0" algn="just">
                        <a:lnSpc>
                          <a:spcPct val="115000"/>
                        </a:lnSpc>
                        <a:spcBef>
                          <a:spcPts val="1200"/>
                        </a:spcBef>
                        <a:spcAft>
                          <a:spcPts val="0"/>
                        </a:spcAft>
                        <a:buNone/>
                      </a:pPr>
                      <a:r>
                        <a:rPr lang="en" sz="650">
                          <a:solidFill>
                            <a:srgbClr val="212121"/>
                          </a:solidFill>
                          <a:highlight>
                            <a:srgbClr val="FFFFFF"/>
                          </a:highlight>
                          <a:latin typeface="Courier New"/>
                          <a:ea typeface="Courier New"/>
                          <a:cs typeface="Courier New"/>
                          <a:sym typeface="Courier New"/>
                        </a:rPr>
                        <a:t>f99c770dc</a:t>
                      </a:r>
                      <a:endParaRPr sz="650">
                        <a:solidFill>
                          <a:srgbClr val="212121"/>
                        </a:solidFill>
                        <a:highlight>
                          <a:srgbClr val="FFFFFF"/>
                        </a:highlight>
                        <a:latin typeface="Courier New"/>
                        <a:ea typeface="Courier New"/>
                        <a:cs typeface="Courier New"/>
                        <a:sym typeface="Courier New"/>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700"/>
                        <a:t>அலுமினியத்தின்</a:t>
                      </a:r>
                      <a:r>
                        <a:rPr lang="en" sz="700">
                          <a:latin typeface="Times New Roman"/>
                          <a:ea typeface="Times New Roman"/>
                          <a:cs typeface="Times New Roman"/>
                          <a:sym typeface="Times New Roman"/>
                        </a:rPr>
                        <a:t> </a:t>
                      </a:r>
                      <a:r>
                        <a:rPr lang="en" sz="700"/>
                        <a:t>அணு</a:t>
                      </a:r>
                      <a:r>
                        <a:rPr lang="en" sz="700">
                          <a:latin typeface="Times New Roman"/>
                          <a:ea typeface="Times New Roman"/>
                          <a:cs typeface="Times New Roman"/>
                          <a:sym typeface="Times New Roman"/>
                        </a:rPr>
                        <a:t> </a:t>
                      </a:r>
                      <a:r>
                        <a:rPr lang="en" sz="700"/>
                        <a:t>எண்</a:t>
                      </a:r>
                      <a:r>
                        <a:rPr lang="en" sz="700">
                          <a:latin typeface="Times New Roman"/>
                          <a:ea typeface="Times New Roman"/>
                          <a:cs typeface="Times New Roman"/>
                          <a:sym typeface="Times New Roman"/>
                        </a:rPr>
                        <a:t> </a:t>
                      </a:r>
                      <a:r>
                        <a:rPr lang="en" sz="700"/>
                        <a:t>என்ன</a:t>
                      </a:r>
                      <a:r>
                        <a:rPr lang="en" sz="700">
                          <a:latin typeface="Times New Roman"/>
                          <a:ea typeface="Times New Roman"/>
                          <a:cs typeface="Times New Roman"/>
                          <a:sym typeface="Times New Roman"/>
                        </a:rPr>
                        <a:t>?</a:t>
                      </a:r>
                      <a:endParaRPr sz="7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650">
                          <a:solidFill>
                            <a:srgbClr val="212121"/>
                          </a:solidFill>
                          <a:highlight>
                            <a:srgbClr val="FFFFFF"/>
                          </a:highlight>
                          <a:latin typeface="Courier New"/>
                          <a:ea typeface="Courier New"/>
                          <a:cs typeface="Courier New"/>
                          <a:sym typeface="Courier New"/>
                        </a:rPr>
                        <a:t>1.0</a:t>
                      </a:r>
                      <a:endParaRPr sz="650">
                        <a:solidFill>
                          <a:srgbClr val="212121"/>
                        </a:solidFill>
                        <a:highlight>
                          <a:srgbClr val="FFFFFF"/>
                        </a:highlight>
                        <a:latin typeface="Courier New"/>
                        <a:ea typeface="Courier New"/>
                        <a:cs typeface="Courier New"/>
                        <a:sym typeface="Courier New"/>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650">
                          <a:solidFill>
                            <a:srgbClr val="212121"/>
                          </a:solidFill>
                          <a:highlight>
                            <a:srgbClr val="FFFFFF"/>
                          </a:highlight>
                          <a:latin typeface="Courier New"/>
                          <a:ea typeface="Courier New"/>
                          <a:cs typeface="Courier New"/>
                          <a:sym typeface="Courier New"/>
                        </a:rPr>
                        <a:t>331.0</a:t>
                      </a:r>
                      <a:endParaRPr sz="650">
                        <a:solidFill>
                          <a:srgbClr val="212121"/>
                        </a:solidFill>
                        <a:highlight>
                          <a:srgbClr val="FFFFFF"/>
                        </a:highlight>
                        <a:latin typeface="Courier New"/>
                        <a:ea typeface="Courier New"/>
                        <a:cs typeface="Courier New"/>
                        <a:sym typeface="Courier New"/>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650">
                          <a:solidFill>
                            <a:srgbClr val="212121"/>
                          </a:solidFill>
                          <a:highlight>
                            <a:srgbClr val="FFFFFF"/>
                          </a:highlight>
                        </a:rPr>
                        <a:t>மாய்</a:t>
                      </a:r>
                      <a:r>
                        <a:rPr lang="en" sz="650">
                          <a:solidFill>
                            <a:srgbClr val="212121"/>
                          </a:solidFill>
                          <a:highlight>
                            <a:srgbClr val="FFFFFF"/>
                          </a:highlight>
                          <a:latin typeface="Courier New"/>
                          <a:ea typeface="Courier New"/>
                          <a:cs typeface="Courier New"/>
                          <a:sym typeface="Courier New"/>
                        </a:rPr>
                        <a:t> </a:t>
                      </a:r>
                      <a:r>
                        <a:rPr lang="en" sz="650">
                          <a:solidFill>
                            <a:srgbClr val="212121"/>
                          </a:solidFill>
                          <a:highlight>
                            <a:srgbClr val="FFFFFF"/>
                          </a:highlight>
                        </a:rPr>
                        <a:t>பயன்படுத்தி</a:t>
                      </a:r>
                      <a:r>
                        <a:rPr lang="en" sz="650">
                          <a:solidFill>
                            <a:srgbClr val="212121"/>
                          </a:solidFill>
                          <a:highlight>
                            <a:srgbClr val="FFFFFF"/>
                          </a:highlight>
                          <a:latin typeface="Courier New"/>
                          <a:ea typeface="Courier New"/>
                          <a:cs typeface="Courier New"/>
                          <a:sym typeface="Courier New"/>
                        </a:rPr>
                        <a:t> </a:t>
                      </a:r>
                      <a:r>
                        <a:rPr lang="en" sz="650">
                          <a:solidFill>
                            <a:srgbClr val="212121"/>
                          </a:solidFill>
                          <a:highlight>
                            <a:srgbClr val="FFFFFF"/>
                          </a:highlight>
                        </a:rPr>
                        <a:t>வந்துள்ளனர்</a:t>
                      </a:r>
                      <a:r>
                        <a:rPr lang="en" sz="650">
                          <a:solidFill>
                            <a:srgbClr val="212121"/>
                          </a:solidFill>
                          <a:highlight>
                            <a:srgbClr val="FFFFFF"/>
                          </a:highlight>
                          <a:latin typeface="Courier New"/>
                          <a:ea typeface="Courier New"/>
                          <a:cs typeface="Courier New"/>
                          <a:sym typeface="Courier New"/>
                        </a:rPr>
                        <a:t>. 13 </a:t>
                      </a:r>
                      <a:r>
                        <a:rPr lang="en" sz="650">
                          <a:solidFill>
                            <a:srgbClr val="212121"/>
                          </a:solidFill>
                          <a:highlight>
                            <a:srgbClr val="FFFFFF"/>
                          </a:highlight>
                        </a:rPr>
                        <a:t>அலுமினியத்தின்</a:t>
                      </a:r>
                      <a:r>
                        <a:rPr lang="en" sz="650">
                          <a:solidFill>
                            <a:srgbClr val="212121"/>
                          </a:solidFill>
                          <a:highlight>
                            <a:srgbClr val="FFFFFF"/>
                          </a:highlight>
                          <a:latin typeface="Courier New"/>
                          <a:ea typeface="Courier New"/>
                          <a:cs typeface="Courier New"/>
                          <a:sym typeface="Courier New"/>
                        </a:rPr>
                        <a:t> </a:t>
                      </a:r>
                      <a:r>
                        <a:rPr lang="en" sz="650">
                          <a:solidFill>
                            <a:srgbClr val="212121"/>
                          </a:solidFill>
                          <a:highlight>
                            <a:srgbClr val="FFFFFF"/>
                          </a:highlight>
                        </a:rPr>
                        <a:t>ம</a:t>
                      </a:r>
                      <a:endParaRPr sz="650">
                        <a:solidFill>
                          <a:srgbClr val="212121"/>
                        </a:solidFill>
                        <a:highlight>
                          <a:srgbClr val="FFFFFF"/>
                        </a:highlight>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650">
                          <a:solidFill>
                            <a:srgbClr val="212121"/>
                          </a:solidFill>
                          <a:highlight>
                            <a:srgbClr val="FFFFFF"/>
                          </a:highlight>
                        </a:rPr>
                        <a:t>13</a:t>
                      </a:r>
                      <a:endParaRPr sz="650">
                        <a:solidFill>
                          <a:srgbClr val="212121"/>
                        </a:solidFill>
                        <a:highlight>
                          <a:srgbClr val="FFFFFF"/>
                        </a:highlight>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47025">
                <a:tc>
                  <a:txBody>
                    <a:bodyPr/>
                    <a:lstStyle/>
                    <a:p>
                      <a:pPr indent="0" lvl="0" marL="0" rtl="0" algn="just">
                        <a:lnSpc>
                          <a:spcPct val="115000"/>
                        </a:lnSpc>
                        <a:spcBef>
                          <a:spcPts val="1200"/>
                        </a:spcBef>
                        <a:spcAft>
                          <a:spcPts val="0"/>
                        </a:spcAft>
                        <a:buNone/>
                      </a:pPr>
                      <a:r>
                        <a:rPr lang="en" sz="650">
                          <a:solidFill>
                            <a:srgbClr val="212121"/>
                          </a:solidFill>
                          <a:highlight>
                            <a:srgbClr val="FFFFFF"/>
                          </a:highlight>
                          <a:latin typeface="Courier New"/>
                          <a:ea typeface="Courier New"/>
                          <a:cs typeface="Courier New"/>
                          <a:sym typeface="Courier New"/>
                        </a:rPr>
                        <a:t>40dec1964</a:t>
                      </a:r>
                      <a:endParaRPr sz="650">
                        <a:solidFill>
                          <a:srgbClr val="212121"/>
                        </a:solidFill>
                        <a:highlight>
                          <a:srgbClr val="FFFFFF"/>
                        </a:highlight>
                        <a:latin typeface="Courier New"/>
                        <a:ea typeface="Courier New"/>
                        <a:cs typeface="Courier New"/>
                        <a:sym typeface="Courier New"/>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700"/>
                        <a:t>இந்தியாவில்</a:t>
                      </a:r>
                      <a:r>
                        <a:rPr lang="en" sz="700">
                          <a:latin typeface="Times New Roman"/>
                          <a:ea typeface="Times New Roman"/>
                          <a:cs typeface="Times New Roman"/>
                          <a:sym typeface="Times New Roman"/>
                        </a:rPr>
                        <a:t> </a:t>
                      </a:r>
                      <a:r>
                        <a:rPr lang="en" sz="700"/>
                        <a:t>பசுமை</a:t>
                      </a:r>
                      <a:r>
                        <a:rPr lang="en" sz="700">
                          <a:latin typeface="Times New Roman"/>
                          <a:ea typeface="Times New Roman"/>
                          <a:cs typeface="Times New Roman"/>
                          <a:sym typeface="Times New Roman"/>
                        </a:rPr>
                        <a:t> </a:t>
                      </a:r>
                      <a:r>
                        <a:rPr lang="en" sz="700"/>
                        <a:t>புரட்சியின்</a:t>
                      </a:r>
                      <a:r>
                        <a:rPr lang="en" sz="700">
                          <a:latin typeface="Times New Roman"/>
                          <a:ea typeface="Times New Roman"/>
                          <a:cs typeface="Times New Roman"/>
                          <a:sym typeface="Times New Roman"/>
                        </a:rPr>
                        <a:t> </a:t>
                      </a:r>
                      <a:r>
                        <a:rPr lang="en" sz="700"/>
                        <a:t>தந்தை</a:t>
                      </a:r>
                      <a:r>
                        <a:rPr lang="en" sz="700">
                          <a:latin typeface="Times New Roman"/>
                          <a:ea typeface="Times New Roman"/>
                          <a:cs typeface="Times New Roman"/>
                          <a:sym typeface="Times New Roman"/>
                        </a:rPr>
                        <a:t> </a:t>
                      </a:r>
                      <a:r>
                        <a:rPr lang="en" sz="700"/>
                        <a:t>என்று</a:t>
                      </a:r>
                      <a:r>
                        <a:rPr lang="en" sz="700">
                          <a:latin typeface="Times New Roman"/>
                          <a:ea typeface="Times New Roman"/>
                          <a:cs typeface="Times New Roman"/>
                          <a:sym typeface="Times New Roman"/>
                        </a:rPr>
                        <a:t> </a:t>
                      </a:r>
                      <a:r>
                        <a:rPr lang="en" sz="700"/>
                        <a:t>கருதப்படுபவர்</a:t>
                      </a:r>
                      <a:r>
                        <a:rPr lang="en" sz="700">
                          <a:latin typeface="Times New Roman"/>
                          <a:ea typeface="Times New Roman"/>
                          <a:cs typeface="Times New Roman"/>
                          <a:sym typeface="Times New Roman"/>
                        </a:rPr>
                        <a:t> </a:t>
                      </a:r>
                      <a:r>
                        <a:rPr lang="en" sz="700"/>
                        <a:t>யார்</a:t>
                      </a:r>
                      <a:r>
                        <a:rPr lang="en" sz="700">
                          <a:latin typeface="Times New Roman"/>
                          <a:ea typeface="Times New Roman"/>
                          <a:cs typeface="Times New Roman"/>
                          <a:sym typeface="Times New Roman"/>
                        </a:rPr>
                        <a:t>?</a:t>
                      </a:r>
                      <a:endParaRPr sz="7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650">
                          <a:solidFill>
                            <a:srgbClr val="212121"/>
                          </a:solidFill>
                          <a:highlight>
                            <a:srgbClr val="FFFFFF"/>
                          </a:highlight>
                          <a:latin typeface="Courier New"/>
                          <a:ea typeface="Courier New"/>
                          <a:cs typeface="Courier New"/>
                          <a:sym typeface="Courier New"/>
                        </a:rPr>
                        <a:t>46.0</a:t>
                      </a:r>
                      <a:endParaRPr sz="650">
                        <a:solidFill>
                          <a:srgbClr val="212121"/>
                        </a:solidFill>
                        <a:highlight>
                          <a:srgbClr val="FFFFFF"/>
                        </a:highlight>
                        <a:latin typeface="Courier New"/>
                        <a:ea typeface="Courier New"/>
                        <a:cs typeface="Courier New"/>
                        <a:sym typeface="Courier New"/>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650">
                          <a:solidFill>
                            <a:srgbClr val="212121"/>
                          </a:solidFill>
                          <a:highlight>
                            <a:srgbClr val="FFFFFF"/>
                          </a:highlight>
                          <a:latin typeface="Courier New"/>
                          <a:ea typeface="Courier New"/>
                          <a:cs typeface="Courier New"/>
                          <a:sym typeface="Courier New"/>
                        </a:rPr>
                        <a:t>222.0</a:t>
                      </a:r>
                      <a:endParaRPr sz="650">
                        <a:solidFill>
                          <a:srgbClr val="212121"/>
                        </a:solidFill>
                        <a:highlight>
                          <a:srgbClr val="FFFFFF"/>
                        </a:highlight>
                        <a:latin typeface="Courier New"/>
                        <a:ea typeface="Courier New"/>
                        <a:cs typeface="Courier New"/>
                        <a:sym typeface="Courier New"/>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 sz="650">
                          <a:solidFill>
                            <a:srgbClr val="212121"/>
                          </a:solidFill>
                          <a:highlight>
                            <a:srgbClr val="FFFFFF"/>
                          </a:highlight>
                        </a:rPr>
                        <a:t>ந்திக்கப்பட்டு</a:t>
                      </a:r>
                      <a:r>
                        <a:rPr lang="en" sz="650">
                          <a:solidFill>
                            <a:srgbClr val="212121"/>
                          </a:solidFill>
                          <a:highlight>
                            <a:srgbClr val="FFFFFF"/>
                          </a:highlight>
                          <a:latin typeface="Courier New"/>
                          <a:ea typeface="Courier New"/>
                          <a:cs typeface="Courier New"/>
                          <a:sym typeface="Courier New"/>
                        </a:rPr>
                        <a:t>, 1844</a:t>
                      </a:r>
                      <a:r>
                        <a:rPr lang="en" sz="650">
                          <a:solidFill>
                            <a:srgbClr val="212121"/>
                          </a:solidFill>
                          <a:highlight>
                            <a:srgbClr val="FFFFFF"/>
                          </a:highlight>
                        </a:rPr>
                        <a:t>ஆம்</a:t>
                      </a:r>
                      <a:r>
                        <a:rPr lang="en" sz="650">
                          <a:solidFill>
                            <a:srgbClr val="212121"/>
                          </a:solidFill>
                          <a:highlight>
                            <a:srgbClr val="FFFFFF"/>
                          </a:highlight>
                          <a:latin typeface="Courier New"/>
                          <a:ea typeface="Courier New"/>
                          <a:cs typeface="Courier New"/>
                          <a:sym typeface="Courier New"/>
                        </a:rPr>
                        <a:t> </a:t>
                      </a:r>
                      <a:r>
                        <a:rPr lang="en" sz="650">
                          <a:solidFill>
                            <a:srgbClr val="212121"/>
                          </a:solidFill>
                          <a:highlight>
                            <a:srgbClr val="FFFFFF"/>
                          </a:highlight>
                        </a:rPr>
                        <a:t>ஆண்டில்</a:t>
                      </a:r>
                      <a:r>
                        <a:rPr lang="en" sz="650">
                          <a:solidFill>
                            <a:srgbClr val="212121"/>
                          </a:solidFill>
                          <a:highlight>
                            <a:srgbClr val="FFFFFF"/>
                          </a:highlight>
                          <a:latin typeface="Courier New"/>
                          <a:ea typeface="Courier New"/>
                          <a:cs typeface="Courier New"/>
                          <a:sym typeface="Courier New"/>
                        </a:rPr>
                        <a:t> </a:t>
                      </a:r>
                      <a:r>
                        <a:rPr lang="en" sz="650">
                          <a:solidFill>
                            <a:srgbClr val="212121"/>
                          </a:solidFill>
                          <a:highlight>
                            <a:srgbClr val="FFFFFF"/>
                          </a:highlight>
                        </a:rPr>
                        <a:t>அவரது</a:t>
                      </a:r>
                      <a:r>
                        <a:rPr lang="en" sz="650">
                          <a:solidFill>
                            <a:srgbClr val="212121"/>
                          </a:solidFill>
                          <a:highlight>
                            <a:srgbClr val="FFFFFF"/>
                          </a:highlight>
                          <a:latin typeface="Courier New"/>
                          <a:ea typeface="Courier New"/>
                          <a:cs typeface="Courier New"/>
                          <a:sym typeface="Courier New"/>
                        </a:rPr>
                        <a:t> </a:t>
                      </a:r>
                      <a:r>
                        <a:rPr lang="en" sz="650">
                          <a:solidFill>
                            <a:srgbClr val="212121"/>
                          </a:solidFill>
                          <a:highlight>
                            <a:srgbClr val="FFFFFF"/>
                          </a:highlight>
                        </a:rPr>
                        <a:t>நண்பர்கள  </a:t>
                      </a:r>
                      <a:r>
                        <a:rPr lang="en" sz="600">
                          <a:solidFill>
                            <a:srgbClr val="202124"/>
                          </a:solidFill>
                          <a:highlight>
                            <a:srgbClr val="F8F9FA"/>
                          </a:highlight>
                        </a:rPr>
                        <a:t>திரு.சுவாமிநாதன்</a:t>
                      </a:r>
                      <a:endParaRPr sz="600">
                        <a:solidFill>
                          <a:srgbClr val="202124"/>
                        </a:solidFill>
                        <a:highlight>
                          <a:srgbClr val="F8F9FA"/>
                        </a:highlight>
                      </a:endParaRPr>
                    </a:p>
                    <a:p>
                      <a:pPr indent="0" lvl="0" marL="0" rtl="0" algn="just">
                        <a:lnSpc>
                          <a:spcPct val="115000"/>
                        </a:lnSpc>
                        <a:spcBef>
                          <a:spcPts val="1200"/>
                        </a:spcBef>
                        <a:spcAft>
                          <a:spcPts val="0"/>
                        </a:spcAft>
                        <a:buNone/>
                      </a:pPr>
                      <a:r>
                        <a:t/>
                      </a:r>
                      <a:endParaRPr sz="650">
                        <a:solidFill>
                          <a:srgbClr val="212121"/>
                        </a:solidFill>
                        <a:highlight>
                          <a:srgbClr val="FFFFFF"/>
                        </a:highlight>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Clr>
                          <a:schemeClr val="dk1"/>
                        </a:buClr>
                        <a:buSzPts val="1100"/>
                        <a:buFont typeface="Arial"/>
                        <a:buNone/>
                      </a:pPr>
                      <a:r>
                        <a:rPr lang="en" sz="600">
                          <a:solidFill>
                            <a:srgbClr val="202124"/>
                          </a:solidFill>
                          <a:highlight>
                            <a:srgbClr val="F8F9FA"/>
                          </a:highlight>
                        </a:rPr>
                        <a:t>திரு.சுவாமிநாதன்</a:t>
                      </a:r>
                      <a:endParaRPr sz="650">
                        <a:solidFill>
                          <a:srgbClr val="212121"/>
                        </a:solidFill>
                        <a:highlight>
                          <a:srgbClr val="FFFFFF"/>
                        </a:highlight>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 + Future Work</a:t>
            </a:r>
            <a:endParaRPr/>
          </a:p>
        </p:txBody>
      </p:sp>
      <p:sp>
        <p:nvSpPr>
          <p:cNvPr id="186" name="Google Shape;186;p28"/>
          <p:cNvSpPr txBox="1"/>
          <p:nvPr>
            <p:ph idx="1" type="body"/>
          </p:nvPr>
        </p:nvSpPr>
        <p:spPr>
          <a:xfrm>
            <a:off x="311700" y="1225225"/>
            <a:ext cx="60273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Take into account different </a:t>
            </a:r>
            <a:r>
              <a:rPr lang="en">
                <a:latin typeface="Times New Roman"/>
                <a:ea typeface="Times New Roman"/>
                <a:cs typeface="Times New Roman"/>
                <a:sym typeface="Times New Roman"/>
              </a:rPr>
              <a:t>grammar used in different </a:t>
            </a:r>
            <a:r>
              <a:rPr lang="en">
                <a:latin typeface="Times New Roman"/>
                <a:ea typeface="Times New Roman"/>
                <a:cs typeface="Times New Roman"/>
                <a:sym typeface="Times New Roman"/>
              </a:rPr>
              <a:t>dialects of the same language.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Fine-tune further on specific domains like healthcare, telecom, ecommerce chatbot etc.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Expand reader model to open domain Question Answering system.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Scale up models(</a:t>
            </a:r>
            <a:r>
              <a:rPr lang="en" sz="1300">
                <a:solidFill>
                  <a:srgbClr val="333333"/>
                </a:solidFill>
              </a:rPr>
              <a:t>ALBERT, XLM-ROBERTA</a:t>
            </a:r>
            <a:r>
              <a:rPr lang="en">
                <a:latin typeface="Times New Roman"/>
                <a:ea typeface="Times New Roman"/>
                <a:cs typeface="Times New Roman"/>
                <a:sym typeface="Times New Roman"/>
              </a:rPr>
              <a:t>) and datasets to work on cross lingual question answering. </a:t>
            </a:r>
            <a:endParaRPr>
              <a:latin typeface="Times New Roman"/>
              <a:ea typeface="Times New Roman"/>
              <a:cs typeface="Times New Roman"/>
              <a:sym typeface="Times New Roman"/>
            </a:endParaRPr>
          </a:p>
        </p:txBody>
      </p:sp>
      <p:pic>
        <p:nvPicPr>
          <p:cNvPr id="187" name="Google Shape;187;p28"/>
          <p:cNvPicPr preferRelativeResize="0"/>
          <p:nvPr/>
        </p:nvPicPr>
        <p:blipFill>
          <a:blip r:embed="rId3">
            <a:alphaModFix/>
          </a:blip>
          <a:stretch>
            <a:fillRect/>
          </a:stretch>
        </p:blipFill>
        <p:spPr>
          <a:xfrm>
            <a:off x="6339000" y="2197225"/>
            <a:ext cx="2500200" cy="23820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Abstract </a:t>
            </a:r>
            <a:endParaRPr/>
          </a:p>
        </p:txBody>
      </p:sp>
      <p:sp>
        <p:nvSpPr>
          <p:cNvPr id="70" name="Google Shape;70;p14"/>
          <p:cNvSpPr txBox="1"/>
          <p:nvPr>
            <p:ph idx="1" type="body"/>
          </p:nvPr>
        </p:nvSpPr>
        <p:spPr>
          <a:xfrm>
            <a:off x="311700" y="1216325"/>
            <a:ext cx="8520600" cy="3354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Machine reading context and question answering is an </a:t>
            </a:r>
            <a:r>
              <a:rPr lang="en" sz="1100">
                <a:latin typeface="Times New Roman"/>
                <a:ea typeface="Times New Roman"/>
                <a:cs typeface="Times New Roman"/>
                <a:sym typeface="Times New Roman"/>
              </a:rPr>
              <a:t>indispensable</a:t>
            </a:r>
            <a:r>
              <a:rPr lang="en" sz="1100">
                <a:latin typeface="Times New Roman"/>
                <a:ea typeface="Times New Roman"/>
                <a:cs typeface="Times New Roman"/>
                <a:sym typeface="Times New Roman"/>
              </a:rPr>
              <a:t> task in Natural Language Processing. Recently Google hosted a competition on Kaggle in which the task was to develop a model which can understand and comprehend context in Hindi and Tamil language give answers to asked questions in the respected language.</a:t>
            </a:r>
            <a:endParaRPr sz="1100">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rPr lang="en" sz="1100">
                <a:latin typeface="Times New Roman"/>
                <a:ea typeface="Times New Roman"/>
                <a:cs typeface="Times New Roman"/>
                <a:sym typeface="Times New Roman"/>
              </a:rPr>
              <a:t>There are many models for context based question answering in English, but research on context based question answering hasn’t evolved that much, that’s the reason why we chose this competition as our AI project as we thought that this is a great initiative towards developing a natural language model for languages other than English. All 3 of us are from India and are well versed in Hindi and Tamil this is a great opportunity to work on a model for our native languages. There are almost </a:t>
            </a:r>
            <a:r>
              <a:rPr b="1" lang="en" sz="1100">
                <a:latin typeface="Times New Roman"/>
                <a:ea typeface="Times New Roman"/>
                <a:cs typeface="Times New Roman"/>
                <a:sym typeface="Times New Roman"/>
              </a:rPr>
              <a:t>1 billion</a:t>
            </a:r>
            <a:r>
              <a:rPr lang="en" sz="1100">
                <a:latin typeface="Times New Roman"/>
                <a:ea typeface="Times New Roman"/>
                <a:cs typeface="Times New Roman"/>
                <a:sym typeface="Times New Roman"/>
              </a:rPr>
              <a:t> people in the world who speak </a:t>
            </a:r>
            <a:r>
              <a:rPr b="1" lang="en" sz="1100">
                <a:latin typeface="Times New Roman"/>
                <a:ea typeface="Times New Roman"/>
                <a:cs typeface="Times New Roman"/>
                <a:sym typeface="Times New Roman"/>
              </a:rPr>
              <a:t>Hindi</a:t>
            </a:r>
            <a:r>
              <a:rPr lang="en" sz="1100">
                <a:latin typeface="Times New Roman"/>
                <a:ea typeface="Times New Roman"/>
                <a:cs typeface="Times New Roman"/>
                <a:sym typeface="Times New Roman"/>
              </a:rPr>
              <a:t> and around </a:t>
            </a:r>
            <a:r>
              <a:rPr b="1" lang="en" sz="1100">
                <a:latin typeface="Times New Roman"/>
                <a:ea typeface="Times New Roman"/>
                <a:cs typeface="Times New Roman"/>
                <a:sym typeface="Times New Roman"/>
              </a:rPr>
              <a:t>100 million</a:t>
            </a:r>
            <a:r>
              <a:rPr lang="en" sz="1100">
                <a:latin typeface="Times New Roman"/>
                <a:ea typeface="Times New Roman"/>
                <a:cs typeface="Times New Roman"/>
                <a:sym typeface="Times New Roman"/>
              </a:rPr>
              <a:t> who converse in </a:t>
            </a:r>
            <a:r>
              <a:rPr b="1" lang="en" sz="1100">
                <a:latin typeface="Times New Roman"/>
                <a:ea typeface="Times New Roman"/>
                <a:cs typeface="Times New Roman"/>
                <a:sym typeface="Times New Roman"/>
              </a:rPr>
              <a:t>Tamil</a:t>
            </a:r>
            <a:r>
              <a:rPr lang="en" sz="1100">
                <a:latin typeface="Times New Roman"/>
                <a:ea typeface="Times New Roman"/>
                <a:cs typeface="Times New Roman"/>
                <a:sym typeface="Times New Roman"/>
              </a:rPr>
              <a:t>, and yet these languages are underrepresented on the web. With this model we hope to advance the research in multilingual NLP models and also help Indian users to make the most out of web.</a:t>
            </a:r>
            <a:endParaRPr sz="1100">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
        <p:nvSpPr>
          <p:cNvPr id="76" name="Google Shape;76;p15"/>
          <p:cNvSpPr txBox="1"/>
          <p:nvPr>
            <p:ph idx="1" type="body"/>
          </p:nvPr>
        </p:nvSpPr>
        <p:spPr>
          <a:xfrm>
            <a:off x="311700" y="1225225"/>
            <a:ext cx="8520600" cy="3447600"/>
          </a:xfrm>
          <a:prstGeom prst="rect">
            <a:avLst/>
          </a:prstGeom>
        </p:spPr>
        <p:txBody>
          <a:bodyPr anchorCtr="0" anchor="t" bIns="91425" lIns="91425" spcFirstLastPara="1" rIns="91425" wrap="square" tIns="91425">
            <a:normAutofit fontScale="25000" lnSpcReduction="20000"/>
          </a:bodyPr>
          <a:lstStyle/>
          <a:p>
            <a:pPr indent="-292100" lvl="0" marL="457200" rtl="0" algn="l">
              <a:spcBef>
                <a:spcPts val="0"/>
              </a:spcBef>
              <a:spcAft>
                <a:spcPts val="0"/>
              </a:spcAft>
              <a:buSzPct val="100000"/>
              <a:buChar char="●"/>
            </a:pPr>
            <a:r>
              <a:rPr lang="en" sz="4000">
                <a:latin typeface="Times New Roman"/>
                <a:ea typeface="Times New Roman"/>
                <a:cs typeface="Times New Roman"/>
                <a:sym typeface="Times New Roman"/>
              </a:rPr>
              <a:t>According to t</a:t>
            </a:r>
            <a:r>
              <a:rPr lang="en" sz="4000">
                <a:latin typeface="Times New Roman"/>
                <a:ea typeface="Times New Roman"/>
                <a:cs typeface="Times New Roman"/>
                <a:sym typeface="Times New Roman"/>
              </a:rPr>
              <a:t>he paper by YlliasChalia and Sadid A.Hasana,generally, a graph based random walk method is used to calculate the importance of sentences and texts.But the sequence, syntactic and semantic information is not considered properly as this approach(TD*IDF) gives more priority to frequency of words.They compared random walk method with Extended String Subsequence Kernel (ESSK) for a similar work and dataset and sound kernels to be more effective in terms of including syntactic and semantic information for answering difficult questions.</a:t>
            </a:r>
            <a:endParaRPr sz="4000">
              <a:latin typeface="Times New Roman"/>
              <a:ea typeface="Times New Roman"/>
              <a:cs typeface="Times New Roman"/>
              <a:sym typeface="Times New Roman"/>
            </a:endParaRPr>
          </a:p>
          <a:p>
            <a:pPr indent="-292100" lvl="0" marL="457200" rtl="0" algn="l">
              <a:spcBef>
                <a:spcPts val="0"/>
              </a:spcBef>
              <a:spcAft>
                <a:spcPts val="0"/>
              </a:spcAft>
              <a:buSzPct val="100000"/>
              <a:buFont typeface="Times New Roman"/>
              <a:buChar char="●"/>
            </a:pPr>
            <a:r>
              <a:rPr lang="en" sz="4000">
                <a:latin typeface="Times New Roman"/>
                <a:ea typeface="Times New Roman"/>
                <a:cs typeface="Times New Roman"/>
                <a:sym typeface="Times New Roman"/>
              </a:rPr>
              <a:t>A paper tried to create a humanoid robot which can handle question-answering so that it can be used in the day to day life with self learning capability.Once a person asks something, this is processed using deep learning and the answer we get is compared to the corpus of the system.This process is done using Convolution Neural Network (CNN) encoder, Recurrent Neural Network (RNN) encoder, using  Bidirectional Attention Flow (BiDAF).Their experiments are conducted using BiDAF for both CNN and RNN encoder and found that RNN with BiDAF has better EM/F1 score.</a:t>
            </a:r>
            <a:endParaRPr sz="4000">
              <a:latin typeface="Times New Roman"/>
              <a:ea typeface="Times New Roman"/>
              <a:cs typeface="Times New Roman"/>
              <a:sym typeface="Times New Roman"/>
            </a:endParaRPr>
          </a:p>
          <a:p>
            <a:pPr indent="0" lvl="0" marL="0" rtl="0" algn="l">
              <a:spcBef>
                <a:spcPts val="0"/>
              </a:spcBef>
              <a:spcAft>
                <a:spcPts val="0"/>
              </a:spcAft>
              <a:buNone/>
            </a:pPr>
            <a:r>
              <a:t/>
            </a:r>
            <a:endParaRPr sz="4000">
              <a:latin typeface="Times New Roman"/>
              <a:ea typeface="Times New Roman"/>
              <a:cs typeface="Times New Roman"/>
              <a:sym typeface="Times New Roman"/>
            </a:endParaRPr>
          </a:p>
          <a:p>
            <a:pPr indent="-292100" lvl="0" marL="457200" rtl="0" algn="l">
              <a:spcBef>
                <a:spcPts val="0"/>
              </a:spcBef>
              <a:spcAft>
                <a:spcPts val="0"/>
              </a:spcAft>
              <a:buSzPct val="100000"/>
              <a:buChar char="●"/>
            </a:pPr>
            <a:r>
              <a:rPr lang="en" sz="4000">
                <a:latin typeface="Times New Roman"/>
                <a:ea typeface="Times New Roman"/>
                <a:cs typeface="Times New Roman"/>
                <a:sym typeface="Times New Roman"/>
              </a:rPr>
              <a:t>According to a  paper by Shivani G. Aithal, Abhishek B. Rao &amp; Sanjay Singh,Till now the question for which the answers are not available are given incorrect or unreliable answers in the QA systems..But this paper propose a new approach in which each answer is compared using the question similarity mechanism in which each question is compared with all the possible question in the corpus and each of the possible question is given a score so that we try to answer the question to the best of our capabilities based on the information we know.This will help avoid giving wrong answers and improve the performance of the Question Answering system.These automatically created question answer pairs can be used as datasets to train other question answering systems and models.</a:t>
            </a:r>
            <a:endParaRPr sz="4000">
              <a:latin typeface="Times New Roman"/>
              <a:ea typeface="Times New Roman"/>
              <a:cs typeface="Times New Roman"/>
              <a:sym typeface="Times New Roman"/>
            </a:endParaRPr>
          </a:p>
          <a:p>
            <a:pPr indent="-292100" lvl="0" marL="457200" rtl="0" algn="l">
              <a:spcBef>
                <a:spcPts val="0"/>
              </a:spcBef>
              <a:spcAft>
                <a:spcPts val="0"/>
              </a:spcAft>
              <a:buSzPct val="100000"/>
              <a:buFont typeface="Times New Roman"/>
              <a:buChar char="●"/>
            </a:pPr>
            <a:r>
              <a:rPr lang="en" sz="4000">
                <a:latin typeface="Times New Roman"/>
                <a:ea typeface="Times New Roman"/>
                <a:cs typeface="Times New Roman"/>
                <a:sym typeface="Times New Roman"/>
              </a:rPr>
              <a:t>The question answering system(QAS) can be a very effective solution to be used in the internet.But  medical field has been ignored in terms of the kind of research put into it.This is because of the limited amount of datasets present in the the medical field.This research is a study on deep learning techniques are reviewed on the textual question-answering systems and Medical Question-Answering  systems are properly checked.hen the way to check how good and reliable the existing medical datasets are and the metrics for checking the efficiency was discussed.</a:t>
            </a:r>
            <a:endParaRPr sz="4000">
              <a:latin typeface="Times New Roman"/>
              <a:ea typeface="Times New Roman"/>
              <a:cs typeface="Times New Roman"/>
              <a:sym typeface="Times New Roman"/>
            </a:endParaRPr>
          </a:p>
          <a:p>
            <a:pPr indent="0" lvl="0" marL="0" rtl="0" algn="l">
              <a:spcBef>
                <a:spcPts val="0"/>
              </a:spcBef>
              <a:spcAft>
                <a:spcPts val="0"/>
              </a:spcAft>
              <a:buNone/>
            </a:pPr>
            <a:r>
              <a:t/>
            </a:r>
            <a:endParaRPr sz="3200">
              <a:latin typeface="Arial"/>
              <a:ea typeface="Arial"/>
              <a:cs typeface="Arial"/>
              <a:sym typeface="Arial"/>
            </a:endParaRPr>
          </a:p>
          <a:p>
            <a:pPr indent="0" lvl="0" marL="0" rtl="0" algn="l">
              <a:spcBef>
                <a:spcPts val="0"/>
              </a:spcBef>
              <a:spcAft>
                <a:spcPts val="0"/>
              </a:spcAft>
              <a:buNone/>
            </a:pPr>
            <a:r>
              <a:t/>
            </a:r>
            <a:endParaRPr sz="3200">
              <a:latin typeface="Arial"/>
              <a:ea typeface="Arial"/>
              <a:cs typeface="Arial"/>
              <a:sym typeface="Arial"/>
            </a:endParaRPr>
          </a:p>
          <a:p>
            <a:pPr indent="0" lvl="0" marL="0" rtl="0" algn="l">
              <a:spcBef>
                <a:spcPts val="0"/>
              </a:spcBef>
              <a:spcAft>
                <a:spcPts val="0"/>
              </a:spcAft>
              <a:buNone/>
            </a:pPr>
            <a:r>
              <a:rPr lang="en" sz="3600">
                <a:latin typeface="Times New Roman"/>
                <a:ea typeface="Times New Roman"/>
                <a:cs typeface="Times New Roman"/>
                <a:sym typeface="Times New Roman"/>
              </a:rPr>
              <a:t>Most of these existing studies are in resource-rich languages like English, which is difficult to port into the other relatively low-resource language (Hindi/Tamil). The majority of these works made use of machine translation, where questions and/or documents in less-resourced languages were translated to resource-rich language(s) like English.</a:t>
            </a:r>
            <a:endParaRPr sz="3600">
              <a:latin typeface="Arial"/>
              <a:ea typeface="Arial"/>
              <a:cs typeface="Arial"/>
              <a:sym typeface="Arial"/>
            </a:endParaRPr>
          </a:p>
          <a:p>
            <a:pPr indent="0" lvl="0" marL="0" rtl="0" algn="l">
              <a:spcBef>
                <a:spcPts val="1200"/>
              </a:spcBef>
              <a:spcAft>
                <a:spcPts val="0"/>
              </a:spcAft>
              <a:buNone/>
            </a:pPr>
            <a:r>
              <a:t/>
            </a:r>
            <a:endParaRPr baseline="30000" sz="1000">
              <a:latin typeface="Arial"/>
              <a:ea typeface="Arial"/>
              <a:cs typeface="Arial"/>
              <a:sym typeface="Arial"/>
            </a:endParaRPr>
          </a:p>
          <a:p>
            <a:pPr indent="0" lvl="0" marL="0" rtl="0" algn="l">
              <a:spcBef>
                <a:spcPts val="0"/>
              </a:spcBef>
              <a:spcAft>
                <a:spcPts val="0"/>
              </a:spcAft>
              <a:buNone/>
            </a:pPr>
            <a:r>
              <a:t/>
            </a:r>
            <a:endParaRPr sz="900">
              <a:latin typeface="Arial"/>
              <a:ea typeface="Arial"/>
              <a:cs typeface="Arial"/>
              <a:sym typeface="Arial"/>
            </a:endParaRPr>
          </a:p>
          <a:p>
            <a:pPr indent="0" lvl="0" marL="0" rtl="0" algn="l">
              <a:spcBef>
                <a:spcPts val="1200"/>
              </a:spcBef>
              <a:spcAft>
                <a:spcPts val="0"/>
              </a:spcAft>
              <a:buNone/>
            </a:pPr>
            <a:r>
              <a:t/>
            </a:r>
            <a:endParaRPr sz="900">
              <a:latin typeface="Arial"/>
              <a:ea typeface="Arial"/>
              <a:cs typeface="Arial"/>
              <a:sym typeface="Arial"/>
            </a:endParaRPr>
          </a:p>
          <a:p>
            <a:pPr indent="0" lvl="0" marL="0" rtl="0" algn="l">
              <a:spcBef>
                <a:spcPts val="1200"/>
              </a:spcBef>
              <a:spcAft>
                <a:spcPts val="0"/>
              </a:spcAft>
              <a:buNone/>
            </a:pPr>
            <a:r>
              <a:t/>
            </a:r>
            <a:endParaRPr sz="900">
              <a:latin typeface="Arial"/>
              <a:ea typeface="Arial"/>
              <a:cs typeface="Arial"/>
              <a:sym typeface="Arial"/>
            </a:endParaRPr>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latin typeface="Arial"/>
              <a:ea typeface="Arial"/>
              <a:cs typeface="Arial"/>
              <a:sym typeface="Arial"/>
            </a:endParaRPr>
          </a:p>
          <a:p>
            <a:pPr indent="0" lvl="0" marL="0" rtl="0" algn="l">
              <a:spcBef>
                <a:spcPts val="1200"/>
              </a:spcBef>
              <a:spcAft>
                <a:spcPts val="0"/>
              </a:spcAft>
              <a:buNone/>
            </a:pPr>
            <a:r>
              <a:t/>
            </a:r>
            <a:endParaRPr sz="1000">
              <a:latin typeface="Arial"/>
              <a:ea typeface="Arial"/>
              <a:cs typeface="Arial"/>
              <a:sym typeface="Arial"/>
            </a:endParaRPr>
          </a:p>
          <a:p>
            <a:pPr indent="0" lvl="0" marL="0" rtl="0" algn="l">
              <a:spcBef>
                <a:spcPts val="1200"/>
              </a:spcBef>
              <a:spcAft>
                <a:spcPts val="0"/>
              </a:spcAft>
              <a:buNone/>
            </a:pPr>
            <a:r>
              <a:t/>
            </a:r>
            <a:endParaRPr sz="1000">
              <a:latin typeface="Arial"/>
              <a:ea typeface="Arial"/>
              <a:cs typeface="Arial"/>
              <a:sym typeface="Arial"/>
            </a:endParaRPr>
          </a:p>
          <a:p>
            <a:pPr indent="0" lvl="0" marL="0" rtl="0" algn="l">
              <a:spcBef>
                <a:spcPts val="1200"/>
              </a:spcBef>
              <a:spcAft>
                <a:spcPts val="0"/>
              </a:spcAft>
              <a:buClr>
                <a:schemeClr val="dk1"/>
              </a:buClr>
              <a:buSzPct val="110000"/>
              <a:buFont typeface="Arial"/>
              <a:buNone/>
            </a:pPr>
            <a:r>
              <a:t/>
            </a:r>
            <a:endParaRPr sz="10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Drawbacks of Current models</a:t>
            </a:r>
            <a:endParaRPr/>
          </a:p>
        </p:txBody>
      </p:sp>
      <p:sp>
        <p:nvSpPr>
          <p:cNvPr id="82" name="Google Shape;82;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SzPts val="1200"/>
              <a:buChar char="●"/>
            </a:pPr>
            <a:r>
              <a:rPr lang="en" sz="1200">
                <a:latin typeface="Times New Roman"/>
                <a:ea typeface="Times New Roman"/>
                <a:cs typeface="Times New Roman"/>
                <a:sym typeface="Times New Roman"/>
              </a:rPr>
              <a:t>The main drawback in the current NLP models for question answering is that most of them are trained on a dataset which was in English language and the sentence construction for Hindi and Tamil is very different from English. Let’s take an example in English - “</a:t>
            </a:r>
            <a:r>
              <a:rPr i="1" lang="en" sz="1200">
                <a:latin typeface="Times New Roman"/>
                <a:ea typeface="Times New Roman"/>
                <a:cs typeface="Times New Roman"/>
                <a:sym typeface="Times New Roman"/>
              </a:rPr>
              <a:t>I went outside to play</a:t>
            </a:r>
            <a:r>
              <a:rPr lang="en" sz="1200">
                <a:latin typeface="Times New Roman"/>
                <a:ea typeface="Times New Roman"/>
                <a:cs typeface="Times New Roman"/>
                <a:sym typeface="Times New Roman"/>
              </a:rPr>
              <a:t>” is similar to Hindi- “</a:t>
            </a:r>
            <a:r>
              <a:rPr i="1" lang="en" sz="1200">
                <a:latin typeface="Arial"/>
                <a:ea typeface="Arial"/>
                <a:cs typeface="Arial"/>
                <a:sym typeface="Arial"/>
              </a:rPr>
              <a:t>मैं</a:t>
            </a:r>
            <a:r>
              <a:rPr i="1" lang="en" sz="1200">
                <a:latin typeface="Times New Roman"/>
                <a:ea typeface="Times New Roman"/>
                <a:cs typeface="Times New Roman"/>
                <a:sym typeface="Times New Roman"/>
              </a:rPr>
              <a:t> </a:t>
            </a:r>
            <a:r>
              <a:rPr i="1" lang="en" sz="1200">
                <a:latin typeface="Arial"/>
                <a:ea typeface="Arial"/>
                <a:cs typeface="Arial"/>
                <a:sym typeface="Arial"/>
              </a:rPr>
              <a:t>बहार</a:t>
            </a:r>
            <a:r>
              <a:rPr i="1" lang="en" sz="1200">
                <a:latin typeface="Times New Roman"/>
                <a:ea typeface="Times New Roman"/>
                <a:cs typeface="Times New Roman"/>
                <a:sym typeface="Times New Roman"/>
              </a:rPr>
              <a:t> </a:t>
            </a:r>
            <a:r>
              <a:rPr i="1" lang="en" sz="1200">
                <a:latin typeface="Arial"/>
                <a:ea typeface="Arial"/>
                <a:cs typeface="Arial"/>
                <a:sym typeface="Arial"/>
              </a:rPr>
              <a:t>खेलने</a:t>
            </a:r>
            <a:r>
              <a:rPr i="1" lang="en" sz="1200">
                <a:latin typeface="Times New Roman"/>
                <a:ea typeface="Times New Roman"/>
                <a:cs typeface="Times New Roman"/>
                <a:sym typeface="Times New Roman"/>
              </a:rPr>
              <a:t> </a:t>
            </a:r>
            <a:r>
              <a:rPr i="1" lang="en" sz="1200">
                <a:latin typeface="Arial"/>
                <a:ea typeface="Arial"/>
                <a:cs typeface="Arial"/>
                <a:sym typeface="Arial"/>
              </a:rPr>
              <a:t>गया</a:t>
            </a:r>
            <a:r>
              <a:rPr lang="en" sz="1200">
                <a:latin typeface="Arial"/>
                <a:ea typeface="Arial"/>
                <a:cs typeface="Arial"/>
                <a:sym typeface="Arial"/>
              </a:rPr>
              <a:t>” </a:t>
            </a:r>
            <a:r>
              <a:rPr lang="en" sz="1200">
                <a:latin typeface="Times New Roman"/>
                <a:ea typeface="Times New Roman"/>
                <a:cs typeface="Times New Roman"/>
                <a:sym typeface="Times New Roman"/>
              </a:rPr>
              <a:t>both of these sentences mean the same but the literal translation of the Hindi sentence word to word in English will be “</a:t>
            </a:r>
            <a:r>
              <a:rPr i="1" lang="en" sz="1200">
                <a:latin typeface="Times New Roman"/>
                <a:ea typeface="Times New Roman"/>
                <a:cs typeface="Times New Roman"/>
                <a:sym typeface="Times New Roman"/>
              </a:rPr>
              <a:t>I outside play went</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This is one of the main reasons why we need a separate NLP model for Hindi and Tamil that is trained on a dataset which is in Hindi and Tamil and can understand the sentence </a:t>
            </a:r>
            <a:r>
              <a:rPr lang="en" sz="1200">
                <a:latin typeface="Times New Roman"/>
                <a:ea typeface="Times New Roman"/>
                <a:cs typeface="Times New Roman"/>
                <a:sym typeface="Times New Roman"/>
              </a:rPr>
              <a:t>bidirectionally (That’s why we choose BERT!!)</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457200" rtl="0" algn="just">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Our Dataset</a:t>
            </a:r>
            <a:endParaRPr/>
          </a:p>
        </p:txBody>
      </p:sp>
      <p:sp>
        <p:nvSpPr>
          <p:cNvPr id="88" name="Google Shape;88;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Our dataset has 6 different columns for question id, context, question, answer, answer start (position in the context from where the answer starts) and language. The training dataset contains data of both Tamil and Hindi languages. About 67 percent of the data is in Hindi and 33 percent is in Tamil. Apart from this Google has also provided a testing dataset; it only has 4 columns that are id, context, question and language.</a:t>
            </a:r>
            <a:endParaRPr sz="11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89" name="Google Shape;89;p17"/>
          <p:cNvPicPr preferRelativeResize="0"/>
          <p:nvPr/>
        </p:nvPicPr>
        <p:blipFill>
          <a:blip r:embed="rId3">
            <a:alphaModFix/>
          </a:blip>
          <a:stretch>
            <a:fillRect/>
          </a:stretch>
        </p:blipFill>
        <p:spPr>
          <a:xfrm>
            <a:off x="0" y="2518451"/>
            <a:ext cx="9144002" cy="119899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Transformers</a:t>
            </a:r>
            <a:endParaRPr/>
          </a:p>
        </p:txBody>
      </p:sp>
      <p:pic>
        <p:nvPicPr>
          <p:cNvPr id="95" name="Google Shape;95;p18"/>
          <p:cNvPicPr preferRelativeResize="0"/>
          <p:nvPr/>
        </p:nvPicPr>
        <p:blipFill rotWithShape="1">
          <a:blip r:embed="rId3">
            <a:alphaModFix/>
          </a:blip>
          <a:srcRect b="0" l="0" r="12778" t="0"/>
          <a:stretch/>
        </p:blipFill>
        <p:spPr>
          <a:xfrm rot="5400000">
            <a:off x="3120826" y="285625"/>
            <a:ext cx="3646900" cy="5158849"/>
          </a:xfrm>
          <a:prstGeom prst="rect">
            <a:avLst/>
          </a:prstGeom>
          <a:noFill/>
          <a:ln>
            <a:noFill/>
          </a:ln>
        </p:spPr>
      </p:pic>
      <p:pic>
        <p:nvPicPr>
          <p:cNvPr id="96" name="Google Shape;96;p18"/>
          <p:cNvPicPr preferRelativeResize="0"/>
          <p:nvPr/>
        </p:nvPicPr>
        <p:blipFill rotWithShape="1">
          <a:blip r:embed="rId4">
            <a:alphaModFix/>
          </a:blip>
          <a:srcRect b="47586" l="59654" r="0" t="21064"/>
          <a:stretch/>
        </p:blipFill>
        <p:spPr>
          <a:xfrm>
            <a:off x="5916339" y="2107927"/>
            <a:ext cx="2033546" cy="754648"/>
          </a:xfrm>
          <a:prstGeom prst="rect">
            <a:avLst/>
          </a:prstGeom>
          <a:noFill/>
          <a:ln>
            <a:noFill/>
          </a:ln>
        </p:spPr>
      </p:pic>
      <p:pic>
        <p:nvPicPr>
          <p:cNvPr id="97" name="Google Shape;97;p18"/>
          <p:cNvPicPr preferRelativeResize="0"/>
          <p:nvPr/>
        </p:nvPicPr>
        <p:blipFill rotWithShape="1">
          <a:blip r:embed="rId4">
            <a:alphaModFix/>
          </a:blip>
          <a:srcRect b="48107" l="1322" r="84611" t="21066"/>
          <a:stretch/>
        </p:blipFill>
        <p:spPr>
          <a:xfrm>
            <a:off x="1599677" y="2063724"/>
            <a:ext cx="721019" cy="754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15925"/>
            <a:ext cx="13860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BERT </a:t>
            </a:r>
            <a:endParaRPr/>
          </a:p>
        </p:txBody>
      </p:sp>
      <p:pic>
        <p:nvPicPr>
          <p:cNvPr id="103" name="Google Shape;103;p19"/>
          <p:cNvPicPr preferRelativeResize="0"/>
          <p:nvPr/>
        </p:nvPicPr>
        <p:blipFill rotWithShape="1">
          <a:blip r:embed="rId3">
            <a:alphaModFix/>
          </a:blip>
          <a:srcRect b="2852" l="53637" r="25006" t="2710"/>
          <a:stretch/>
        </p:blipFill>
        <p:spPr>
          <a:xfrm>
            <a:off x="5500275" y="1502025"/>
            <a:ext cx="2050150" cy="2766825"/>
          </a:xfrm>
          <a:prstGeom prst="rect">
            <a:avLst/>
          </a:prstGeom>
          <a:noFill/>
          <a:ln>
            <a:noFill/>
          </a:ln>
        </p:spPr>
      </p:pic>
      <p:sp>
        <p:nvSpPr>
          <p:cNvPr id="104" name="Google Shape;104;p19"/>
          <p:cNvSpPr txBox="1"/>
          <p:nvPr/>
        </p:nvSpPr>
        <p:spPr>
          <a:xfrm>
            <a:off x="450650" y="1147225"/>
            <a:ext cx="430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Step 1</a:t>
            </a:r>
            <a:r>
              <a:rPr lang="en">
                <a:latin typeface="Times New Roman"/>
                <a:ea typeface="Times New Roman"/>
                <a:cs typeface="Times New Roman"/>
                <a:sym typeface="Times New Roman"/>
              </a:rPr>
              <a:t>: Pretrain BERT to understand language</a:t>
            </a:r>
            <a:endParaRPr>
              <a:latin typeface="Times New Roman"/>
              <a:ea typeface="Times New Roman"/>
              <a:cs typeface="Times New Roman"/>
              <a:sym typeface="Times New Roman"/>
            </a:endParaRPr>
          </a:p>
        </p:txBody>
      </p:sp>
      <p:sp>
        <p:nvSpPr>
          <p:cNvPr id="105" name="Google Shape;105;p19"/>
          <p:cNvSpPr txBox="1"/>
          <p:nvPr/>
        </p:nvSpPr>
        <p:spPr>
          <a:xfrm>
            <a:off x="1040725" y="2012813"/>
            <a:ext cx="430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Masked Language Model (MLM)</a:t>
            </a:r>
            <a:endParaRPr sz="1200">
              <a:latin typeface="Times New Roman"/>
              <a:ea typeface="Times New Roman"/>
              <a:cs typeface="Times New Roman"/>
              <a:sym typeface="Times New Roman"/>
            </a:endParaRPr>
          </a:p>
        </p:txBody>
      </p:sp>
      <p:sp>
        <p:nvSpPr>
          <p:cNvPr id="106" name="Google Shape;106;p19"/>
          <p:cNvSpPr txBox="1"/>
          <p:nvPr/>
        </p:nvSpPr>
        <p:spPr>
          <a:xfrm>
            <a:off x="1096300" y="3247725"/>
            <a:ext cx="430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Next Sentence Prediction (NSP)</a:t>
            </a:r>
            <a:endParaRPr sz="1200">
              <a:latin typeface="Times New Roman"/>
              <a:ea typeface="Times New Roman"/>
              <a:cs typeface="Times New Roman"/>
              <a:sym typeface="Times New Roman"/>
            </a:endParaRPr>
          </a:p>
        </p:txBody>
      </p:sp>
      <p:sp>
        <p:nvSpPr>
          <p:cNvPr id="107" name="Google Shape;107;p19"/>
          <p:cNvSpPr txBox="1"/>
          <p:nvPr/>
        </p:nvSpPr>
        <p:spPr>
          <a:xfrm>
            <a:off x="3906700" y="1900875"/>
            <a:ext cx="1499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1"/>
                </a:solidFill>
              </a:rPr>
              <a:t>The [MASK1] brown fox [MASK2] over the lazy dog.</a:t>
            </a:r>
            <a:endParaRPr sz="1200">
              <a:solidFill>
                <a:schemeClr val="accent1"/>
              </a:solidFill>
            </a:endParaRPr>
          </a:p>
        </p:txBody>
      </p:sp>
      <p:sp>
        <p:nvSpPr>
          <p:cNvPr id="108" name="Google Shape;108;p19"/>
          <p:cNvSpPr txBox="1"/>
          <p:nvPr/>
        </p:nvSpPr>
        <p:spPr>
          <a:xfrm>
            <a:off x="7644600" y="2036300"/>
            <a:ext cx="149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1"/>
                </a:solidFill>
              </a:rPr>
              <a:t>[MASK1] = quick [MASK2] = jumped</a:t>
            </a:r>
            <a:endParaRPr sz="1200">
              <a:solidFill>
                <a:schemeClr val="accent1"/>
              </a:solidFill>
            </a:endParaRPr>
          </a:p>
        </p:txBody>
      </p:sp>
      <p:sp>
        <p:nvSpPr>
          <p:cNvPr id="109" name="Google Shape;109;p19"/>
          <p:cNvSpPr txBox="1"/>
          <p:nvPr/>
        </p:nvSpPr>
        <p:spPr>
          <a:xfrm>
            <a:off x="3952600" y="3247725"/>
            <a:ext cx="1499400" cy="923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accent1"/>
              </a:buClr>
              <a:buSzPts val="1200"/>
              <a:buAutoNum type="alphaUcPeriod"/>
            </a:pPr>
            <a:r>
              <a:rPr lang="en" sz="1200">
                <a:solidFill>
                  <a:schemeClr val="accent1"/>
                </a:solidFill>
              </a:rPr>
              <a:t>Ajay is cool dude. </a:t>
            </a:r>
            <a:endParaRPr sz="1200">
              <a:solidFill>
                <a:schemeClr val="accent1"/>
              </a:solidFill>
            </a:endParaRPr>
          </a:p>
          <a:p>
            <a:pPr indent="-304800" lvl="0" marL="457200" rtl="0" algn="l">
              <a:spcBef>
                <a:spcPts val="0"/>
              </a:spcBef>
              <a:spcAft>
                <a:spcPts val="0"/>
              </a:spcAft>
              <a:buClr>
                <a:schemeClr val="accent1"/>
              </a:buClr>
              <a:buSzPts val="1200"/>
              <a:buAutoNum type="alphaUcPeriod"/>
            </a:pPr>
            <a:r>
              <a:rPr lang="en" sz="1200">
                <a:solidFill>
                  <a:schemeClr val="accent1"/>
                </a:solidFill>
              </a:rPr>
              <a:t>He lives in Ohio</a:t>
            </a:r>
            <a:endParaRPr sz="1200">
              <a:solidFill>
                <a:schemeClr val="accent1"/>
              </a:solidFill>
            </a:endParaRPr>
          </a:p>
        </p:txBody>
      </p:sp>
      <p:sp>
        <p:nvSpPr>
          <p:cNvPr id="110" name="Google Shape;110;p19"/>
          <p:cNvSpPr txBox="1"/>
          <p:nvPr/>
        </p:nvSpPr>
        <p:spPr>
          <a:xfrm>
            <a:off x="7644600" y="3309200"/>
            <a:ext cx="1499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1"/>
                </a:solidFill>
              </a:rPr>
              <a:t>No. Sentence B does not follow Sentence A</a:t>
            </a:r>
            <a:endParaRPr sz="1200">
              <a:solidFill>
                <a:schemeClr val="accent1"/>
              </a:solidFill>
            </a:endParaRPr>
          </a:p>
        </p:txBody>
      </p:sp>
      <p:cxnSp>
        <p:nvCxnSpPr>
          <p:cNvPr id="111" name="Google Shape;111;p19"/>
          <p:cNvCxnSpPr/>
          <p:nvPr/>
        </p:nvCxnSpPr>
        <p:spPr>
          <a:xfrm>
            <a:off x="4907925" y="2695675"/>
            <a:ext cx="459000" cy="16380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19"/>
          <p:cNvCxnSpPr/>
          <p:nvPr/>
        </p:nvCxnSpPr>
        <p:spPr>
          <a:xfrm flipH="1" rot="10800000">
            <a:off x="4916125" y="3121725"/>
            <a:ext cx="434400" cy="155700"/>
          </a:xfrm>
          <a:prstGeom prst="straightConnector1">
            <a:avLst/>
          </a:prstGeom>
          <a:noFill/>
          <a:ln cap="flat" cmpd="sng" w="9525">
            <a:solidFill>
              <a:schemeClr val="dk2"/>
            </a:solidFill>
            <a:prstDash val="solid"/>
            <a:round/>
            <a:headEnd len="med" w="med" type="none"/>
            <a:tailEnd len="med" w="med" type="triangle"/>
          </a:ln>
        </p:spPr>
      </p:cxnSp>
      <p:cxnSp>
        <p:nvCxnSpPr>
          <p:cNvPr id="113" name="Google Shape;113;p19"/>
          <p:cNvCxnSpPr/>
          <p:nvPr/>
        </p:nvCxnSpPr>
        <p:spPr>
          <a:xfrm>
            <a:off x="7632300" y="3049625"/>
            <a:ext cx="459000" cy="16380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19"/>
          <p:cNvCxnSpPr/>
          <p:nvPr/>
        </p:nvCxnSpPr>
        <p:spPr>
          <a:xfrm flipH="1" rot="10800000">
            <a:off x="7644600" y="2742163"/>
            <a:ext cx="434400" cy="155700"/>
          </a:xfrm>
          <a:prstGeom prst="straightConnector1">
            <a:avLst/>
          </a:prstGeom>
          <a:noFill/>
          <a:ln cap="flat" cmpd="sng" w="9525">
            <a:solidFill>
              <a:schemeClr val="dk2"/>
            </a:solidFill>
            <a:prstDash val="solid"/>
            <a:round/>
            <a:headEnd len="med" w="med" type="none"/>
            <a:tailEnd len="med" w="med" type="triangle"/>
          </a:ln>
        </p:spPr>
      </p:cxnSp>
      <p:sp>
        <p:nvSpPr>
          <p:cNvPr id="115" name="Google Shape;115;p19"/>
          <p:cNvSpPr txBox="1"/>
          <p:nvPr/>
        </p:nvSpPr>
        <p:spPr>
          <a:xfrm>
            <a:off x="4480475" y="500725"/>
            <a:ext cx="737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u="sng">
                <a:solidFill>
                  <a:srgbClr val="434343"/>
                </a:solidFill>
                <a:latin typeface="Economica"/>
                <a:ea typeface="Economica"/>
                <a:cs typeface="Economica"/>
                <a:sym typeface="Economica"/>
              </a:rPr>
              <a:t>B</a:t>
            </a:r>
            <a:r>
              <a:rPr lang="en" sz="1800">
                <a:solidFill>
                  <a:srgbClr val="434343"/>
                </a:solidFill>
                <a:latin typeface="Economica"/>
                <a:ea typeface="Economica"/>
                <a:cs typeface="Economica"/>
                <a:sym typeface="Economica"/>
              </a:rPr>
              <a:t>idirectional </a:t>
            </a:r>
            <a:r>
              <a:rPr lang="en" sz="1800" u="sng">
                <a:solidFill>
                  <a:srgbClr val="434343"/>
                </a:solidFill>
                <a:latin typeface="Economica"/>
                <a:ea typeface="Economica"/>
                <a:cs typeface="Economica"/>
                <a:sym typeface="Economica"/>
              </a:rPr>
              <a:t>E</a:t>
            </a:r>
            <a:r>
              <a:rPr lang="en" sz="1800">
                <a:solidFill>
                  <a:srgbClr val="434343"/>
                </a:solidFill>
                <a:latin typeface="Economica"/>
                <a:ea typeface="Economica"/>
                <a:cs typeface="Economica"/>
                <a:sym typeface="Economica"/>
              </a:rPr>
              <a:t>ncoder </a:t>
            </a:r>
            <a:r>
              <a:rPr lang="en" sz="1800" u="sng">
                <a:solidFill>
                  <a:srgbClr val="434343"/>
                </a:solidFill>
                <a:latin typeface="Economica"/>
                <a:ea typeface="Economica"/>
                <a:cs typeface="Economica"/>
                <a:sym typeface="Economica"/>
              </a:rPr>
              <a:t>R</a:t>
            </a:r>
            <a:r>
              <a:rPr lang="en" sz="1800">
                <a:solidFill>
                  <a:srgbClr val="434343"/>
                </a:solidFill>
                <a:latin typeface="Economica"/>
                <a:ea typeface="Economica"/>
                <a:cs typeface="Economica"/>
                <a:sym typeface="Economica"/>
              </a:rPr>
              <a:t>epresentation from </a:t>
            </a:r>
            <a:r>
              <a:rPr lang="en" sz="1800" u="sng">
                <a:solidFill>
                  <a:srgbClr val="434343"/>
                </a:solidFill>
                <a:latin typeface="Economica"/>
                <a:ea typeface="Economica"/>
                <a:cs typeface="Economica"/>
                <a:sym typeface="Economica"/>
              </a:rPr>
              <a:t>T</a:t>
            </a:r>
            <a:r>
              <a:rPr lang="en" sz="1800">
                <a:solidFill>
                  <a:srgbClr val="434343"/>
                </a:solidFill>
                <a:latin typeface="Economica"/>
                <a:ea typeface="Economica"/>
                <a:cs typeface="Economica"/>
                <a:sym typeface="Economica"/>
              </a:rPr>
              <a:t>ransformers</a:t>
            </a:r>
            <a:r>
              <a:rPr lang="en" sz="1800">
                <a:solidFill>
                  <a:schemeClr val="dk1"/>
                </a:solidFill>
                <a:latin typeface="Economica"/>
                <a:ea typeface="Economica"/>
                <a:cs typeface="Economica"/>
                <a:sym typeface="Economica"/>
              </a:rPr>
              <a:t> </a:t>
            </a:r>
            <a:endParaRPr sz="18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BERT</a:t>
            </a:r>
            <a:endParaRPr/>
          </a:p>
        </p:txBody>
      </p:sp>
      <p:pic>
        <p:nvPicPr>
          <p:cNvPr id="121" name="Google Shape;121;p20"/>
          <p:cNvPicPr preferRelativeResize="0"/>
          <p:nvPr/>
        </p:nvPicPr>
        <p:blipFill>
          <a:blip r:embed="rId3">
            <a:alphaModFix/>
          </a:blip>
          <a:stretch>
            <a:fillRect/>
          </a:stretch>
        </p:blipFill>
        <p:spPr>
          <a:xfrm>
            <a:off x="3205675" y="1547425"/>
            <a:ext cx="3054075" cy="3269062"/>
          </a:xfrm>
          <a:prstGeom prst="rect">
            <a:avLst/>
          </a:prstGeom>
          <a:noFill/>
          <a:ln>
            <a:noFill/>
          </a:ln>
        </p:spPr>
      </p:pic>
      <p:sp>
        <p:nvSpPr>
          <p:cNvPr id="122" name="Google Shape;122;p20"/>
          <p:cNvSpPr txBox="1"/>
          <p:nvPr/>
        </p:nvSpPr>
        <p:spPr>
          <a:xfrm>
            <a:off x="450650" y="1147225"/>
            <a:ext cx="430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Step 2</a:t>
            </a:r>
            <a:r>
              <a:rPr lang="en">
                <a:latin typeface="Times New Roman"/>
                <a:ea typeface="Times New Roman"/>
                <a:cs typeface="Times New Roman"/>
                <a:sym typeface="Times New Roman"/>
              </a:rPr>
              <a:t>: Fine tune BERT to learn specific task</a:t>
            </a:r>
            <a:endParaRPr>
              <a:latin typeface="Times New Roman"/>
              <a:ea typeface="Times New Roman"/>
              <a:cs typeface="Times New Roman"/>
              <a:sym typeface="Times New Roman"/>
            </a:endParaRPr>
          </a:p>
        </p:txBody>
      </p:sp>
      <p:sp>
        <p:nvSpPr>
          <p:cNvPr id="123" name="Google Shape;123;p20"/>
          <p:cNvSpPr txBox="1"/>
          <p:nvPr/>
        </p:nvSpPr>
        <p:spPr>
          <a:xfrm>
            <a:off x="1164150" y="2219250"/>
            <a:ext cx="1499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1"/>
                </a:solidFill>
              </a:rPr>
              <a:t>Question</a:t>
            </a:r>
            <a:endParaRPr sz="1600">
              <a:solidFill>
                <a:schemeClr val="accent1"/>
              </a:solidFill>
            </a:endParaRPr>
          </a:p>
        </p:txBody>
      </p:sp>
      <p:sp>
        <p:nvSpPr>
          <p:cNvPr id="124" name="Google Shape;124;p20"/>
          <p:cNvSpPr txBox="1"/>
          <p:nvPr/>
        </p:nvSpPr>
        <p:spPr>
          <a:xfrm>
            <a:off x="1164150" y="3518325"/>
            <a:ext cx="1499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1"/>
                </a:solidFill>
              </a:rPr>
              <a:t>Context</a:t>
            </a:r>
            <a:endParaRPr sz="1600">
              <a:solidFill>
                <a:schemeClr val="accent1"/>
              </a:solidFill>
            </a:endParaRPr>
          </a:p>
        </p:txBody>
      </p:sp>
      <p:sp>
        <p:nvSpPr>
          <p:cNvPr id="125" name="Google Shape;125;p20"/>
          <p:cNvSpPr txBox="1"/>
          <p:nvPr/>
        </p:nvSpPr>
        <p:spPr>
          <a:xfrm>
            <a:off x="7243650" y="2981850"/>
            <a:ext cx="1499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1"/>
                </a:solidFill>
              </a:rPr>
              <a:t>Answer</a:t>
            </a:r>
            <a:endParaRPr sz="1600">
              <a:solidFill>
                <a:schemeClr val="accent1"/>
              </a:solidFill>
            </a:endParaRPr>
          </a:p>
        </p:txBody>
      </p:sp>
      <p:cxnSp>
        <p:nvCxnSpPr>
          <p:cNvPr id="126" name="Google Shape;126;p20"/>
          <p:cNvCxnSpPr/>
          <p:nvPr/>
        </p:nvCxnSpPr>
        <p:spPr>
          <a:xfrm>
            <a:off x="2049375" y="2690575"/>
            <a:ext cx="683100" cy="231000"/>
          </a:xfrm>
          <a:prstGeom prst="straightConnector1">
            <a:avLst/>
          </a:prstGeom>
          <a:noFill/>
          <a:ln cap="flat" cmpd="sng" w="28575">
            <a:solidFill>
              <a:schemeClr val="dk2"/>
            </a:solidFill>
            <a:prstDash val="solid"/>
            <a:round/>
            <a:headEnd len="med" w="med" type="none"/>
            <a:tailEnd len="med" w="med" type="triangle"/>
          </a:ln>
        </p:spPr>
      </p:cxnSp>
      <p:cxnSp>
        <p:nvCxnSpPr>
          <p:cNvPr id="127" name="Google Shape;127;p20"/>
          <p:cNvCxnSpPr/>
          <p:nvPr/>
        </p:nvCxnSpPr>
        <p:spPr>
          <a:xfrm flipH="1" rot="10800000">
            <a:off x="6519800" y="3226375"/>
            <a:ext cx="593700" cy="16200"/>
          </a:xfrm>
          <a:prstGeom prst="straightConnector1">
            <a:avLst/>
          </a:prstGeom>
          <a:noFill/>
          <a:ln cap="flat" cmpd="sng" w="28575">
            <a:solidFill>
              <a:schemeClr val="dk2"/>
            </a:solidFill>
            <a:prstDash val="solid"/>
            <a:round/>
            <a:headEnd len="med" w="med" type="none"/>
            <a:tailEnd len="med" w="med" type="triangle"/>
          </a:ln>
        </p:spPr>
      </p:cxnSp>
      <p:cxnSp>
        <p:nvCxnSpPr>
          <p:cNvPr id="128" name="Google Shape;128;p20"/>
          <p:cNvCxnSpPr/>
          <p:nvPr/>
        </p:nvCxnSpPr>
        <p:spPr>
          <a:xfrm flipH="1" rot="10800000">
            <a:off x="2094700" y="3544425"/>
            <a:ext cx="738300" cy="1431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BERT is best suited for our </a:t>
            </a:r>
            <a:r>
              <a:rPr lang="en"/>
              <a:t>project</a:t>
            </a:r>
            <a:r>
              <a:rPr lang="en"/>
              <a:t>..?</a:t>
            </a:r>
            <a:endParaRPr/>
          </a:p>
        </p:txBody>
      </p:sp>
      <p:sp>
        <p:nvSpPr>
          <p:cNvPr id="134" name="Google Shape;134;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The main</a:t>
            </a:r>
            <a:r>
              <a:rPr lang="en" sz="1200">
                <a:latin typeface="Times New Roman"/>
                <a:ea typeface="Times New Roman"/>
                <a:cs typeface="Times New Roman"/>
                <a:sym typeface="Times New Roman"/>
              </a:rPr>
              <a:t> reason why we choose BERT for our project instead of models like Open AI GPT is because BERT uses a bidirectional transformer that means it simultaneously trains from left to right and right to left in order to understand the full context of the sentence but models like Open AI GPT use a unidirectional transformer which train from left to right, this might be good for a language like English but for languages like Hindi and Tamil a bidirectional model is better suited.</a:t>
            </a:r>
            <a:endParaRPr sz="12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35" name="Google Shape;135;p21"/>
          <p:cNvPicPr preferRelativeResize="0"/>
          <p:nvPr/>
        </p:nvPicPr>
        <p:blipFill>
          <a:blip r:embed="rId3">
            <a:alphaModFix/>
          </a:blip>
          <a:stretch>
            <a:fillRect/>
          </a:stretch>
        </p:blipFill>
        <p:spPr>
          <a:xfrm>
            <a:off x="1079913" y="2322225"/>
            <a:ext cx="2676525" cy="2305050"/>
          </a:xfrm>
          <a:prstGeom prst="rect">
            <a:avLst/>
          </a:prstGeom>
          <a:noFill/>
          <a:ln>
            <a:noFill/>
          </a:ln>
        </p:spPr>
      </p:pic>
      <p:pic>
        <p:nvPicPr>
          <p:cNvPr id="136" name="Google Shape;136;p21"/>
          <p:cNvPicPr preferRelativeResize="0"/>
          <p:nvPr/>
        </p:nvPicPr>
        <p:blipFill>
          <a:blip r:embed="rId4">
            <a:alphaModFix/>
          </a:blip>
          <a:stretch>
            <a:fillRect/>
          </a:stretch>
        </p:blipFill>
        <p:spPr>
          <a:xfrm>
            <a:off x="5374125" y="2274175"/>
            <a:ext cx="2547571" cy="235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