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34175" cy="9979025"/>
  <p:embeddedFontLst>
    <p:embeddedFont>
      <p:font typeface="Roboto"/>
      <p:regular r:id="rId22"/>
      <p:bold r:id="rId23"/>
      <p:italic r:id="rId24"/>
      <p:boldItalic r:id="rId25"/>
    </p:embeddedFont>
    <p:embeddedFont>
      <p:font typeface="Libre Baskerville"/>
      <p:regular r:id="rId26"/>
      <p:bold r:id="rId27"/>
      <p:italic r:id="rId28"/>
    </p:embeddedFont>
    <p:embeddedFont>
      <p:font typeface="Book Antiqua"/>
      <p:regular r:id="rId29"/>
      <p:bold r:id="rId30"/>
      <p:italic r:id="rId31"/>
      <p:boldItalic r:id="rId32"/>
    </p:embeddedFont>
    <p:embeddedFont>
      <p:font typeface="Arial Black"/>
      <p:regular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889C45-4C43-45EA-8815-93F04E07B4CD}">
  <a:tblStyle styleId="{D1889C45-4C43-45EA-8815-93F04E07B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ookAntiqu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ookAntiqua-italic.fntdata"/><Relationship Id="rId30" Type="http://schemas.openxmlformats.org/officeDocument/2006/relationships/font" Target="fonts/BookAntiqua-bold.fntdata"/><Relationship Id="rId11" Type="http://schemas.openxmlformats.org/officeDocument/2006/relationships/slide" Target="slides/slide5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32" Type="http://schemas.openxmlformats.org/officeDocument/2006/relationships/font" Target="fonts/BookAntiqua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6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1480" cy="49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1125" y="0"/>
            <a:ext cx="2961480" cy="49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2337" y="747712"/>
            <a:ext cx="4991099" cy="37433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3418" y="4740037"/>
            <a:ext cx="5467350" cy="449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78342"/>
            <a:ext cx="2961480" cy="4989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1125" y="9478342"/>
            <a:ext cx="2961480" cy="49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3418" y="4740037"/>
            <a:ext cx="5467350" cy="449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922338" y="747713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3" type="hdr"/>
          </p:nvPr>
        </p:nvSpPr>
        <p:spPr>
          <a:xfrm>
            <a:off x="0" y="0"/>
            <a:ext cx="2961480" cy="49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45fafeda4_0_15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45fafeda4_0_15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45fafeda4_0_15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5fafeda4_0_85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45fafeda4_0_85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5fafeda4_0_117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45fafeda4_0_117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b81d72a4_0_21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b81d72a4_0_21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83b81d72a4_0_21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5fafeda4_0_124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45fafeda4_0_124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3b81d72a4_3_0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3b81d72a4_3_0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3b81d72a4_3_0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fafeda4_0_245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745fafeda4_0_245:notes"/>
          <p:cNvSpPr/>
          <p:nvPr>
            <p:ph idx="2" type="sldImg"/>
          </p:nvPr>
        </p:nvSpPr>
        <p:spPr>
          <a:xfrm>
            <a:off x="922338" y="747713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45fafeda4_0_245:notes"/>
          <p:cNvSpPr txBox="1"/>
          <p:nvPr>
            <p:ph idx="3" type="hdr"/>
          </p:nvPr>
        </p:nvSpPr>
        <p:spPr>
          <a:xfrm>
            <a:off x="0" y="0"/>
            <a:ext cx="2961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5fafeda4_0_252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45fafeda4_0_252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3418" y="4740037"/>
            <a:ext cx="5467350" cy="449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922337" y="747712"/>
            <a:ext cx="4991099" cy="37433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5fafeda4_0_0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5fafeda4_0_0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45fafeda4_0_0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5fafeda4_0_7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5fafeda4_0_7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45fafeda4_0_7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5fafeda4_0_47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5fafeda4_0_47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45fafeda4_0_47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5fafeda4_0_259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5fafeda4_0_259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45fafeda4_0_259:notes"/>
          <p:cNvSpPr txBox="1"/>
          <p:nvPr>
            <p:ph idx="12" type="sldNum"/>
          </p:nvPr>
        </p:nvSpPr>
        <p:spPr>
          <a:xfrm>
            <a:off x="3871125" y="9478342"/>
            <a:ext cx="2961600" cy="4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5fafeda4_0_79:notes"/>
          <p:cNvSpPr txBox="1"/>
          <p:nvPr>
            <p:ph idx="1" type="body"/>
          </p:nvPr>
        </p:nvSpPr>
        <p:spPr>
          <a:xfrm>
            <a:off x="683418" y="4740037"/>
            <a:ext cx="54675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45fafeda4_0_79:notes"/>
          <p:cNvSpPr/>
          <p:nvPr>
            <p:ph idx="2" type="sldImg"/>
          </p:nvPr>
        </p:nvSpPr>
        <p:spPr>
          <a:xfrm>
            <a:off x="922337" y="747712"/>
            <a:ext cx="4991100" cy="374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6762" y="106330"/>
            <a:ext cx="9013500" cy="66921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372200" y="6409133"/>
            <a:ext cx="2476500" cy="47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1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83568" y="6356176"/>
            <a:ext cx="39624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930" y="1449303"/>
            <a:ext cx="9021600" cy="1527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2930" y="1396720"/>
            <a:ext cx="9021600" cy="1206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62930" y="2976649"/>
            <a:ext cx="9021600" cy="1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457200" y="1505929"/>
            <a:ext cx="8229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grpSp>
        <p:nvGrpSpPr>
          <p:cNvPr id="30" name="Google Shape;30;p2"/>
          <p:cNvGrpSpPr/>
          <p:nvPr/>
        </p:nvGrpSpPr>
        <p:grpSpPr>
          <a:xfrm>
            <a:off x="179510" y="0"/>
            <a:ext cx="8955295" cy="1208132"/>
            <a:chOff x="179510" y="0"/>
            <a:chExt cx="8955295" cy="1208132"/>
          </a:xfrm>
        </p:grpSpPr>
        <p:pic>
          <p:nvPicPr>
            <p:cNvPr descr="D:\Drive I\BVCOE New Delhi\BVCOE Logo.png" id="31" name="Google Shape;3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9510" y="116631"/>
              <a:ext cx="2407330" cy="935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Drive I\BVCOE New Delhi\BVP-Golden Jublee 2013\new revised CELEBRATING 50 LOGO GUIDELINES\LOGO PNG\FULL LOGO LINEAR.png" id="32" name="Google Shape;3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09399" y="0"/>
              <a:ext cx="2525406" cy="1172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Dr Sunil K Singh\Desktop\bvp.png" id="33" name="Google Shape;3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71800" y="425929"/>
              <a:ext cx="3867238" cy="7822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 rot="5400000">
            <a:off x="2633700" y="-33443"/>
            <a:ext cx="38868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0" name="Google Shape;100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 rot="5400000">
            <a:off x="4709429" y="2194490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 rot="5400000">
            <a:off x="769950" y="419089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6" name="Google Shape;106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23528" y="1124744"/>
            <a:ext cx="7772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0" name="Google Shape;110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2771800" y="3501007"/>
            <a:ext cx="39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390551" y="673750"/>
            <a:ext cx="83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371600" y="3840481"/>
            <a:ext cx="64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●"/>
              <a:defRPr/>
            </a:lvl1pPr>
            <a:lvl2pPr lvl="1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●"/>
              <a:defRPr/>
            </a:lvl2pPr>
            <a:lvl3pPr lvl="2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●"/>
              <a:defRPr/>
            </a:lvl3pPr>
            <a:lvl4pPr lvl="3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lvl="5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1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" name="Google Shape;38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39552" y="2060848"/>
            <a:ext cx="81324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2" type="body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59506" y="121175"/>
            <a:ext cx="9013500" cy="66921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2312" y="9525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722312" y="2547938"/>
            <a:ext cx="77724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flipH="1" rot="10800000">
            <a:off x="59364" y="1081501"/>
            <a:ext cx="90135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Google Shape;60;p6"/>
          <p:cNvSpPr/>
          <p:nvPr>
            <p:ph idx="12" type="sldNum"/>
          </p:nvPr>
        </p:nvSpPr>
        <p:spPr>
          <a:xfrm>
            <a:off x="146304" y="6208776"/>
            <a:ext cx="457200" cy="457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D:\Drive I\BVCOE New Delhi\BVCOE Logo.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0" y="116631"/>
            <a:ext cx="2407330" cy="935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rive I\BVCOE New Delhi\BVP-Golden Jublee 2013\new revised CELEBRATING 50 LOGO GUIDELINES\LOGO PNG\FULL LOGO LINEAR.png" id="62" name="Google Shape;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232" y="22751"/>
            <a:ext cx="2525406" cy="11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64008" y="69755"/>
            <a:ext cx="9013500" cy="66933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914400" y="4900550"/>
            <a:ext cx="7315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93369" lvl="1" marL="914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82575" lvl="2" marL="1371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85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74319" lvl="3" marL="1828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85750" lvl="4" marL="22860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0"/>
          <p:cNvSpPr/>
          <p:nvPr>
            <p:ph idx="12" type="sldNum"/>
          </p:nvPr>
        </p:nvSpPr>
        <p:spPr>
          <a:xfrm>
            <a:off x="146304" y="6208776"/>
            <a:ext cx="457200" cy="457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 flipH="1" rot="10800000">
            <a:off x="68306" y="4683494"/>
            <a:ext cx="90069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68508" y="4650473"/>
            <a:ext cx="9006600" cy="456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68509" y="4773223"/>
            <a:ext cx="9006600" cy="4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0"/>
          <p:cNvSpPr/>
          <p:nvPr>
            <p:ph idx="2" type="pic"/>
          </p:nvPr>
        </p:nvSpPr>
        <p:spPr>
          <a:xfrm>
            <a:off x="68308" y="66675"/>
            <a:ext cx="9001800" cy="4581600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54997" ty="0" sy="54997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7543" y="2132856"/>
            <a:ext cx="82194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D:\Drive I\BVCOE New Delhi\BVCOE Logo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510" y="116631"/>
            <a:ext cx="2407330" cy="935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rive I\BVCOE New Delhi\BVP-Golden Jublee 2013\new revised CELEBRATING 50 LOGO GUIDELINES\LOGO PNG\FULL LOGO LINEAR.png"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399" y="0"/>
            <a:ext cx="2525406" cy="1172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>
            <a:off x="0" y="110347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Dr Sunil K Singh\Desktop\bvp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800" y="425929"/>
            <a:ext cx="3867238" cy="7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96984" y="91653"/>
            <a:ext cx="8964600" cy="6633000"/>
          </a:xfrm>
          <a:prstGeom prst="roundRect">
            <a:avLst>
              <a:gd fmla="val 5352" name="adj"/>
            </a:avLst>
          </a:prstGeom>
          <a:noFill/>
          <a:ln cap="flat" cmpd="sng" w="28575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cholarpedia.org/article/Neural_basis_of_emotions" TargetMode="External"/><Relationship Id="rId4" Type="http://schemas.openxmlformats.org/officeDocument/2006/relationships/hyperlink" Target="http://www.scholarpedia.org/article/Nervous_syste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533400" y="1361250"/>
            <a:ext cx="81534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</a:pPr>
            <a:r>
              <a:rPr b="1" lang="en-IN" u="sng"/>
              <a:t>MINI PROJECT</a:t>
            </a:r>
            <a:endParaRPr b="1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</a:pPr>
            <a:r>
              <a:rPr b="1" lang="en-IN" u="sng"/>
              <a:t>ABNORMAL ACTIVITY DETECTION</a:t>
            </a:r>
            <a:br>
              <a:rPr b="1" i="0" lang="en-IN" sz="3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1" i="0" lang="en-IN" sz="3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i="0" sz="30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220071" y="4365103"/>
            <a:ext cx="3923928" cy="243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 Black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Name of Students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800"/>
              <a:t>Vrittik Sharma (05611502817)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800"/>
              <a:t>Vaibhav Suri    (05511502817)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800"/>
              <a:t>Ujjwal Gaba     (05311502817)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 Pratyush Raj    (03411502817)</a:t>
            </a:r>
            <a:endParaRPr b="1"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81000" y="4440027"/>
            <a:ext cx="36114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 Black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Name of Guide/Mentor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b="1" lang="en-IN" sz="1800"/>
              <a:t>Manoj Sharma</a:t>
            </a:r>
            <a:endParaRPr b="1" i="0" sz="18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683575" y="6184725"/>
            <a:ext cx="3425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55" y="71130"/>
            <a:ext cx="9036496" cy="138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565243" y="1220294"/>
            <a:ext cx="8208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800">
                <a:solidFill>
                  <a:srgbClr val="000000"/>
                </a:solidFill>
              </a:rPr>
              <a:t>PREPROCESSING(</a:t>
            </a:r>
            <a:r>
              <a:rPr b="1" lang="en-IN" sz="3800">
                <a:solidFill>
                  <a:srgbClr val="000000"/>
                </a:solidFill>
              </a:rPr>
              <a:t>NOISE REDUCTION) </a:t>
            </a:r>
            <a:endParaRPr b="1" sz="3800">
              <a:solidFill>
                <a:srgbClr val="000000"/>
              </a:solidFill>
            </a:endParaRPr>
          </a:p>
        </p:txBody>
      </p:sp>
      <p:sp>
        <p:nvSpPr>
          <p:cNvPr id="212" name="Google Shape;212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603502" y="2306473"/>
            <a:ext cx="81324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58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Noise reduction is the process of removing noise from a signal 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It is used to remove the background noises to improve the performance of the model trained over the audio files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It is done by calculating the mel- frequency coefficients.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The frequency coefficients having the null values or zero cepstrals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indicates background noise only.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58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The audio files having these characters are removed accordingly.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IN">
                <a:solidFill>
                  <a:schemeClr val="dk1"/>
                </a:solidFill>
              </a:rPr>
              <a:t>CNN ALGORITHM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9" name="Google Shape;219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780" y="372086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703650" y="2243563"/>
            <a:ext cx="77367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convolutional neural network (CNN) is a specific type of artificial neural network that uses perceptrons, a machine learning unit algorithm, for supervised learning, to analyze data.</a:t>
            </a:r>
            <a:endParaRPr sz="2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We used CNN for training our model</a:t>
            </a:r>
            <a:endParaRPr sz="2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50" y="4232825"/>
            <a:ext cx="8032000" cy="23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IN">
                <a:solidFill>
                  <a:schemeClr val="dk1"/>
                </a:solidFill>
              </a:rPr>
              <a:t>Training and </a:t>
            </a:r>
            <a:r>
              <a:rPr b="1" lang="en-IN">
                <a:solidFill>
                  <a:schemeClr val="dk1"/>
                </a:solidFill>
              </a:rPr>
              <a:t>Testing The Model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8" name="Google Shape;228;p2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29" name="Google Shape;229;p26"/>
          <p:cNvGraphicFramePr/>
          <p:nvPr/>
        </p:nvGraphicFramePr>
        <p:xfrm>
          <a:off x="603500" y="25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{D1889C45-4C43-45EA-8815-93F04E07B4CD}</a:tableStyleId>
              </a:tblPr>
              <a:tblGrid>
                <a:gridCol w="1675850"/>
                <a:gridCol w="1811800"/>
                <a:gridCol w="1811800"/>
                <a:gridCol w="2946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 Sample Count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Song Sample Count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Summed Count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Normal(Neutral,Calm,Happy)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96+192+192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92+184+184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Abnormal(Sad,Angry,Fearful,Disgust,Surprised)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192+192+192+192+192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184+184+184+0+0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1512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2452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0" name="Google Shape;230;p26"/>
          <p:cNvSpPr txBox="1"/>
          <p:nvPr/>
        </p:nvSpPr>
        <p:spPr>
          <a:xfrm>
            <a:off x="467550" y="1988750"/>
            <a:ext cx="2427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>
                <a:latin typeface="Calibri"/>
                <a:ea typeface="Calibri"/>
                <a:cs typeface="Calibri"/>
                <a:sym typeface="Calibri"/>
              </a:rPr>
              <a:t>Ravdess Dataset</a:t>
            </a:r>
            <a:endParaRPr b="1" sz="21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467550" y="4737750"/>
            <a:ext cx="214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>
                <a:latin typeface="Calibri"/>
                <a:ea typeface="Calibri"/>
                <a:cs typeface="Calibri"/>
                <a:sym typeface="Calibri"/>
              </a:rPr>
              <a:t>Indian Dataset</a:t>
            </a:r>
            <a:endParaRPr b="1" sz="2100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603488" y="52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{D1889C45-4C43-45EA-8815-93F04E07B4CD}</a:tableStyleId>
              </a:tblPr>
              <a:tblGrid>
                <a:gridCol w="4122925"/>
                <a:gridCol w="4122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 Sample Count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Normal(Happy,Calm)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834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Abnormal(Angry,Fearful)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723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1557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</a:rPr>
              <a:t>                             RESULTS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9" name="Google Shape;239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275700" y="2222825"/>
            <a:ext cx="43878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IN"/>
              <a:t>             </a:t>
            </a:r>
            <a:r>
              <a:rPr b="1" lang="en-IN" sz="2100">
                <a:latin typeface="Calibri"/>
                <a:ea typeface="Calibri"/>
                <a:cs typeface="Calibri"/>
                <a:sym typeface="Calibri"/>
              </a:rPr>
              <a:t>Ravdess Dataset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4933950" y="2222700"/>
            <a:ext cx="40953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IN"/>
              <a:t>           </a:t>
            </a:r>
            <a:r>
              <a:rPr b="1" lang="en-IN" sz="2100">
                <a:latin typeface="Calibri"/>
                <a:ea typeface="Calibri"/>
                <a:cs typeface="Calibri"/>
                <a:sym typeface="Calibri"/>
              </a:rPr>
              <a:t>Indian Dataset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0" y="2946525"/>
            <a:ext cx="3926400" cy="3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01288"/>
            <a:ext cx="4265750" cy="31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1" lang="en-IN">
                <a:solidFill>
                  <a:schemeClr val="dk1"/>
                </a:solidFill>
              </a:rPr>
              <a:t>CONTINUED...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9" name="Google Shape;249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505802" y="2101523"/>
            <a:ext cx="81324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Accuracy obtained from Ravdess Dataset is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94.6% and that of Indian dataset is 73.49%.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The confusion matrix of both the ravdess and Indian dataset obeys the accuracy point of view.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</a:t>
            </a:r>
            <a:r>
              <a:rPr b="1" lang="en-IN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7" name="Google Shape;257;p2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539552" y="2060848"/>
            <a:ext cx="81324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In this project we presented Abnormal Activity Detection System using CNN machine learning algorithm to identify abnormal activities 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We used two speech corpus namely RAVDESS DATASET , INDIAN EMOSPEECH DATASET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The model trained on ravdess dataset is showing accuracy of 94.6% and accuracy of Indian dataset is 73.49% .  The Emospeech dataset is showing lesser accuracy due to the fact that there are more noise factors affecting the useful tone and pitch information , its calibration can be done by adding more speech data to the dataset.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IN" cap="none" strike="noStrike">
                <a:solidFill>
                  <a:schemeClr val="dk1"/>
                </a:solidFill>
              </a:rPr>
              <a:t>C</a:t>
            </a:r>
            <a:r>
              <a:rPr b="1" lang="en-IN">
                <a:solidFill>
                  <a:schemeClr val="dk1"/>
                </a:solidFill>
              </a:rPr>
              <a:t>ONTENTS</a:t>
            </a:r>
            <a:endParaRPr b="1"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603504" y="2061462"/>
            <a:ext cx="82089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Expected Project Outcomes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Technical Stack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Dataset Used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Basic Overflow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447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63305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23"/>
              <a:buFont typeface="Noto Sans Symbols"/>
              <a:buNone/>
            </a:pPr>
            <a:r>
              <a:t/>
            </a:r>
            <a:endParaRPr sz="3600"/>
          </a:p>
          <a:p>
            <a:pPr indent="0" lvl="0" marL="0" marR="0" rtl="0" algn="just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1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117867" y="1300396"/>
            <a:ext cx="655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IN">
                <a:solidFill>
                  <a:schemeClr val="dk1"/>
                </a:solidFill>
              </a:rPr>
              <a:t>SPEECH EMOTION ANALYSIS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57250" y="2285122"/>
            <a:ext cx="80295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noAutofit/>
          </a:bodyPr>
          <a:lstStyle/>
          <a:p>
            <a:pPr indent="-298450" lvl="0" marL="329565" marR="4851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emotion analysis refers to the use of various methods to analyze vocal behavior as a marker of affect e.g.,</a:t>
            </a:r>
            <a:r>
              <a:rPr lang="en-IN" sz="21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emotions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moods, and stress), focusing on the nonverbal aspects of speech. The basic assumption is that there is a set of objectively measurable voice parameters that reflect the affective state a person is currently experiencing (or expressing for strategic purposes in social interaction).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29565" marR="4851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assumption appears reasonable given that most affective states involve physiological reactions (e.g., changes in the autonomic and somatic</a:t>
            </a: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1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nervous systems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whi</a:t>
            </a: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in turn modify different aspects of the voice production process.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373450" y="1336375"/>
            <a:ext cx="810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IN"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PROBLEM STATEMENT</a:t>
            </a:r>
            <a:endParaRPr sz="1400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75400" y="2240050"/>
            <a:ext cx="75129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plays an important role in identifying the tone of a person, and tone in turn helps in identifying the behaviour of a person. The problem is to make a machine classify human behaviour as normal and abnormal based on speech produced by the person.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is divided into 2 subtasks, one is making an indian dataset of speech and training the machine with it and the other is to train the machine with a foreign dataset of speech and then comparing both in terms of accuracy.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9618" y="1211094"/>
            <a:ext cx="8208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</a:rPr>
              <a:t>    </a:t>
            </a:r>
            <a:r>
              <a:rPr b="1" lang="en-IN">
                <a:solidFill>
                  <a:srgbClr val="000000"/>
                </a:solidFill>
              </a:rPr>
              <a:t>EXPECTED PROJECT OUTCOMES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6" name="Google Shape;156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667877" y="2214298"/>
            <a:ext cx="81324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      The  Outcomes are as follows 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Indian Dataset of speech with different emotions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Training model for ravdess dataset  to determine abnormal and normal behavior of a person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Training model for Indian speech dataset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Compared analysis of ravdess and Indian Dataset for analysing the  person's behavior (abnormal or normal)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</a:rPr>
              <a:t>                     </a:t>
            </a:r>
            <a:r>
              <a:rPr b="1" lang="en-IN">
                <a:solidFill>
                  <a:srgbClr val="000000"/>
                </a:solidFill>
              </a:rPr>
              <a:t>TECHNICAL STACK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4" name="Google Shape;164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539550" y="2060850"/>
            <a:ext cx="42369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b="1" lang="en-IN" sz="3000"/>
              <a:t>  </a:t>
            </a:r>
            <a:r>
              <a:rPr b="1" lang="en-IN" sz="3000">
                <a:latin typeface="Source Sans Pro"/>
                <a:ea typeface="Source Sans Pro"/>
                <a:cs typeface="Source Sans Pro"/>
                <a:sym typeface="Source Sans Pro"/>
              </a:rPr>
              <a:t>Software Used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58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Python 3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Spyder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539550" y="3428850"/>
            <a:ext cx="45933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IN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Libraries Used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Specgram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</a:rPr>
              <a:t>                      DATASETS USED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3" name="Google Shape;173;p2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539550" y="2060850"/>
            <a:ext cx="81369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b="1" lang="en-IN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Ryerson Audio-Visual Database of Emotional Speech and Song (RAVDESS)</a:t>
            </a:r>
            <a:endParaRPr b="1"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b="1" lang="en-IN" sz="2700">
                <a:latin typeface="Calibri"/>
                <a:ea typeface="Calibri"/>
                <a:cs typeface="Calibri"/>
                <a:sym typeface="Calibri"/>
              </a:rPr>
              <a:t>Indian EmoSpeech Command Dataset: A dataset for emotion based speech recognition in the wild</a:t>
            </a:r>
            <a:endParaRPr b="1"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128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ctrTitle"/>
          </p:nvPr>
        </p:nvSpPr>
        <p:spPr>
          <a:xfrm>
            <a:off x="1593076" y="1346575"/>
            <a:ext cx="83628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   </a:t>
            </a:r>
            <a:r>
              <a:rPr b="1" lang="en-IN"/>
              <a:t>BASIC WORKFLOW</a:t>
            </a:r>
            <a:endParaRPr b="1"/>
          </a:p>
        </p:txBody>
      </p:sp>
      <p:sp>
        <p:nvSpPr>
          <p:cNvPr id="181" name="Google Shape;181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188350" y="2300025"/>
            <a:ext cx="1746600" cy="809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311725" y="2364475"/>
            <a:ext cx="1610700" cy="809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5551575" y="2439663"/>
            <a:ext cx="1131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Ravdess Dataset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256300" y="2439675"/>
            <a:ext cx="1610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Indian Emo Speech Dataset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803950" y="3197400"/>
            <a:ext cx="5154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859375" y="3235750"/>
            <a:ext cx="5154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85850" y="3851350"/>
            <a:ext cx="3951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Preprocessing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Preparing Training and Test Dataset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CNN Classifier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Testing the Model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298750" y="3913525"/>
            <a:ext cx="3951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Preprocessing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Preparing Training and Test Dataset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CNN Classifier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Testing the Model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327875" y="5481275"/>
            <a:ext cx="1539000" cy="529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292025" y="5549325"/>
            <a:ext cx="1610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803950" y="4802363"/>
            <a:ext cx="5154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276450" y="5542300"/>
            <a:ext cx="1539000" cy="529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5240600" y="5610350"/>
            <a:ext cx="1610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5752525" y="4863388"/>
            <a:ext cx="5154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248388" y="5517575"/>
            <a:ext cx="1610700" cy="457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2471900" y="6392575"/>
            <a:ext cx="4379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Libre Baskerville"/>
                <a:ea typeface="Libre Baskerville"/>
                <a:cs typeface="Libre Baskerville"/>
                <a:sym typeface="Libre Baskerville"/>
              </a:rPr>
              <a:t>RESULTS AND EFFICIENCY COMPARED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825138" y="5974772"/>
            <a:ext cx="4572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67543" y="1124744"/>
            <a:ext cx="820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br>
              <a:rPr b="1" lang="en-IN"/>
            </a:br>
            <a:r>
              <a:rPr b="1" lang="en-IN"/>
              <a:t>              </a:t>
            </a:r>
            <a:r>
              <a:rPr b="1" lang="en-IN">
                <a:solidFill>
                  <a:schemeClr val="dk1"/>
                </a:solidFill>
              </a:rPr>
              <a:t>PROCESS DESCRIPTION</a:t>
            </a:r>
            <a:endParaRPr b="1"/>
          </a:p>
        </p:txBody>
      </p:sp>
      <p:sp>
        <p:nvSpPr>
          <p:cNvPr id="204" name="Google Shape;204;p23"/>
          <p:cNvSpPr/>
          <p:nvPr>
            <p:ph idx="12" type="sldNum"/>
          </p:nvPr>
        </p:nvSpPr>
        <p:spPr>
          <a:xfrm flipH="1">
            <a:off x="251566" y="6210301"/>
            <a:ext cx="432000" cy="45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Source Sans Pro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251570" y="1787197"/>
            <a:ext cx="87129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1" lvl="0" marL="2800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Preprocessing on data 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22861" lvl="0" marL="2800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Training the dataset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22861" lvl="0" marL="2800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Testing the dataset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22861" lvl="0" marL="2800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Emotion was recognised using model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22861" lvl="0" marL="2800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Comparing the accuracy of  both model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