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  <p:sldId id="265" r:id="rId11"/>
    <p:sldId id="266" r:id="rId12"/>
    <p:sldId id="267" r:id="rId1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49E902E-E02D-477A-8700-B1DFEFC60C33}">
          <p14:sldIdLst>
            <p14:sldId id="256"/>
            <p14:sldId id="257"/>
            <p14:sldId id="258"/>
            <p14:sldId id="262"/>
            <p14:sldId id="259"/>
            <p14:sldId id="263"/>
            <p14:sldId id="260"/>
            <p14:sldId id="264"/>
            <p14:sldId id="261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09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C599"/>
    <a:srgbClr val="DA7232"/>
    <a:srgbClr val="8E461A"/>
    <a:srgbClr val="1B1545"/>
    <a:srgbClr val="192332"/>
    <a:srgbClr val="B19A6B"/>
    <a:srgbClr val="BEAB84"/>
    <a:srgbClr val="DABFAA"/>
    <a:srgbClr val="2E2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33" d="100"/>
          <a:sy n="33" d="100"/>
        </p:scale>
        <p:origin x="1638" y="66"/>
      </p:cViewPr>
      <p:guideLst>
        <p:guide orient="horz" pos="4009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49C1-637E-4A0D-A2A4-E8C98DF0A313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C9A-1C50-48E8-9CB2-0A6739B0FF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36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49C1-637E-4A0D-A2A4-E8C98DF0A313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C9A-1C50-48E8-9CB2-0A6739B0FF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64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49C1-637E-4A0D-A2A4-E8C98DF0A313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C9A-1C50-48E8-9CB2-0A6739B0FF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49C1-637E-4A0D-A2A4-E8C98DF0A313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C9A-1C50-48E8-9CB2-0A6739B0FF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61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49C1-637E-4A0D-A2A4-E8C98DF0A313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C9A-1C50-48E8-9CB2-0A6739B0FF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18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49C1-637E-4A0D-A2A4-E8C98DF0A313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C9A-1C50-48E8-9CB2-0A6739B0FF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83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49C1-637E-4A0D-A2A4-E8C98DF0A313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C9A-1C50-48E8-9CB2-0A6739B0FF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61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49C1-637E-4A0D-A2A4-E8C98DF0A313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C9A-1C50-48E8-9CB2-0A6739B0FF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08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49C1-637E-4A0D-A2A4-E8C98DF0A313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C9A-1C50-48E8-9CB2-0A6739B0FF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60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49C1-637E-4A0D-A2A4-E8C98DF0A313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C9A-1C50-48E8-9CB2-0A6739B0FF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85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49C1-637E-4A0D-A2A4-E8C98DF0A313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C9A-1C50-48E8-9CB2-0A6739B0FF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38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2A49C1-637E-4A0D-A2A4-E8C98DF0A313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3AC9A-1C50-48E8-9CB2-0A6739B0FF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9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lipeAguiarCode/prompts-recipe-to-create-a-eboo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www.linkedin.com/in/victor-job-87a7a92a0/" TargetMode="External"/><Relationship Id="rId4" Type="http://schemas.openxmlformats.org/officeDocument/2006/relationships/hyperlink" Target="https://github.com/Vrjo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757DBF-7BED-CA66-A165-934C8D904186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rgbClr val="192332"/>
              </a:gs>
              <a:gs pos="100000">
                <a:srgbClr val="2E266C"/>
              </a:gs>
            </a:gsLst>
            <a:lin ang="16200000" scaled="1"/>
            <a:tileRect/>
          </a:gradFill>
          <a:ln w="76200">
            <a:solidFill>
              <a:srgbClr val="2E266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Mulher com a mão no queixo&#10;&#10;Descrição gerada automaticamente com confiança média">
            <a:extLst>
              <a:ext uri="{FF2B5EF4-FFF2-40B4-BE49-F238E27FC236}">
                <a16:creationId xmlns:a16="http://schemas.microsoft.com/office/drawing/2014/main" id="{8CEF9884-DD42-8ADE-259E-A4F383466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56" y="1954163"/>
            <a:ext cx="8098287" cy="8847187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  <a:softEdge rad="12700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0799D0A-5F5F-0D7E-E030-C01C2555E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56" y="10801350"/>
            <a:ext cx="4049144" cy="18157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10A9FC1-346B-8D01-0863-255C514C35F3}"/>
              </a:ext>
            </a:extLst>
          </p:cNvPr>
          <p:cNvSpPr txBox="1">
            <a:spLocks/>
          </p:cNvSpPr>
          <p:nvPr/>
        </p:nvSpPr>
        <p:spPr>
          <a:xfrm>
            <a:off x="4800600" y="10801350"/>
            <a:ext cx="4049143" cy="200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>
                <a:solidFill>
                  <a:srgbClr val="DA723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VICTOR</a:t>
            </a:r>
            <a:endParaRPr lang="pt-BR" sz="4800" dirty="0"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anose="020E0705020206020404" pitchFamily="34" charset="0"/>
            </a:endParaRPr>
          </a:p>
          <a:p>
            <a:r>
              <a:rPr lang="pt-BR" sz="8800" dirty="0">
                <a:solidFill>
                  <a:srgbClr val="DA723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JOB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A8A26F9-C143-EE2F-3802-8F97A8CDA63B}"/>
              </a:ext>
            </a:extLst>
          </p:cNvPr>
          <p:cNvSpPr txBox="1">
            <a:spLocks/>
          </p:cNvSpPr>
          <p:nvPr/>
        </p:nvSpPr>
        <p:spPr>
          <a:xfrm>
            <a:off x="-346588" y="101398"/>
            <a:ext cx="10294375" cy="1815711"/>
          </a:xfrm>
          <a:prstGeom prst="rect">
            <a:avLst/>
          </a:prstGeom>
          <a:solidFill>
            <a:srgbClr val="1B1545">
              <a:alpha val="52000"/>
            </a:srgbClr>
          </a:solidFill>
        </p:spPr>
        <p:txBody>
          <a:bodyPr vert="horz" lIns="91440" tIns="45720" rIns="91440" bIns="45720" rtlCol="0" anchor="ctr">
            <a:normAutofit fontScale="55000" lnSpcReduction="20000"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400" dirty="0">
                <a:ln w="57150">
                  <a:solidFill>
                    <a:srgbClr val="DA7232"/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SQL</a:t>
            </a:r>
            <a:endParaRPr lang="pt-BR" sz="4800" dirty="0">
              <a:ln w="57150">
                <a:solidFill>
                  <a:srgbClr val="DA7232"/>
                </a:solidFill>
              </a:ln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anose="020E0705020206020404" pitchFamily="34" charset="0"/>
            </a:endParaRPr>
          </a:p>
          <a:p>
            <a:r>
              <a:rPr lang="pt-BR" sz="5800" dirty="0">
                <a:solidFill>
                  <a:srgbClr val="DA723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As Colunas de Ouro do Banco de Dados</a:t>
            </a:r>
            <a:endParaRPr lang="pt-BR" sz="5800" dirty="0"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800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9349F8A-C744-CB6D-961A-242BF754643A}"/>
              </a:ext>
            </a:extLst>
          </p:cNvPr>
          <p:cNvSpPr/>
          <p:nvPr/>
        </p:nvSpPr>
        <p:spPr>
          <a:xfrm flipV="1">
            <a:off x="0" y="0"/>
            <a:ext cx="9601200" cy="12801600"/>
          </a:xfrm>
          <a:prstGeom prst="rect">
            <a:avLst/>
          </a:prstGeom>
          <a:gradFill>
            <a:gsLst>
              <a:gs pos="0">
                <a:srgbClr val="B19A6B"/>
              </a:gs>
              <a:gs pos="100000">
                <a:srgbClr val="D7C599"/>
              </a:gs>
            </a:gsLst>
            <a:lin ang="162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DEAA3EA-7343-4C90-8E5F-3927211B0F8F}"/>
              </a:ext>
            </a:extLst>
          </p:cNvPr>
          <p:cNvSpPr txBox="1">
            <a:spLocks/>
          </p:cNvSpPr>
          <p:nvPr/>
        </p:nvSpPr>
        <p:spPr>
          <a:xfrm>
            <a:off x="0" y="11857703"/>
            <a:ext cx="9601200" cy="9438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8E461A">
                    <a:alpha val="60000"/>
                  </a:srgbClr>
                </a:solidFill>
                <a:latin typeface="Copperplate Gothic Bold" panose="020E0705020206020404" pitchFamily="34" charset="0"/>
              </a:rPr>
              <a:t>As Colunas de Ouro do Banco de Dados – Victor Job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C21CB1-6232-8A0C-A5B1-3AD3A94AD9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714754" y="11091224"/>
            <a:ext cx="2171692" cy="973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00B7B9AE-DEBB-F45E-7A49-C0845A884713}"/>
              </a:ext>
            </a:extLst>
          </p:cNvPr>
          <p:cNvSpPr txBox="1">
            <a:spLocks/>
          </p:cNvSpPr>
          <p:nvPr/>
        </p:nvSpPr>
        <p:spPr>
          <a:xfrm>
            <a:off x="0" y="471945"/>
            <a:ext cx="9601200" cy="545692"/>
          </a:xfrm>
          <a:prstGeom prst="rect">
            <a:avLst/>
          </a:prstGeom>
          <a:solidFill>
            <a:srgbClr val="1B1545">
              <a:alpha val="10000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4.1 Funções de Agregação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AD867B2C-5A32-2C20-9487-BB8D30F00E00}"/>
              </a:ext>
            </a:extLst>
          </p:cNvPr>
          <p:cNvSpPr txBox="1">
            <a:spLocks/>
          </p:cNvSpPr>
          <p:nvPr/>
        </p:nvSpPr>
        <p:spPr>
          <a:xfrm>
            <a:off x="238125" y="1106129"/>
            <a:ext cx="9124950" cy="143778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400" dirty="0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Podemos usar funções como SUM, AVG, MIN e MAX para realizar operações de agregação em conjuntos de dados. Por exemplo, para calcular o valor total de todos os pedidos: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334F623C-6ABE-D60C-459C-942117D66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799" y="2163444"/>
            <a:ext cx="9223602" cy="441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00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EC00FE4-67C4-820F-E8BC-1EE718973F92}"/>
              </a:ext>
            </a:extLst>
          </p:cNvPr>
          <p:cNvSpPr/>
          <p:nvPr/>
        </p:nvSpPr>
        <p:spPr>
          <a:xfrm flipV="1"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rgbClr val="192332"/>
              </a:gs>
              <a:gs pos="100000">
                <a:srgbClr val="2E266C"/>
              </a:gs>
            </a:gsLst>
            <a:lin ang="16200000" scaled="1"/>
            <a:tileRect/>
          </a:gradFill>
          <a:ln w="76200">
            <a:solidFill>
              <a:srgbClr val="2E266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C8EDABD-7E80-25FE-ED50-8BEFC590C947}"/>
              </a:ext>
            </a:extLst>
          </p:cNvPr>
          <p:cNvSpPr txBox="1">
            <a:spLocks/>
          </p:cNvSpPr>
          <p:nvPr/>
        </p:nvSpPr>
        <p:spPr>
          <a:xfrm>
            <a:off x="0" y="11857703"/>
            <a:ext cx="9601200" cy="9438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DABFAA">
                    <a:alpha val="45000"/>
                  </a:srgbClr>
                </a:solidFill>
                <a:latin typeface="Copperplate Gothic Bold" panose="020E0705020206020404" pitchFamily="34" charset="0"/>
              </a:rPr>
              <a:t>As Colunas de Ouro do Banco de Dados – Victor Job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BA19156-E8F1-F2F9-C44D-BB418F231C1E}"/>
              </a:ext>
            </a:extLst>
          </p:cNvPr>
          <p:cNvSpPr/>
          <p:nvPr/>
        </p:nvSpPr>
        <p:spPr>
          <a:xfrm>
            <a:off x="966019" y="6303093"/>
            <a:ext cx="7669161" cy="161925"/>
          </a:xfrm>
          <a:prstGeom prst="rect">
            <a:avLst/>
          </a:prstGeom>
          <a:solidFill>
            <a:srgbClr val="DA72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1C1475C-2F7B-89D1-3873-2ED780DF6E9D}"/>
              </a:ext>
            </a:extLst>
          </p:cNvPr>
          <p:cNvSpPr txBox="1">
            <a:spLocks/>
          </p:cNvSpPr>
          <p:nvPr/>
        </p:nvSpPr>
        <p:spPr>
          <a:xfrm>
            <a:off x="0" y="4138759"/>
            <a:ext cx="9601200" cy="22233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b="1" dirty="0">
                <a:ln w="57150">
                  <a:noFill/>
                </a:ln>
                <a:solidFill>
                  <a:srgbClr val="DA723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5768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9349F8A-C744-CB6D-961A-242BF754643A}"/>
              </a:ext>
            </a:extLst>
          </p:cNvPr>
          <p:cNvSpPr/>
          <p:nvPr/>
        </p:nvSpPr>
        <p:spPr>
          <a:xfrm flipV="1">
            <a:off x="0" y="0"/>
            <a:ext cx="9601200" cy="12801600"/>
          </a:xfrm>
          <a:prstGeom prst="rect">
            <a:avLst/>
          </a:prstGeom>
          <a:gradFill>
            <a:gsLst>
              <a:gs pos="0">
                <a:srgbClr val="B19A6B"/>
              </a:gs>
              <a:gs pos="100000">
                <a:srgbClr val="D7C599"/>
              </a:gs>
            </a:gsLst>
            <a:lin ang="162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DEAA3EA-7343-4C90-8E5F-3927211B0F8F}"/>
              </a:ext>
            </a:extLst>
          </p:cNvPr>
          <p:cNvSpPr txBox="1">
            <a:spLocks/>
          </p:cNvSpPr>
          <p:nvPr/>
        </p:nvSpPr>
        <p:spPr>
          <a:xfrm>
            <a:off x="0" y="11857703"/>
            <a:ext cx="9601200" cy="9438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8E461A">
                    <a:alpha val="60000"/>
                  </a:srgbClr>
                </a:solidFill>
                <a:latin typeface="Copperplate Gothic Bold" panose="020E0705020206020404" pitchFamily="34" charset="0"/>
              </a:rPr>
              <a:t>As Colunas de Ouro do Banco de Dados – Victor Job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C21CB1-6232-8A0C-A5B1-3AD3A94AD9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714754" y="11091224"/>
            <a:ext cx="2171692" cy="973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00B7B9AE-DEBB-F45E-7A49-C0845A884713}"/>
              </a:ext>
            </a:extLst>
          </p:cNvPr>
          <p:cNvSpPr txBox="1">
            <a:spLocks/>
          </p:cNvSpPr>
          <p:nvPr/>
        </p:nvSpPr>
        <p:spPr>
          <a:xfrm>
            <a:off x="0" y="501442"/>
            <a:ext cx="9601200" cy="545692"/>
          </a:xfrm>
          <a:prstGeom prst="rect">
            <a:avLst/>
          </a:prstGeom>
          <a:solidFill>
            <a:srgbClr val="1B1545">
              <a:alpha val="10000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Agradecimentos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AD867B2C-5A32-2C20-9487-BB8D30F00E00}"/>
              </a:ext>
            </a:extLst>
          </p:cNvPr>
          <p:cNvSpPr txBox="1">
            <a:spLocks/>
          </p:cNvSpPr>
          <p:nvPr/>
        </p:nvSpPr>
        <p:spPr>
          <a:xfrm>
            <a:off x="238125" y="1106128"/>
            <a:ext cx="9124950" cy="688749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dirty="0">
              <a:ln w="57150">
                <a:noFill/>
              </a:ln>
              <a:solidFill>
                <a:srgbClr val="1B154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Light" panose="020E0507020206020404" pitchFamily="34" charset="0"/>
            </a:endParaRPr>
          </a:p>
          <a:p>
            <a:pPr algn="just"/>
            <a:r>
              <a:rPr lang="pt-BR" sz="2400" dirty="0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Este mini Ebook foi produzido por IA e formatado por um indivíduo: Victor Job.</a:t>
            </a:r>
          </a:p>
          <a:p>
            <a:pPr algn="just"/>
            <a:r>
              <a:rPr lang="pt-BR" sz="2400" dirty="0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As instruções detalhadas estão disponíveis no </a:t>
            </a:r>
            <a:r>
              <a:rPr lang="pt-BR" sz="2400" dirty="0" err="1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Github</a:t>
            </a:r>
            <a:r>
              <a:rPr lang="pt-BR" sz="2400" dirty="0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 de </a:t>
            </a:r>
            <a:r>
              <a:rPr lang="pt-BR" sz="2400" b="1" dirty="0">
                <a:ln w="57150">
                  <a:noFill/>
                </a:ln>
                <a:solidFill>
                  <a:srgbClr val="8E461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Felipe Aguiar</a:t>
            </a:r>
            <a:r>
              <a:rPr lang="pt-BR" sz="2400" dirty="0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, instrutor da DIO.</a:t>
            </a:r>
          </a:p>
          <a:p>
            <a:pPr algn="just"/>
            <a:endParaRPr lang="pt-BR" sz="2400" dirty="0">
              <a:ln w="57150">
                <a:noFill/>
              </a:ln>
              <a:solidFill>
                <a:srgbClr val="1B154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Light" panose="020E0507020206020404" pitchFamily="34" charset="0"/>
            </a:endParaRPr>
          </a:p>
          <a:p>
            <a:pPr algn="just"/>
            <a:r>
              <a:rPr lang="pt-BR" sz="2400" dirty="0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Este material foi criado com propósitos educacionais de elaboração,</a:t>
            </a:r>
          </a:p>
          <a:p>
            <a:pPr algn="just"/>
            <a:r>
              <a:rPr lang="pt-BR" sz="2400" dirty="0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não houve uma revisão minuciosa feita por um humano</a:t>
            </a:r>
          </a:p>
          <a:p>
            <a:pPr algn="just"/>
            <a:r>
              <a:rPr lang="pt-BR" sz="2400" dirty="0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no conteúdo e podem existir imprecisões originadas por uma IA.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FF88F6-8034-8B59-182E-C063EE2AB3C5}"/>
              </a:ext>
            </a:extLst>
          </p:cNvPr>
          <p:cNvSpPr txBox="1">
            <a:spLocks/>
          </p:cNvSpPr>
          <p:nvPr/>
        </p:nvSpPr>
        <p:spPr>
          <a:xfrm>
            <a:off x="720068" y="6362088"/>
            <a:ext cx="8161064" cy="4438649"/>
          </a:xfrm>
          <a:prstGeom prst="rect">
            <a:avLst/>
          </a:prstGeom>
          <a:solidFill>
            <a:srgbClr val="1B1545">
              <a:alpha val="52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3200" b="1" dirty="0">
                <a:ln w="57150">
                  <a:noFill/>
                </a:ln>
                <a:solidFill>
                  <a:srgbClr val="D7C5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pt-BR" sz="3200" b="1" dirty="0">
                <a:ln w="57150">
                  <a:noFill/>
                </a:ln>
                <a:solidFill>
                  <a:srgbClr val="D7C5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 | </a:t>
            </a:r>
            <a:r>
              <a:rPr lang="pt-BR" sz="3200" b="1" dirty="0">
                <a:ln w="57150">
                  <a:noFill/>
                </a:ln>
                <a:solidFill>
                  <a:srgbClr val="D7C5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r>
              <a:rPr lang="pt-BR" sz="3200" b="1" dirty="0">
                <a:ln w="57150">
                  <a:noFill/>
                </a:ln>
                <a:solidFill>
                  <a:srgbClr val="D7C5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FBE3A47-8CCF-81EF-C6F4-7F4247FA2760}"/>
              </a:ext>
            </a:extLst>
          </p:cNvPr>
          <p:cNvSpPr/>
          <p:nvPr/>
        </p:nvSpPr>
        <p:spPr>
          <a:xfrm>
            <a:off x="720068" y="6192838"/>
            <a:ext cx="8161063" cy="221480"/>
          </a:xfrm>
          <a:prstGeom prst="rect">
            <a:avLst/>
          </a:prstGeom>
          <a:solidFill>
            <a:srgbClr val="DA72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D5DD511-9FCA-CC06-3AF6-7B243E35152D}"/>
              </a:ext>
            </a:extLst>
          </p:cNvPr>
          <p:cNvSpPr txBox="1">
            <a:spLocks/>
          </p:cNvSpPr>
          <p:nvPr/>
        </p:nvSpPr>
        <p:spPr>
          <a:xfrm>
            <a:off x="720068" y="6585769"/>
            <a:ext cx="8161064" cy="595028"/>
          </a:xfrm>
          <a:prstGeom prst="rect">
            <a:avLst/>
          </a:prstGeom>
          <a:solidFill>
            <a:srgbClr val="1B1545">
              <a:alpha val="52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b="1" dirty="0">
                <a:ln w="57150">
                  <a:noFill/>
                </a:ln>
                <a:solidFill>
                  <a:srgbClr val="D7C5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 AUTOR: Victor Job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75FC033-4673-6DA6-732C-7BDA8A1311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050" y="7131985"/>
            <a:ext cx="2860753" cy="2860753"/>
          </a:xfrm>
          <a:prstGeom prst="ellipse">
            <a:avLst/>
          </a:prstGeom>
          <a:ln w="63500" cap="rnd">
            <a:solidFill>
              <a:srgbClr val="DA723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5683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5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A40A0D39-0318-6D8B-BCC0-F7A510D8CF54}"/>
              </a:ext>
            </a:extLst>
          </p:cNvPr>
          <p:cNvSpPr/>
          <p:nvPr/>
        </p:nvSpPr>
        <p:spPr>
          <a:xfrm flipV="1">
            <a:off x="0" y="0"/>
            <a:ext cx="9601200" cy="12801600"/>
          </a:xfrm>
          <a:prstGeom prst="rect">
            <a:avLst/>
          </a:prstGeom>
          <a:gradFill>
            <a:gsLst>
              <a:gs pos="0">
                <a:srgbClr val="B19A6B"/>
              </a:gs>
              <a:gs pos="100000">
                <a:srgbClr val="D7C599"/>
              </a:gs>
            </a:gsLst>
            <a:lin ang="162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40A0D39-0318-6D8B-BCC0-F7A510D8CF54}"/>
              </a:ext>
            </a:extLst>
          </p:cNvPr>
          <p:cNvSpPr/>
          <p:nvPr/>
        </p:nvSpPr>
        <p:spPr>
          <a:xfrm>
            <a:off x="-346589" y="217714"/>
            <a:ext cx="10294376" cy="3367315"/>
          </a:xfrm>
          <a:prstGeom prst="rect">
            <a:avLst/>
          </a:prstGeom>
          <a:solidFill>
            <a:srgbClr val="2E266C">
              <a:alpha val="89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66E3DC8-2BBF-0569-4E67-69BEE9E6D15B}"/>
              </a:ext>
            </a:extLst>
          </p:cNvPr>
          <p:cNvSpPr txBox="1">
            <a:spLocks/>
          </p:cNvSpPr>
          <p:nvPr/>
        </p:nvSpPr>
        <p:spPr>
          <a:xfrm>
            <a:off x="-346588" y="383458"/>
            <a:ext cx="10294375" cy="1976284"/>
          </a:xfrm>
          <a:prstGeom prst="rect">
            <a:avLst/>
          </a:prstGeom>
          <a:solidFill>
            <a:srgbClr val="1B1545">
              <a:alpha val="52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600" dirty="0">
                <a:ln w="57150">
                  <a:solidFill>
                    <a:srgbClr val="DA7232"/>
                  </a:solidFill>
                </a:ln>
                <a:solidFill>
                  <a:srgbClr val="DA723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Desvendando os Mistérios do SQL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C46D5B2-0C6F-FB02-C234-538DE3A7C8B2}"/>
              </a:ext>
            </a:extLst>
          </p:cNvPr>
          <p:cNvSpPr txBox="1">
            <a:spLocks/>
          </p:cNvSpPr>
          <p:nvPr/>
        </p:nvSpPr>
        <p:spPr>
          <a:xfrm>
            <a:off x="390524" y="2359742"/>
            <a:ext cx="8820150" cy="104502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ln w="57150">
                  <a:noFill/>
                </a:ln>
                <a:solidFill>
                  <a:srgbClr val="DA723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Descubra os Segredos da Linguagem SQL e Desbrave os Territórios dos Bancos de Dados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25139B8-6899-9A3D-A786-E07CD9254C23}"/>
              </a:ext>
            </a:extLst>
          </p:cNvPr>
          <p:cNvSpPr/>
          <p:nvPr/>
        </p:nvSpPr>
        <p:spPr>
          <a:xfrm>
            <a:off x="390525" y="3863768"/>
            <a:ext cx="8820150" cy="7993935"/>
          </a:xfrm>
          <a:prstGeom prst="rect">
            <a:avLst/>
          </a:prstGeom>
          <a:solidFill>
            <a:srgbClr val="2E266C">
              <a:alpha val="89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64E47A6-8B54-79D5-3C31-B3320170C0CD}"/>
              </a:ext>
            </a:extLst>
          </p:cNvPr>
          <p:cNvSpPr txBox="1">
            <a:spLocks/>
          </p:cNvSpPr>
          <p:nvPr/>
        </p:nvSpPr>
        <p:spPr>
          <a:xfrm>
            <a:off x="720068" y="4124401"/>
            <a:ext cx="8161064" cy="7458760"/>
          </a:xfrm>
          <a:prstGeom prst="rect">
            <a:avLst/>
          </a:prstGeom>
          <a:solidFill>
            <a:srgbClr val="1B1545">
              <a:alpha val="52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800" b="1" dirty="0">
                <a:ln w="57150">
                  <a:noFill/>
                </a:ln>
                <a:solidFill>
                  <a:srgbClr val="D7C5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Na vastidão dos oceanos da tecnologia, há um caminho intrincado e repleto de desafios: o mundo dos bancos de dados. Assim como os heróis da Grécia Antiga se aventuravam em busca de conhecimento e glória, nós nos lançamos na jornada pelo SQL, a linguagem que nos permite explorar e conquistar esses territórios digitais.</a:t>
            </a:r>
          </a:p>
          <a:p>
            <a:pPr algn="just"/>
            <a:endParaRPr lang="pt-BR" sz="2800" b="1" dirty="0">
              <a:ln w="57150">
                <a:noFill/>
              </a:ln>
              <a:solidFill>
                <a:srgbClr val="D7C59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Light" panose="020E0507020206020404" pitchFamily="34" charset="0"/>
            </a:endParaRPr>
          </a:p>
          <a:p>
            <a:pPr algn="just"/>
            <a:r>
              <a:rPr lang="pt-BR" sz="2800" b="1" dirty="0">
                <a:ln w="57150">
                  <a:noFill/>
                </a:ln>
                <a:solidFill>
                  <a:srgbClr val="D7C5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Neste mini ebook, embarcaremos juntos em uma odisseia pelo universo do SQL, desvendando seus segredos e aprendendo a utilizá-lo para navegar com destreza pelos mares dos bancos de dados. Prepare-se para uma jornada épica, onde a sabedoria e a prática se unem para desbravar novos horizontes na programação. os Mistérios do SQL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35F3A9B-F9EE-12A7-B81D-7539DD7E57FB}"/>
              </a:ext>
            </a:extLst>
          </p:cNvPr>
          <p:cNvSpPr txBox="1">
            <a:spLocks/>
          </p:cNvSpPr>
          <p:nvPr/>
        </p:nvSpPr>
        <p:spPr>
          <a:xfrm>
            <a:off x="0" y="11857703"/>
            <a:ext cx="9601200" cy="9438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8E461A">
                    <a:alpha val="60000"/>
                  </a:srgbClr>
                </a:solidFill>
                <a:latin typeface="Copperplate Gothic Bold" panose="020E0705020206020404" pitchFamily="34" charset="0"/>
              </a:rPr>
              <a:t>As Colunas de Ouro do Banco de Dados – Victor Job</a:t>
            </a:r>
          </a:p>
        </p:txBody>
      </p:sp>
    </p:spTree>
    <p:extLst>
      <p:ext uri="{BB962C8B-B14F-4D97-AF65-F5344CB8AC3E}">
        <p14:creationId xmlns:p14="http://schemas.microsoft.com/office/powerpoint/2010/main" val="87537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EC00FE4-67C4-820F-E8BC-1EE718973F92}"/>
              </a:ext>
            </a:extLst>
          </p:cNvPr>
          <p:cNvSpPr/>
          <p:nvPr/>
        </p:nvSpPr>
        <p:spPr>
          <a:xfrm flipV="1"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rgbClr val="192332"/>
              </a:gs>
              <a:gs pos="100000">
                <a:srgbClr val="2E266C"/>
              </a:gs>
            </a:gsLst>
            <a:lin ang="16200000" scaled="1"/>
            <a:tileRect/>
          </a:gradFill>
          <a:ln w="76200">
            <a:solidFill>
              <a:srgbClr val="2E266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1084788-5003-304B-A320-853420BF4EFF}"/>
              </a:ext>
            </a:extLst>
          </p:cNvPr>
          <p:cNvSpPr txBox="1">
            <a:spLocks/>
          </p:cNvSpPr>
          <p:nvPr/>
        </p:nvSpPr>
        <p:spPr>
          <a:xfrm>
            <a:off x="1" y="412343"/>
            <a:ext cx="9601200" cy="648990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dirty="0">
                <a:ln w="57150">
                  <a:solidFill>
                    <a:srgbClr val="DA7232"/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coluna</a:t>
            </a:r>
            <a:endParaRPr lang="pt-BR" sz="2800" dirty="0">
              <a:ln w="57150">
                <a:solidFill>
                  <a:srgbClr val="DA7232"/>
                </a:solidFill>
              </a:ln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anose="020E0705020206020404" pitchFamily="34" charset="0"/>
            </a:endParaRPr>
          </a:p>
          <a:p>
            <a:r>
              <a:rPr lang="pt-BR" sz="31800" b="1" dirty="0">
                <a:ln w="203200">
                  <a:solidFill>
                    <a:srgbClr val="DA7232">
                      <a:alpha val="85000"/>
                    </a:srgb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nard MT Condensed" panose="02050806060905020404" pitchFamily="18" charset="0"/>
              </a:rPr>
              <a:t>I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B2211FD-117F-F01E-5A07-2F455F9CAD27}"/>
              </a:ext>
            </a:extLst>
          </p:cNvPr>
          <p:cNvSpPr txBox="1">
            <a:spLocks/>
          </p:cNvSpPr>
          <p:nvPr/>
        </p:nvSpPr>
        <p:spPr>
          <a:xfrm>
            <a:off x="720068" y="7482967"/>
            <a:ext cx="8161064" cy="4438649"/>
          </a:xfrm>
          <a:prstGeom prst="rect">
            <a:avLst/>
          </a:prstGeom>
          <a:solidFill>
            <a:srgbClr val="1B1545">
              <a:alpha val="52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n w="57150">
                  <a:noFill/>
                </a:ln>
                <a:solidFill>
                  <a:srgbClr val="D7C5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O </a:t>
            </a:r>
            <a:r>
              <a:rPr lang="pt-BR" sz="3200" b="1" dirty="0" err="1">
                <a:ln w="57150">
                  <a:noFill/>
                </a:ln>
                <a:solidFill>
                  <a:srgbClr val="D7C5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Structured</a:t>
            </a:r>
            <a:r>
              <a:rPr lang="pt-BR" sz="3200" b="1" dirty="0">
                <a:ln w="57150">
                  <a:noFill/>
                </a:ln>
                <a:solidFill>
                  <a:srgbClr val="D7C5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 Query </a:t>
            </a:r>
            <a:r>
              <a:rPr lang="pt-BR" sz="3200" b="1" dirty="0" err="1">
                <a:ln w="57150">
                  <a:noFill/>
                </a:ln>
                <a:solidFill>
                  <a:srgbClr val="D7C5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Language</a:t>
            </a:r>
            <a:r>
              <a:rPr lang="pt-BR" sz="3200" b="1" dirty="0">
                <a:ln w="57150">
                  <a:noFill/>
                </a:ln>
                <a:solidFill>
                  <a:srgbClr val="D7C5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 </a:t>
            </a:r>
          </a:p>
          <a:p>
            <a:r>
              <a:rPr lang="pt-BR" sz="3200" b="1" dirty="0">
                <a:ln w="57150">
                  <a:noFill/>
                </a:ln>
                <a:solidFill>
                  <a:srgbClr val="D7C5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(SQL) é a linguagem padrão para manipulação de bancos de dados relacionais. Com ela, você pode realizar diversas operações, como consultas, inserções, atualizações e exclusões de dados. </a:t>
            </a:r>
          </a:p>
          <a:p>
            <a:r>
              <a:rPr lang="pt-BR" sz="3200" b="1" dirty="0">
                <a:ln w="57150">
                  <a:noFill/>
                </a:ln>
                <a:solidFill>
                  <a:srgbClr val="D7C5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Vamos começar com o básico!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C8EDABD-7E80-25FE-ED50-8BEFC590C947}"/>
              </a:ext>
            </a:extLst>
          </p:cNvPr>
          <p:cNvSpPr txBox="1">
            <a:spLocks/>
          </p:cNvSpPr>
          <p:nvPr/>
        </p:nvSpPr>
        <p:spPr>
          <a:xfrm>
            <a:off x="0" y="11857703"/>
            <a:ext cx="9601200" cy="9438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DABFAA">
                    <a:alpha val="45000"/>
                  </a:srgbClr>
                </a:solidFill>
                <a:latin typeface="Copperplate Gothic Bold" panose="020E0705020206020404" pitchFamily="34" charset="0"/>
              </a:rPr>
              <a:t>As Colunas de Ouro do Banco de Dados – Victor Job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BA19156-E8F1-F2F9-C44D-BB418F231C1E}"/>
              </a:ext>
            </a:extLst>
          </p:cNvPr>
          <p:cNvSpPr/>
          <p:nvPr/>
        </p:nvSpPr>
        <p:spPr>
          <a:xfrm>
            <a:off x="966019" y="7482967"/>
            <a:ext cx="7669161" cy="161925"/>
          </a:xfrm>
          <a:prstGeom prst="rect">
            <a:avLst/>
          </a:prstGeom>
          <a:solidFill>
            <a:srgbClr val="DA72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1C1475C-2F7B-89D1-3873-2ED780DF6E9D}"/>
              </a:ext>
            </a:extLst>
          </p:cNvPr>
          <p:cNvSpPr txBox="1">
            <a:spLocks/>
          </p:cNvSpPr>
          <p:nvPr/>
        </p:nvSpPr>
        <p:spPr>
          <a:xfrm>
            <a:off x="237058" y="6075079"/>
            <a:ext cx="9127083" cy="146688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b="1" dirty="0">
                <a:ln w="57150">
                  <a:noFill/>
                </a:ln>
                <a:solidFill>
                  <a:srgbClr val="DA723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Introdução ao SQL</a:t>
            </a:r>
          </a:p>
        </p:txBody>
      </p:sp>
    </p:spTree>
    <p:extLst>
      <p:ext uri="{BB962C8B-B14F-4D97-AF65-F5344CB8AC3E}">
        <p14:creationId xmlns:p14="http://schemas.microsoft.com/office/powerpoint/2010/main" val="327603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9349F8A-C744-CB6D-961A-242BF754643A}"/>
              </a:ext>
            </a:extLst>
          </p:cNvPr>
          <p:cNvSpPr/>
          <p:nvPr/>
        </p:nvSpPr>
        <p:spPr>
          <a:xfrm flipV="1">
            <a:off x="0" y="0"/>
            <a:ext cx="9601200" cy="12801600"/>
          </a:xfrm>
          <a:prstGeom prst="rect">
            <a:avLst/>
          </a:prstGeom>
          <a:gradFill>
            <a:gsLst>
              <a:gs pos="0">
                <a:srgbClr val="B19A6B"/>
              </a:gs>
              <a:gs pos="100000">
                <a:srgbClr val="D7C599"/>
              </a:gs>
            </a:gsLst>
            <a:lin ang="162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DEAA3EA-7343-4C90-8E5F-3927211B0F8F}"/>
              </a:ext>
            </a:extLst>
          </p:cNvPr>
          <p:cNvSpPr txBox="1">
            <a:spLocks/>
          </p:cNvSpPr>
          <p:nvPr/>
        </p:nvSpPr>
        <p:spPr>
          <a:xfrm>
            <a:off x="0" y="11857703"/>
            <a:ext cx="9601200" cy="9438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8E461A">
                    <a:alpha val="60000"/>
                  </a:srgbClr>
                </a:solidFill>
                <a:latin typeface="Copperplate Gothic Bold" panose="020E0705020206020404" pitchFamily="34" charset="0"/>
              </a:rPr>
              <a:t>As Colunas de Ouro do Banco de Dados – Victor Job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C21CB1-6232-8A0C-A5B1-3AD3A94AD9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714754" y="11091224"/>
            <a:ext cx="2171692" cy="973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83CB6A9F-C5AF-3604-B3DC-3220E34F6B08}"/>
              </a:ext>
            </a:extLst>
          </p:cNvPr>
          <p:cNvSpPr txBox="1">
            <a:spLocks/>
          </p:cNvSpPr>
          <p:nvPr/>
        </p:nvSpPr>
        <p:spPr>
          <a:xfrm>
            <a:off x="0" y="5840361"/>
            <a:ext cx="9601200" cy="545692"/>
          </a:xfrm>
          <a:prstGeom prst="rect">
            <a:avLst/>
          </a:prstGeom>
          <a:solidFill>
            <a:srgbClr val="1B1545">
              <a:alpha val="10000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1.2 Condições com WHERE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1300313-ACCE-BA51-4683-88A5E3932358}"/>
              </a:ext>
            </a:extLst>
          </p:cNvPr>
          <p:cNvSpPr txBox="1">
            <a:spLocks/>
          </p:cNvSpPr>
          <p:nvPr/>
        </p:nvSpPr>
        <p:spPr>
          <a:xfrm>
            <a:off x="238125" y="6474545"/>
            <a:ext cx="9124950" cy="143778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400" dirty="0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Às vezes, queremos filtrar os resultados com base em condições específicas. Para isso, utilizamos a cláusula </a:t>
            </a:r>
            <a:r>
              <a:rPr lang="pt-BR" sz="2400" b="1" dirty="0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WHERE</a:t>
            </a:r>
            <a:r>
              <a:rPr lang="pt-BR" sz="2400" dirty="0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. Por exemplo, para selecionar apenas os clientes com idade maior que 18 anos: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FEEBD4F-42A0-99B2-9D7E-7196012D0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827618"/>
            <a:ext cx="9601200" cy="3200400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00B7B9AE-DEBB-F45E-7A49-C0845A884713}"/>
              </a:ext>
            </a:extLst>
          </p:cNvPr>
          <p:cNvSpPr txBox="1">
            <a:spLocks/>
          </p:cNvSpPr>
          <p:nvPr/>
        </p:nvSpPr>
        <p:spPr>
          <a:xfrm>
            <a:off x="0" y="471945"/>
            <a:ext cx="9601200" cy="545692"/>
          </a:xfrm>
          <a:prstGeom prst="rect">
            <a:avLst/>
          </a:prstGeom>
          <a:solidFill>
            <a:srgbClr val="1B1545">
              <a:alpha val="10000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1.1 Consultas Simples 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AD867B2C-5A32-2C20-9487-BB8D30F00E00}"/>
              </a:ext>
            </a:extLst>
          </p:cNvPr>
          <p:cNvSpPr txBox="1">
            <a:spLocks/>
          </p:cNvSpPr>
          <p:nvPr/>
        </p:nvSpPr>
        <p:spPr>
          <a:xfrm>
            <a:off x="238125" y="1106129"/>
            <a:ext cx="9124950" cy="143778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400" dirty="0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Para realizar consultas básicas em uma tabela, utilizamos a cláusula </a:t>
            </a:r>
            <a:r>
              <a:rPr lang="pt-BR" sz="2400" b="1" dirty="0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SELECT</a:t>
            </a:r>
            <a:r>
              <a:rPr lang="pt-BR" sz="2400" dirty="0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. Por exemplo, para selecionar todos os registros de uma tabela chamada "clientes", fazemos: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334F623C-6ABE-D60C-459C-942117D66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59202"/>
            <a:ext cx="9601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3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EC00FE4-67C4-820F-E8BC-1EE718973F92}"/>
              </a:ext>
            </a:extLst>
          </p:cNvPr>
          <p:cNvSpPr/>
          <p:nvPr/>
        </p:nvSpPr>
        <p:spPr>
          <a:xfrm flipV="1"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rgbClr val="192332"/>
              </a:gs>
              <a:gs pos="100000">
                <a:srgbClr val="2E266C"/>
              </a:gs>
            </a:gsLst>
            <a:lin ang="16200000" scaled="1"/>
            <a:tileRect/>
          </a:gradFill>
          <a:ln w="76200">
            <a:solidFill>
              <a:srgbClr val="2E266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1084788-5003-304B-A320-853420BF4EFF}"/>
              </a:ext>
            </a:extLst>
          </p:cNvPr>
          <p:cNvSpPr txBox="1">
            <a:spLocks/>
          </p:cNvSpPr>
          <p:nvPr/>
        </p:nvSpPr>
        <p:spPr>
          <a:xfrm>
            <a:off x="1" y="412343"/>
            <a:ext cx="9601200" cy="648990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dirty="0">
                <a:ln w="57150">
                  <a:solidFill>
                    <a:srgbClr val="DA7232"/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coluna</a:t>
            </a:r>
            <a:endParaRPr lang="pt-BR" sz="2800" dirty="0">
              <a:ln w="57150">
                <a:solidFill>
                  <a:srgbClr val="DA7232"/>
                </a:solidFill>
              </a:ln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anose="020E0705020206020404" pitchFamily="34" charset="0"/>
            </a:endParaRPr>
          </a:p>
          <a:p>
            <a:r>
              <a:rPr lang="pt-BR" sz="31800" b="1" dirty="0">
                <a:ln w="203200">
                  <a:solidFill>
                    <a:srgbClr val="DA7232">
                      <a:alpha val="85000"/>
                    </a:srgb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nard MT Condensed" panose="02050806060905020404" pitchFamily="18" charset="0"/>
              </a:rPr>
              <a:t>II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B2211FD-117F-F01E-5A07-2F455F9CAD27}"/>
              </a:ext>
            </a:extLst>
          </p:cNvPr>
          <p:cNvSpPr txBox="1">
            <a:spLocks/>
          </p:cNvSpPr>
          <p:nvPr/>
        </p:nvSpPr>
        <p:spPr>
          <a:xfrm>
            <a:off x="720068" y="7482967"/>
            <a:ext cx="8161064" cy="4438649"/>
          </a:xfrm>
          <a:prstGeom prst="rect">
            <a:avLst/>
          </a:prstGeom>
          <a:solidFill>
            <a:srgbClr val="1B1545">
              <a:alpha val="52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n w="57150">
                  <a:noFill/>
                </a:ln>
                <a:solidFill>
                  <a:srgbClr val="D7C5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Agora que entendemos como realizar consultas, </a:t>
            </a:r>
          </a:p>
          <a:p>
            <a:endParaRPr lang="pt-BR" sz="3200" b="1" dirty="0">
              <a:ln w="57150">
                <a:noFill/>
              </a:ln>
              <a:solidFill>
                <a:srgbClr val="D7C59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Light" panose="020E0507020206020404" pitchFamily="34" charset="0"/>
            </a:endParaRPr>
          </a:p>
          <a:p>
            <a:r>
              <a:rPr lang="pt-BR" sz="3200" b="1" dirty="0">
                <a:ln w="57150">
                  <a:noFill/>
                </a:ln>
                <a:solidFill>
                  <a:srgbClr val="D7C5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vamos aprender a manipular os dados em um banco de dados!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C8EDABD-7E80-25FE-ED50-8BEFC590C947}"/>
              </a:ext>
            </a:extLst>
          </p:cNvPr>
          <p:cNvSpPr txBox="1">
            <a:spLocks/>
          </p:cNvSpPr>
          <p:nvPr/>
        </p:nvSpPr>
        <p:spPr>
          <a:xfrm>
            <a:off x="0" y="11857703"/>
            <a:ext cx="9601200" cy="9438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DABFAA">
                    <a:alpha val="45000"/>
                  </a:srgbClr>
                </a:solidFill>
                <a:latin typeface="Copperplate Gothic Bold" panose="020E0705020206020404" pitchFamily="34" charset="0"/>
              </a:rPr>
              <a:t>As Colunas de Ouro do Banco de Dados – Victor Job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BA19156-E8F1-F2F9-C44D-BB418F231C1E}"/>
              </a:ext>
            </a:extLst>
          </p:cNvPr>
          <p:cNvSpPr/>
          <p:nvPr/>
        </p:nvSpPr>
        <p:spPr>
          <a:xfrm>
            <a:off x="966019" y="7482967"/>
            <a:ext cx="7669161" cy="161925"/>
          </a:xfrm>
          <a:prstGeom prst="rect">
            <a:avLst/>
          </a:prstGeom>
          <a:solidFill>
            <a:srgbClr val="DA72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1C1475C-2F7B-89D1-3873-2ED780DF6E9D}"/>
              </a:ext>
            </a:extLst>
          </p:cNvPr>
          <p:cNvSpPr txBox="1">
            <a:spLocks/>
          </p:cNvSpPr>
          <p:nvPr/>
        </p:nvSpPr>
        <p:spPr>
          <a:xfrm>
            <a:off x="0" y="6075079"/>
            <a:ext cx="9601200" cy="146688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b="1" dirty="0">
                <a:ln w="57150">
                  <a:noFill/>
                </a:ln>
                <a:solidFill>
                  <a:srgbClr val="DA723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Manipulação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740477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9349F8A-C744-CB6D-961A-242BF754643A}"/>
              </a:ext>
            </a:extLst>
          </p:cNvPr>
          <p:cNvSpPr/>
          <p:nvPr/>
        </p:nvSpPr>
        <p:spPr>
          <a:xfrm flipV="1">
            <a:off x="0" y="0"/>
            <a:ext cx="9601200" cy="12801600"/>
          </a:xfrm>
          <a:prstGeom prst="rect">
            <a:avLst/>
          </a:prstGeom>
          <a:gradFill>
            <a:gsLst>
              <a:gs pos="0">
                <a:srgbClr val="B19A6B"/>
              </a:gs>
              <a:gs pos="100000">
                <a:srgbClr val="D7C599"/>
              </a:gs>
            </a:gsLst>
            <a:lin ang="162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DEAA3EA-7343-4C90-8E5F-3927211B0F8F}"/>
              </a:ext>
            </a:extLst>
          </p:cNvPr>
          <p:cNvSpPr txBox="1">
            <a:spLocks/>
          </p:cNvSpPr>
          <p:nvPr/>
        </p:nvSpPr>
        <p:spPr>
          <a:xfrm>
            <a:off x="0" y="11857703"/>
            <a:ext cx="9601200" cy="9438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8E461A">
                    <a:alpha val="60000"/>
                  </a:srgbClr>
                </a:solidFill>
                <a:latin typeface="Copperplate Gothic Bold" panose="020E0705020206020404" pitchFamily="34" charset="0"/>
              </a:rPr>
              <a:t>As Colunas de Ouro do Banco de Dados – Victor Job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C21CB1-6232-8A0C-A5B1-3AD3A94AD9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714754" y="11091224"/>
            <a:ext cx="2171692" cy="973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83CB6A9F-C5AF-3604-B3DC-3220E34F6B08}"/>
              </a:ext>
            </a:extLst>
          </p:cNvPr>
          <p:cNvSpPr txBox="1">
            <a:spLocks/>
          </p:cNvSpPr>
          <p:nvPr/>
        </p:nvSpPr>
        <p:spPr>
          <a:xfrm>
            <a:off x="0" y="5840361"/>
            <a:ext cx="9601200" cy="545692"/>
          </a:xfrm>
          <a:prstGeom prst="rect">
            <a:avLst/>
          </a:prstGeom>
          <a:solidFill>
            <a:srgbClr val="1B1545">
              <a:alpha val="10000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2.2 Atualização de Dados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1300313-ACCE-BA51-4683-88A5E3932358}"/>
              </a:ext>
            </a:extLst>
          </p:cNvPr>
          <p:cNvSpPr txBox="1">
            <a:spLocks/>
          </p:cNvSpPr>
          <p:nvPr/>
        </p:nvSpPr>
        <p:spPr>
          <a:xfrm>
            <a:off x="238125" y="6474545"/>
            <a:ext cx="9124950" cy="143778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400" dirty="0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Se precisarmos atualizar informações em um registro existente, usamos a cláusula </a:t>
            </a:r>
            <a:r>
              <a:rPr lang="pt-BR" sz="2400" b="1" dirty="0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UPDATE</a:t>
            </a:r>
            <a:r>
              <a:rPr lang="pt-BR" sz="2400" dirty="0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. Por exemplo, para alterar o </a:t>
            </a:r>
            <a:r>
              <a:rPr lang="pt-BR" sz="2400" dirty="0" err="1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email</a:t>
            </a:r>
            <a:r>
              <a:rPr lang="pt-BR" sz="2400" dirty="0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 do cliente com ID 1: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FEEBD4F-42A0-99B2-9D7E-7196012D0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037068"/>
            <a:ext cx="9601200" cy="2781499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00B7B9AE-DEBB-F45E-7A49-C0845A884713}"/>
              </a:ext>
            </a:extLst>
          </p:cNvPr>
          <p:cNvSpPr txBox="1">
            <a:spLocks/>
          </p:cNvSpPr>
          <p:nvPr/>
        </p:nvSpPr>
        <p:spPr>
          <a:xfrm>
            <a:off x="0" y="471945"/>
            <a:ext cx="9601200" cy="545692"/>
          </a:xfrm>
          <a:prstGeom prst="rect">
            <a:avLst/>
          </a:prstGeom>
          <a:solidFill>
            <a:srgbClr val="1B1545">
              <a:alpha val="10000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2.1 Inserção de Dados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AD867B2C-5A32-2C20-9487-BB8D30F00E00}"/>
              </a:ext>
            </a:extLst>
          </p:cNvPr>
          <p:cNvSpPr txBox="1">
            <a:spLocks/>
          </p:cNvSpPr>
          <p:nvPr/>
        </p:nvSpPr>
        <p:spPr>
          <a:xfrm>
            <a:off x="238125" y="1106129"/>
            <a:ext cx="9124950" cy="143778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400" dirty="0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Para inserir novos registros em uma tabela, utilizamos a cláusula </a:t>
            </a:r>
            <a:r>
              <a:rPr lang="pt-BR" sz="2400" b="1" dirty="0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INSERT INTO</a:t>
            </a:r>
            <a:r>
              <a:rPr lang="pt-BR" sz="2400" dirty="0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. Por exemplo, para adicionar um novo cliente à tabela "clientes":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334F623C-6ABE-D60C-459C-942117D66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802700"/>
            <a:ext cx="9601200" cy="251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9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EC00FE4-67C4-820F-E8BC-1EE718973F92}"/>
              </a:ext>
            </a:extLst>
          </p:cNvPr>
          <p:cNvSpPr/>
          <p:nvPr/>
        </p:nvSpPr>
        <p:spPr>
          <a:xfrm flipV="1"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rgbClr val="192332"/>
              </a:gs>
              <a:gs pos="100000">
                <a:srgbClr val="2E266C"/>
              </a:gs>
            </a:gsLst>
            <a:lin ang="16200000" scaled="1"/>
            <a:tileRect/>
          </a:gradFill>
          <a:ln w="76200">
            <a:solidFill>
              <a:srgbClr val="2E266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1084788-5003-304B-A320-853420BF4EFF}"/>
              </a:ext>
            </a:extLst>
          </p:cNvPr>
          <p:cNvSpPr txBox="1">
            <a:spLocks/>
          </p:cNvSpPr>
          <p:nvPr/>
        </p:nvSpPr>
        <p:spPr>
          <a:xfrm>
            <a:off x="1" y="412343"/>
            <a:ext cx="9601200" cy="648990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dirty="0">
                <a:ln w="57150">
                  <a:solidFill>
                    <a:srgbClr val="DA7232"/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coluna</a:t>
            </a:r>
            <a:endParaRPr lang="pt-BR" sz="2800" dirty="0">
              <a:ln w="57150">
                <a:solidFill>
                  <a:srgbClr val="DA7232"/>
                </a:solidFill>
              </a:ln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anose="020E0705020206020404" pitchFamily="34" charset="0"/>
            </a:endParaRPr>
          </a:p>
          <a:p>
            <a:r>
              <a:rPr lang="pt-BR" sz="31800" b="1" dirty="0">
                <a:ln w="203200">
                  <a:solidFill>
                    <a:srgbClr val="DA7232">
                      <a:alpha val="85000"/>
                    </a:srgb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nard MT Condensed" panose="02050806060905020404" pitchFamily="18" charset="0"/>
              </a:rPr>
              <a:t>III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B2211FD-117F-F01E-5A07-2F455F9CAD27}"/>
              </a:ext>
            </a:extLst>
          </p:cNvPr>
          <p:cNvSpPr txBox="1">
            <a:spLocks/>
          </p:cNvSpPr>
          <p:nvPr/>
        </p:nvSpPr>
        <p:spPr>
          <a:xfrm>
            <a:off x="720068" y="7482967"/>
            <a:ext cx="8161064" cy="4438649"/>
          </a:xfrm>
          <a:prstGeom prst="rect">
            <a:avLst/>
          </a:prstGeom>
          <a:solidFill>
            <a:srgbClr val="1B1545">
              <a:alpha val="52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n w="57150">
                  <a:noFill/>
                </a:ln>
                <a:solidFill>
                  <a:srgbClr val="D7C5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Muitas vezes, precisamos trabalhar com múltiplas tabelas e estabelecer relações entre elas.</a:t>
            </a:r>
          </a:p>
          <a:p>
            <a:endParaRPr lang="pt-BR" sz="3200" b="1" dirty="0">
              <a:ln w="57150">
                <a:noFill/>
              </a:ln>
              <a:solidFill>
                <a:srgbClr val="D7C59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Light" panose="020E0507020206020404" pitchFamily="34" charset="0"/>
            </a:endParaRPr>
          </a:p>
          <a:p>
            <a:r>
              <a:rPr lang="pt-BR" sz="3200" b="1" dirty="0">
                <a:ln w="57150">
                  <a:noFill/>
                </a:ln>
                <a:solidFill>
                  <a:srgbClr val="D7C5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Vamos explorar isso agora!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C8EDABD-7E80-25FE-ED50-8BEFC590C947}"/>
              </a:ext>
            </a:extLst>
          </p:cNvPr>
          <p:cNvSpPr txBox="1">
            <a:spLocks/>
          </p:cNvSpPr>
          <p:nvPr/>
        </p:nvSpPr>
        <p:spPr>
          <a:xfrm>
            <a:off x="0" y="11857703"/>
            <a:ext cx="9601200" cy="9438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DABFAA">
                    <a:alpha val="45000"/>
                  </a:srgbClr>
                </a:solidFill>
                <a:latin typeface="Copperplate Gothic Bold" panose="020E0705020206020404" pitchFamily="34" charset="0"/>
              </a:rPr>
              <a:t>As Colunas de Ouro do Banco de Dados – Victor Job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BA19156-E8F1-F2F9-C44D-BB418F231C1E}"/>
              </a:ext>
            </a:extLst>
          </p:cNvPr>
          <p:cNvSpPr/>
          <p:nvPr/>
        </p:nvSpPr>
        <p:spPr>
          <a:xfrm>
            <a:off x="966019" y="7482967"/>
            <a:ext cx="7669161" cy="161925"/>
          </a:xfrm>
          <a:prstGeom prst="rect">
            <a:avLst/>
          </a:prstGeom>
          <a:solidFill>
            <a:srgbClr val="DA72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1C1475C-2F7B-89D1-3873-2ED780DF6E9D}"/>
              </a:ext>
            </a:extLst>
          </p:cNvPr>
          <p:cNvSpPr txBox="1">
            <a:spLocks/>
          </p:cNvSpPr>
          <p:nvPr/>
        </p:nvSpPr>
        <p:spPr>
          <a:xfrm>
            <a:off x="0" y="6075079"/>
            <a:ext cx="9601200" cy="146688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b="1" dirty="0">
                <a:ln w="57150">
                  <a:noFill/>
                </a:ln>
                <a:solidFill>
                  <a:srgbClr val="DA723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Relacionamento </a:t>
            </a:r>
          </a:p>
          <a:p>
            <a:r>
              <a:rPr lang="pt-BR" sz="6000" b="1" dirty="0">
                <a:ln w="57150">
                  <a:noFill/>
                </a:ln>
                <a:solidFill>
                  <a:srgbClr val="DA723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entre Tabelas</a:t>
            </a:r>
          </a:p>
        </p:txBody>
      </p:sp>
    </p:spTree>
    <p:extLst>
      <p:ext uri="{BB962C8B-B14F-4D97-AF65-F5344CB8AC3E}">
        <p14:creationId xmlns:p14="http://schemas.microsoft.com/office/powerpoint/2010/main" val="247515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9349F8A-C744-CB6D-961A-242BF754643A}"/>
              </a:ext>
            </a:extLst>
          </p:cNvPr>
          <p:cNvSpPr/>
          <p:nvPr/>
        </p:nvSpPr>
        <p:spPr>
          <a:xfrm flipV="1">
            <a:off x="0" y="0"/>
            <a:ext cx="9601200" cy="12801600"/>
          </a:xfrm>
          <a:prstGeom prst="rect">
            <a:avLst/>
          </a:prstGeom>
          <a:gradFill>
            <a:gsLst>
              <a:gs pos="0">
                <a:srgbClr val="B19A6B"/>
              </a:gs>
              <a:gs pos="100000">
                <a:srgbClr val="D7C599"/>
              </a:gs>
            </a:gsLst>
            <a:lin ang="162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DEAA3EA-7343-4C90-8E5F-3927211B0F8F}"/>
              </a:ext>
            </a:extLst>
          </p:cNvPr>
          <p:cNvSpPr txBox="1">
            <a:spLocks/>
          </p:cNvSpPr>
          <p:nvPr/>
        </p:nvSpPr>
        <p:spPr>
          <a:xfrm>
            <a:off x="0" y="11857703"/>
            <a:ext cx="9601200" cy="9438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8E461A">
                    <a:alpha val="60000"/>
                  </a:srgbClr>
                </a:solidFill>
                <a:latin typeface="Copperplate Gothic Bold" panose="020E0705020206020404" pitchFamily="34" charset="0"/>
              </a:rPr>
              <a:t>As Colunas de Ouro do Banco de Dados – Victor Job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C21CB1-6232-8A0C-A5B1-3AD3A94AD9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714754" y="11091224"/>
            <a:ext cx="2171692" cy="973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83CB6A9F-C5AF-3604-B3DC-3220E34F6B08}"/>
              </a:ext>
            </a:extLst>
          </p:cNvPr>
          <p:cNvSpPr txBox="1">
            <a:spLocks/>
          </p:cNvSpPr>
          <p:nvPr/>
        </p:nvSpPr>
        <p:spPr>
          <a:xfrm>
            <a:off x="0" y="5840361"/>
            <a:ext cx="9601200" cy="545692"/>
          </a:xfrm>
          <a:prstGeom prst="rect">
            <a:avLst/>
          </a:prstGeom>
          <a:solidFill>
            <a:srgbClr val="1B1545">
              <a:alpha val="10000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3.2 Consultas com Junção (JOIN)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1300313-ACCE-BA51-4683-88A5E3932358}"/>
              </a:ext>
            </a:extLst>
          </p:cNvPr>
          <p:cNvSpPr txBox="1">
            <a:spLocks/>
          </p:cNvSpPr>
          <p:nvPr/>
        </p:nvSpPr>
        <p:spPr>
          <a:xfrm>
            <a:off x="238125" y="6474545"/>
            <a:ext cx="9124950" cy="143778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400" dirty="0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Para combinar dados de diferentes tabelas em uma consulta, utilizamos a cláusula </a:t>
            </a:r>
            <a:r>
              <a:rPr lang="pt-BR" sz="2400" b="1" dirty="0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JOIN</a:t>
            </a:r>
            <a:r>
              <a:rPr lang="pt-BR" sz="2400" dirty="0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. Por exemplo, para selecionar todos os pedidos com os nomes dos clientes correspondentes:</a:t>
            </a:r>
          </a:p>
          <a:p>
            <a:pPr algn="just"/>
            <a:endParaRPr lang="pt-BR" sz="2400" dirty="0">
              <a:ln w="57150">
                <a:noFill/>
              </a:ln>
              <a:solidFill>
                <a:srgbClr val="1B154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Light" panose="020E05070202060204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FEEBD4F-42A0-99B2-9D7E-7196012D0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48" y="7827618"/>
            <a:ext cx="9571703" cy="3200400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00B7B9AE-DEBB-F45E-7A49-C0845A884713}"/>
              </a:ext>
            </a:extLst>
          </p:cNvPr>
          <p:cNvSpPr txBox="1">
            <a:spLocks/>
          </p:cNvSpPr>
          <p:nvPr/>
        </p:nvSpPr>
        <p:spPr>
          <a:xfrm>
            <a:off x="0" y="471945"/>
            <a:ext cx="9601200" cy="545692"/>
          </a:xfrm>
          <a:prstGeom prst="rect">
            <a:avLst/>
          </a:prstGeom>
          <a:solidFill>
            <a:srgbClr val="1B1545">
              <a:alpha val="10000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3.1 Chaves Estrangeiras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AD867B2C-5A32-2C20-9487-BB8D30F00E00}"/>
              </a:ext>
            </a:extLst>
          </p:cNvPr>
          <p:cNvSpPr txBox="1">
            <a:spLocks/>
          </p:cNvSpPr>
          <p:nvPr/>
        </p:nvSpPr>
        <p:spPr>
          <a:xfrm>
            <a:off x="238125" y="1106129"/>
            <a:ext cx="9124950" cy="143778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400" dirty="0">
                <a:ln w="57150">
                  <a:noFill/>
                </a:ln>
                <a:solidFill>
                  <a:srgbClr val="1B154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As chaves estrangeiras são utilizadas para relacionar uma tabela com outra. Por exemplo, se temos uma tabela "pedidos" e outra "clientes", podemos relacioná-las da seguinte forma: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334F623C-6ABE-D60C-459C-942117D66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996" y="2247901"/>
            <a:ext cx="8635209" cy="359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2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EC00FE4-67C4-820F-E8BC-1EE718973F92}"/>
              </a:ext>
            </a:extLst>
          </p:cNvPr>
          <p:cNvSpPr/>
          <p:nvPr/>
        </p:nvSpPr>
        <p:spPr>
          <a:xfrm flipV="1"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rgbClr val="192332"/>
              </a:gs>
              <a:gs pos="100000">
                <a:srgbClr val="2E266C"/>
              </a:gs>
            </a:gsLst>
            <a:lin ang="16200000" scaled="1"/>
            <a:tileRect/>
          </a:gradFill>
          <a:ln w="76200">
            <a:solidFill>
              <a:srgbClr val="2E266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1084788-5003-304B-A320-853420BF4EFF}"/>
              </a:ext>
            </a:extLst>
          </p:cNvPr>
          <p:cNvSpPr txBox="1">
            <a:spLocks/>
          </p:cNvSpPr>
          <p:nvPr/>
        </p:nvSpPr>
        <p:spPr>
          <a:xfrm>
            <a:off x="1" y="412343"/>
            <a:ext cx="9601200" cy="648990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dirty="0">
                <a:ln w="57150">
                  <a:solidFill>
                    <a:srgbClr val="DA7232"/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coluna</a:t>
            </a:r>
            <a:endParaRPr lang="pt-BR" sz="2800" dirty="0">
              <a:ln w="57150">
                <a:solidFill>
                  <a:srgbClr val="DA7232"/>
                </a:solidFill>
              </a:ln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anose="020E0705020206020404" pitchFamily="34" charset="0"/>
            </a:endParaRPr>
          </a:p>
          <a:p>
            <a:r>
              <a:rPr lang="pt-BR" sz="31800" b="1" dirty="0">
                <a:ln w="203200">
                  <a:solidFill>
                    <a:srgbClr val="DA7232">
                      <a:alpha val="85000"/>
                    </a:srgb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nard MT Condensed" panose="02050806060905020404" pitchFamily="18" charset="0"/>
              </a:rPr>
              <a:t>IV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B2211FD-117F-F01E-5A07-2F455F9CAD27}"/>
              </a:ext>
            </a:extLst>
          </p:cNvPr>
          <p:cNvSpPr txBox="1">
            <a:spLocks/>
          </p:cNvSpPr>
          <p:nvPr/>
        </p:nvSpPr>
        <p:spPr>
          <a:xfrm>
            <a:off x="720068" y="7482967"/>
            <a:ext cx="8161064" cy="4438649"/>
          </a:xfrm>
          <a:prstGeom prst="rect">
            <a:avLst/>
          </a:prstGeom>
          <a:solidFill>
            <a:srgbClr val="1B1545">
              <a:alpha val="52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n w="57150">
                  <a:noFill/>
                </a:ln>
                <a:solidFill>
                  <a:srgbClr val="D7C5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Light" panose="020E0507020206020404" pitchFamily="34" charset="0"/>
              </a:rPr>
              <a:t>Por fim, vamos explorar como realizar operações de agregação em conjunto com consultas.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C8EDABD-7E80-25FE-ED50-8BEFC590C947}"/>
              </a:ext>
            </a:extLst>
          </p:cNvPr>
          <p:cNvSpPr txBox="1">
            <a:spLocks/>
          </p:cNvSpPr>
          <p:nvPr/>
        </p:nvSpPr>
        <p:spPr>
          <a:xfrm>
            <a:off x="0" y="11857703"/>
            <a:ext cx="9601200" cy="9438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DABFAA">
                    <a:alpha val="45000"/>
                  </a:srgbClr>
                </a:solidFill>
                <a:latin typeface="Copperplate Gothic Bold" panose="020E0705020206020404" pitchFamily="34" charset="0"/>
              </a:rPr>
              <a:t>As Colunas de Ouro do Banco de Dados – Victor Job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BA19156-E8F1-F2F9-C44D-BB418F231C1E}"/>
              </a:ext>
            </a:extLst>
          </p:cNvPr>
          <p:cNvSpPr/>
          <p:nvPr/>
        </p:nvSpPr>
        <p:spPr>
          <a:xfrm>
            <a:off x="966019" y="7482967"/>
            <a:ext cx="7669161" cy="161925"/>
          </a:xfrm>
          <a:prstGeom prst="rect">
            <a:avLst/>
          </a:prstGeom>
          <a:solidFill>
            <a:srgbClr val="DA72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1C1475C-2F7B-89D1-3873-2ED780DF6E9D}"/>
              </a:ext>
            </a:extLst>
          </p:cNvPr>
          <p:cNvSpPr txBox="1">
            <a:spLocks/>
          </p:cNvSpPr>
          <p:nvPr/>
        </p:nvSpPr>
        <p:spPr>
          <a:xfrm>
            <a:off x="0" y="6075079"/>
            <a:ext cx="9601200" cy="146688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b="1" dirty="0">
                <a:ln w="57150">
                  <a:noFill/>
                </a:ln>
                <a:solidFill>
                  <a:srgbClr val="DA723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Agregação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35554035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702</Words>
  <Application>Microsoft Office PowerPoint</Application>
  <PresentationFormat>Papel A3 (297 x 420 mm)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Bernard MT Condensed</vt:lpstr>
      <vt:lpstr>Copperplate Gothic Bold</vt:lpstr>
      <vt:lpstr>Copperplate Gothic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Ramalho Job</dc:creator>
  <cp:lastModifiedBy>Victor Ramalho Job</cp:lastModifiedBy>
  <cp:revision>3</cp:revision>
  <dcterms:created xsi:type="dcterms:W3CDTF">2024-04-28T04:55:37Z</dcterms:created>
  <dcterms:modified xsi:type="dcterms:W3CDTF">2024-04-28T07:26:29Z</dcterms:modified>
</cp:coreProperties>
</file>