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1"/>
  </p:notesMasterIdLst>
  <p:sldIdLst>
    <p:sldId id="256" r:id="rId2"/>
    <p:sldId id="714" r:id="rId3"/>
    <p:sldId id="717" r:id="rId4"/>
    <p:sldId id="718" r:id="rId5"/>
    <p:sldId id="733" r:id="rId6"/>
    <p:sldId id="722" r:id="rId7"/>
    <p:sldId id="723" r:id="rId8"/>
    <p:sldId id="724" r:id="rId9"/>
    <p:sldId id="725" r:id="rId10"/>
    <p:sldId id="729" r:id="rId11"/>
    <p:sldId id="726" r:id="rId12"/>
    <p:sldId id="727" r:id="rId13"/>
    <p:sldId id="676" r:id="rId14"/>
    <p:sldId id="730" r:id="rId15"/>
    <p:sldId id="731" r:id="rId16"/>
    <p:sldId id="732" r:id="rId17"/>
    <p:sldId id="734" r:id="rId18"/>
    <p:sldId id="711"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75D"/>
    <a:srgbClr val="2F04BA"/>
    <a:srgbClr val="333F50"/>
    <a:srgbClr val="8497B0"/>
    <a:srgbClr val="8FAADC"/>
    <a:srgbClr val="2F5597"/>
    <a:srgbClr val="626CC7"/>
    <a:srgbClr val="323B8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64" d="100"/>
          <a:sy n="64" d="100"/>
        </p:scale>
        <p:origin x="660" y="4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22-07-2024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heatsheetseries.owasp.org/cheatsheets/Query_Parameterization_Cheat_Sheet.html" TargetMode="External"/><Relationship Id="rId2" Type="http://schemas.openxmlformats.org/officeDocument/2006/relationships/hyperlink" Target="https://en.wikipedia.org/wiki/Google_hacking" TargetMode="External"/><Relationship Id="rId1" Type="http://schemas.openxmlformats.org/officeDocument/2006/relationships/slideLayout" Target="../slideLayouts/slideLayout2.xml"/><Relationship Id="rId4" Type="http://schemas.openxmlformats.org/officeDocument/2006/relationships/hyperlink" Target="https://youtu.be/RV7KBJnwzAM?si=-YwxMDhNjdWOSG8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uskhebyparas.com/"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238540" y="3185855"/>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a:latin typeface="Calibri" panose="020F0502020204030204" pitchFamily="34" charset="0"/>
              </a:rPr>
              <a:t>Parameter Tampering, manipulate the request/query, </a:t>
            </a:r>
            <a:endParaRPr lang="en-US" sz="4400" b="1" dirty="0">
              <a:latin typeface="Calibri" panose="020F0502020204030204" pitchFamily="34" charset="0"/>
            </a:endParaRPr>
          </a:p>
        </p:txBody>
      </p:sp>
      <p:sp>
        <p:nvSpPr>
          <p:cNvPr id="3" name="TextBox 2"/>
          <p:cNvSpPr txBox="1"/>
          <p:nvPr/>
        </p:nvSpPr>
        <p:spPr>
          <a:xfrm>
            <a:off x="8816009" y="5396948"/>
            <a:ext cx="3110947" cy="769441"/>
          </a:xfrm>
          <a:prstGeom prst="rect">
            <a:avLst/>
          </a:prstGeom>
          <a:noFill/>
        </p:spPr>
        <p:txBody>
          <a:bodyPr wrap="square" rtlCol="0">
            <a:spAutoFit/>
          </a:bodyPr>
          <a:lstStyle/>
          <a:p>
            <a:r>
              <a:rPr lang="en-US" sz="4400" b="1" dirty="0" smtClean="0">
                <a:solidFill>
                  <a:schemeClr val="bg1"/>
                </a:solidFill>
              </a:rPr>
              <a:t>By : </a:t>
            </a:r>
            <a:r>
              <a:rPr lang="en-US" sz="4400" b="1" dirty="0" err="1">
                <a:solidFill>
                  <a:schemeClr val="bg1"/>
                </a:solidFill>
              </a:rPr>
              <a:t>V</a:t>
            </a:r>
            <a:r>
              <a:rPr lang="en-US" sz="4400" b="1" dirty="0" err="1" smtClean="0">
                <a:solidFill>
                  <a:schemeClr val="bg1"/>
                </a:solidFill>
              </a:rPr>
              <a:t>ivek</a:t>
            </a:r>
            <a:r>
              <a:rPr lang="en-US" sz="4400" b="1" dirty="0" smtClean="0">
                <a:solidFill>
                  <a:schemeClr val="bg1"/>
                </a:solidFill>
              </a:rPr>
              <a:t> k</a:t>
            </a:r>
            <a:endParaRPr lang="en-US" sz="4400" b="1" dirty="0">
              <a:solidFill>
                <a:schemeClr val="bg1"/>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select and buy the product and pay online amount</a:t>
            </a:r>
            <a:endParaRPr lang="en-US" dirty="0"/>
          </a:p>
        </p:txBody>
      </p:sp>
      <p:pic>
        <p:nvPicPr>
          <p:cNvPr id="5" name="Content Placeholder 4"/>
          <p:cNvPicPr>
            <a:picLocks noGrp="1" noChangeAspect="1"/>
          </p:cNvPicPr>
          <p:nvPr>
            <p:ph idx="1"/>
          </p:nvPr>
        </p:nvPicPr>
        <p:blipFill rotWithShape="1">
          <a:blip r:embed="rId2"/>
          <a:srcRect l="38688" t="17286" r="38480" b="14666"/>
          <a:stretch/>
        </p:blipFill>
        <p:spPr>
          <a:xfrm>
            <a:off x="6227546" y="1320771"/>
            <a:ext cx="4485372" cy="4504623"/>
          </a:xfrm>
          <a:prstGeom prst="rect">
            <a:avLst/>
          </a:prstGeom>
        </p:spPr>
      </p:pic>
      <p:pic>
        <p:nvPicPr>
          <p:cNvPr id="6" name="Picture 5"/>
          <p:cNvPicPr>
            <a:picLocks noChangeAspect="1"/>
          </p:cNvPicPr>
          <p:nvPr/>
        </p:nvPicPr>
        <p:blipFill rotWithShape="1">
          <a:blip r:embed="rId3"/>
          <a:srcRect l="38824" t="18038" r="38513" b="14434"/>
          <a:stretch/>
        </p:blipFill>
        <p:spPr>
          <a:xfrm>
            <a:off x="678884" y="1320771"/>
            <a:ext cx="4075996" cy="4504623"/>
          </a:xfrm>
          <a:prstGeom prst="rect">
            <a:avLst/>
          </a:prstGeom>
        </p:spPr>
      </p:pic>
    </p:spTree>
    <p:extLst>
      <p:ext uri="{BB962C8B-B14F-4D97-AF65-F5344CB8AC3E}">
        <p14:creationId xmlns:p14="http://schemas.microsoft.com/office/powerpoint/2010/main" val="258610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on the burp suite and capture the prize list</a:t>
            </a:r>
            <a:endParaRPr lang="en-US" dirty="0"/>
          </a:p>
        </p:txBody>
      </p:sp>
      <p:pic>
        <p:nvPicPr>
          <p:cNvPr id="5" name="Content Placeholder 4"/>
          <p:cNvPicPr>
            <a:picLocks noGrp="1" noChangeAspect="1"/>
          </p:cNvPicPr>
          <p:nvPr>
            <p:ph idx="1"/>
          </p:nvPr>
        </p:nvPicPr>
        <p:blipFill rotWithShape="1">
          <a:blip r:embed="rId2"/>
          <a:srcRect l="3776" t="8120" r="4012" b="33273"/>
          <a:stretch/>
        </p:blipFill>
        <p:spPr>
          <a:xfrm>
            <a:off x="678884" y="1447800"/>
            <a:ext cx="10834234" cy="4241799"/>
          </a:xfrm>
          <a:prstGeom prst="rect">
            <a:avLst/>
          </a:prstGeom>
        </p:spPr>
      </p:pic>
    </p:spTree>
    <p:extLst>
      <p:ext uri="{BB962C8B-B14F-4D97-AF65-F5344CB8AC3E}">
        <p14:creationId xmlns:p14="http://schemas.microsoft.com/office/powerpoint/2010/main" val="2733325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we can manipulate(tampering) the prize 629 to 1rs</a:t>
            </a:r>
            <a:endParaRPr lang="en-US" dirty="0"/>
          </a:p>
        </p:txBody>
      </p:sp>
      <p:pic>
        <p:nvPicPr>
          <p:cNvPr id="5" name="Content Placeholder 4"/>
          <p:cNvPicPr>
            <a:picLocks noGrp="1" noChangeAspect="1"/>
          </p:cNvPicPr>
          <p:nvPr>
            <p:ph idx="1"/>
          </p:nvPr>
        </p:nvPicPr>
        <p:blipFill rotWithShape="1">
          <a:blip r:embed="rId2"/>
          <a:srcRect l="3683" t="7658" r="22073" b="38296"/>
          <a:stretch/>
        </p:blipFill>
        <p:spPr>
          <a:xfrm>
            <a:off x="678884" y="1434164"/>
            <a:ext cx="10834234" cy="4196615"/>
          </a:xfrm>
          <a:prstGeom prst="rect">
            <a:avLst/>
          </a:prstGeom>
        </p:spPr>
      </p:pic>
    </p:spTree>
    <p:extLst>
      <p:ext uri="{BB962C8B-B14F-4D97-AF65-F5344CB8AC3E}">
        <p14:creationId xmlns:p14="http://schemas.microsoft.com/office/powerpoint/2010/main" val="2137729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308113"/>
            <a:ext cx="10761055" cy="934277"/>
          </a:xfrm>
        </p:spPr>
        <p:txBody>
          <a:bodyPr>
            <a:normAutofit/>
          </a:bodyPr>
          <a:lstStyle/>
          <a:p>
            <a:r>
              <a:rPr lang="en-US" dirty="0" smtClean="0"/>
              <a:t>Finally we are successfully manipulated the prize (not suggested because it’s illegal) </a:t>
            </a:r>
            <a:endParaRPr lang="en-US" dirty="0"/>
          </a:p>
        </p:txBody>
      </p:sp>
      <p:pic>
        <p:nvPicPr>
          <p:cNvPr id="5" name="Content Placeholder 4"/>
          <p:cNvPicPr>
            <a:picLocks noGrp="1" noChangeAspect="1"/>
          </p:cNvPicPr>
          <p:nvPr>
            <p:ph idx="1"/>
          </p:nvPr>
        </p:nvPicPr>
        <p:blipFill rotWithShape="1">
          <a:blip r:embed="rId3"/>
          <a:srcRect l="39885" t="25819" r="39739" b="11602"/>
          <a:stretch/>
        </p:blipFill>
        <p:spPr>
          <a:xfrm>
            <a:off x="512755" y="1477582"/>
            <a:ext cx="3443020" cy="3975234"/>
          </a:xfrm>
          <a:prstGeom prst="rect">
            <a:avLst/>
          </a:prstGeom>
        </p:spPr>
      </p:pic>
      <p:pic>
        <p:nvPicPr>
          <p:cNvPr id="6" name="Picture 5"/>
          <p:cNvPicPr>
            <a:picLocks noChangeAspect="1"/>
          </p:cNvPicPr>
          <p:nvPr/>
        </p:nvPicPr>
        <p:blipFill rotWithShape="1">
          <a:blip r:embed="rId4"/>
          <a:srcRect l="39963" t="26919" r="40050" b="17045"/>
          <a:stretch/>
        </p:blipFill>
        <p:spPr>
          <a:xfrm>
            <a:off x="4448598" y="1477582"/>
            <a:ext cx="3691550" cy="3975234"/>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6037" b="1"/>
          <a:stretch/>
        </p:blipFill>
        <p:spPr>
          <a:xfrm>
            <a:off x="8427018" y="1477581"/>
            <a:ext cx="3086100" cy="3975235"/>
          </a:xfrm>
          <a:prstGeom prst="rect">
            <a:avLst/>
          </a:prstGeom>
        </p:spPr>
      </p:pic>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231006"/>
            <a:ext cx="10834234" cy="644893"/>
          </a:xfrm>
        </p:spPr>
        <p:txBody>
          <a:bodyPr>
            <a:normAutofit/>
          </a:bodyPr>
          <a:lstStyle/>
          <a:p>
            <a:r>
              <a:rPr lang="en-US" sz="2800" dirty="0" smtClean="0"/>
              <a:t>Impact Analysis </a:t>
            </a:r>
            <a:endParaRPr lang="en-US" sz="2000" dirty="0"/>
          </a:p>
        </p:txBody>
      </p:sp>
      <p:sp>
        <p:nvSpPr>
          <p:cNvPr id="3" name="Content Placeholder 2"/>
          <p:cNvSpPr>
            <a:spLocks noGrp="1"/>
          </p:cNvSpPr>
          <p:nvPr>
            <p:ph idx="1"/>
          </p:nvPr>
        </p:nvSpPr>
        <p:spPr>
          <a:xfrm>
            <a:off x="678884" y="875899"/>
            <a:ext cx="10834234" cy="5197242"/>
          </a:xfrm>
        </p:spPr>
        <p:txBody>
          <a:bodyPr>
            <a:normAutofit/>
          </a:bodyPr>
          <a:lstStyle/>
          <a:p>
            <a:r>
              <a:rPr lang="en-US" sz="2400" dirty="0" smtClean="0"/>
              <a:t>An attacker might use the bypass to target specific accounts or data sets.</a:t>
            </a:r>
          </a:p>
          <a:p>
            <a:r>
              <a:rPr lang="en-US" sz="2400" dirty="0" smtClean="0"/>
              <a:t>The easier it is to exploit the vulnerability, the higher the risk.</a:t>
            </a:r>
          </a:p>
          <a:p>
            <a:r>
              <a:rPr lang="en-US" sz="2400" dirty="0" smtClean="0"/>
              <a:t>If the vulnerability becomes publicly known, attackers are more likely to try exploit it</a:t>
            </a:r>
            <a:endParaRPr lang="en-US" sz="2400" b="1" dirty="0" smtClean="0"/>
          </a:p>
          <a:p>
            <a:r>
              <a:rPr lang="en-US" sz="2400" b="1" dirty="0" smtClean="0"/>
              <a:t>Input </a:t>
            </a:r>
            <a:r>
              <a:rPr lang="en-US" sz="2400" b="1" dirty="0"/>
              <a:t>Validation and Sanitization</a:t>
            </a:r>
            <a:r>
              <a:rPr lang="en-US" sz="2400" dirty="0"/>
              <a:t>: Use whitelisting approaches where possible to validate inputs against a list of known valid values or patterns</a:t>
            </a:r>
            <a:r>
              <a:rPr lang="en-US" sz="2400" dirty="0" smtClean="0"/>
              <a:t>.</a:t>
            </a:r>
          </a:p>
          <a:p>
            <a:r>
              <a:rPr lang="en-US" sz="2400" b="1" dirty="0"/>
              <a:t>Parameter Encryption and Integrity Checking</a:t>
            </a:r>
            <a:r>
              <a:rPr lang="en-US" sz="2400" dirty="0"/>
              <a:t>: Encrypt sensitive parameters or data to ensure confidentiality</a:t>
            </a:r>
            <a:r>
              <a:rPr lang="en-US" sz="2400" dirty="0" smtClean="0"/>
              <a:t>.</a:t>
            </a:r>
          </a:p>
          <a:p>
            <a:r>
              <a:rPr lang="en-US" sz="2400" b="1" dirty="0"/>
              <a:t>Parameter Tampering Detection</a:t>
            </a:r>
            <a:r>
              <a:rPr lang="en-US" sz="2400" dirty="0"/>
              <a:t>: Implement logging and monitoring mechanisms to detect unusual or suspicious activities related to parameter values. Monitor for unexpected changes in parameter values, especially those related to user authentication, roles, or permissions</a:t>
            </a:r>
            <a:r>
              <a:rPr lang="en-US" sz="2400" dirty="0" smtClean="0"/>
              <a:t>.</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781161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248478"/>
            <a:ext cx="10834234" cy="675861"/>
          </a:xfrm>
        </p:spPr>
        <p:txBody>
          <a:bodyPr/>
          <a:lstStyle/>
          <a:p>
            <a:r>
              <a:rPr lang="en-US" dirty="0"/>
              <a:t>M</a:t>
            </a:r>
            <a:r>
              <a:rPr lang="en-US" dirty="0" smtClean="0"/>
              <a:t>itigations</a:t>
            </a:r>
            <a:endParaRPr lang="en-US" dirty="0"/>
          </a:p>
        </p:txBody>
      </p:sp>
      <p:sp>
        <p:nvSpPr>
          <p:cNvPr id="3" name="Content Placeholder 2"/>
          <p:cNvSpPr>
            <a:spLocks noGrp="1"/>
          </p:cNvSpPr>
          <p:nvPr>
            <p:ph idx="1"/>
          </p:nvPr>
        </p:nvSpPr>
        <p:spPr>
          <a:xfrm>
            <a:off x="678884" y="924340"/>
            <a:ext cx="10834234" cy="5148802"/>
          </a:xfrm>
        </p:spPr>
        <p:txBody>
          <a:bodyPr>
            <a:normAutofit/>
          </a:bodyPr>
          <a:lstStyle/>
          <a:p>
            <a:r>
              <a:rPr lang="en-US" sz="2000" dirty="0"/>
              <a:t>Mitigating parameter tampering requires a multi-layered approach that addresses both the technical aspects of the application's design and implementation, as well as operational practices to detect and respond to potential tampering attempts</a:t>
            </a:r>
            <a:r>
              <a:rPr lang="en-US" sz="2000" dirty="0" smtClean="0"/>
              <a:t>.</a:t>
            </a:r>
          </a:p>
          <a:p>
            <a:r>
              <a:rPr lang="en-US" sz="2000" b="1" dirty="0"/>
              <a:t>Input Validation:</a:t>
            </a:r>
            <a:r>
              <a:rPr lang="en-US" sz="2000" dirty="0"/>
              <a:t> Implement strong validation checks on both the client-side (for user input) and server-side (for data received from clients). Validate data types, length, format, and range to prevent unexpected or malicious input</a:t>
            </a:r>
            <a:r>
              <a:rPr lang="en-US" sz="2000" dirty="0" smtClean="0"/>
              <a:t>.</a:t>
            </a:r>
          </a:p>
          <a:p>
            <a:r>
              <a:rPr lang="en-US" sz="2000" b="1" dirty="0"/>
              <a:t>Session Management:</a:t>
            </a:r>
            <a:r>
              <a:rPr lang="en-US" sz="2000" dirty="0"/>
              <a:t> Manage sessions securely by using session tokens with short lifetimes, employing mechanisms like CSRF tokens to prevent cross-site request forgery attacks, and ensuring sessions are invalidated securely upon logout or timeout</a:t>
            </a:r>
            <a:r>
              <a:rPr lang="en-US" sz="2000" dirty="0" smtClean="0"/>
              <a:t>.</a:t>
            </a:r>
          </a:p>
          <a:p>
            <a:r>
              <a:rPr lang="en-US" sz="2000" b="1" dirty="0"/>
              <a:t>Authentication and Authorization:</a:t>
            </a:r>
            <a:r>
              <a:rPr lang="en-US" sz="2000" dirty="0"/>
              <a:t> Implement robust authentication mechanisms to verify the identity of users and ensure they have appropriate permissions for accessing and modifying data. This helps prevent unauthorized parameter modifications</a:t>
            </a:r>
            <a:r>
              <a:rPr lang="en-US" sz="2000" dirty="0" smtClean="0"/>
              <a:t>.</a:t>
            </a:r>
          </a:p>
          <a:p>
            <a:pPr marL="0" indent="0">
              <a:buNone/>
            </a:pPr>
            <a:r>
              <a:rPr lang="en-US" sz="2000" dirty="0" smtClean="0"/>
              <a:t>	</a:t>
            </a:r>
            <a:r>
              <a:rPr lang="en-US" sz="2400" dirty="0" smtClean="0"/>
              <a:t>Mitigations should layered to create a defense on depth approach . </a:t>
            </a:r>
            <a:r>
              <a:rPr lang="en-US" sz="2400" b="1" dirty="0" smtClean="0"/>
              <a:t>No single mitigation is foolproof.</a:t>
            </a:r>
            <a:endParaRPr lang="en-US" sz="3200" b="1" dirty="0"/>
          </a:p>
        </p:txBody>
      </p:sp>
    </p:spTree>
    <p:extLst>
      <p:ext uri="{BB962C8B-B14F-4D97-AF65-F5344CB8AC3E}">
        <p14:creationId xmlns:p14="http://schemas.microsoft.com/office/powerpoint/2010/main" val="3403096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a:t>Parameter tampering refers to a serious security threat where attackers manipulate data exchanged between clients and servers to gain unauthorized access or privileges. Detecting and preventing such tampering is crucial to maintaining data integrity and user trust. </a:t>
            </a:r>
            <a:endParaRPr lang="en-US" sz="2400" dirty="0" smtClean="0"/>
          </a:p>
          <a:p>
            <a:pPr marL="0" indent="0" algn="just">
              <a:buNone/>
            </a:pPr>
            <a:r>
              <a:rPr lang="en-US" sz="2400" dirty="0" smtClean="0"/>
              <a:t>	By </a:t>
            </a:r>
            <a:r>
              <a:rPr lang="en-US" sz="2400" dirty="0"/>
              <a:t>implementing robust encryption, secure communication protocols, and thorough validation checks, organizations can effectively safeguard against parameter tampering attacks. Vigilance and proactive security measures are essential in mitigating this threat and ensuring the integrity and confidentiality of sensitive information.</a:t>
            </a:r>
          </a:p>
        </p:txBody>
      </p:sp>
      <p:sp>
        <p:nvSpPr>
          <p:cNvPr id="3" name="Title 2"/>
          <p:cNvSpPr>
            <a:spLocks noGrp="1"/>
          </p:cNvSpPr>
          <p:nvPr>
            <p:ph type="title"/>
          </p:nvPr>
        </p:nvSpPr>
        <p:spPr>
          <a:xfrm>
            <a:off x="838202" y="2079488"/>
            <a:ext cx="2743200" cy="2562226"/>
          </a:xfrm>
        </p:spPr>
        <p:txBody>
          <a:bodyPr>
            <a:normAutofit/>
          </a:bodyPr>
          <a:lstStyle/>
          <a:p>
            <a:r>
              <a:rPr lang="en-US" sz="4000" dirty="0" smtClean="0"/>
              <a:t>conclusion</a:t>
            </a:r>
            <a:endParaRPr lang="en-US" sz="4000" dirty="0"/>
          </a:p>
        </p:txBody>
      </p:sp>
    </p:spTree>
    <p:extLst>
      <p:ext uri="{BB962C8B-B14F-4D97-AF65-F5344CB8AC3E}">
        <p14:creationId xmlns:p14="http://schemas.microsoft.com/office/powerpoint/2010/main" val="134268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367748"/>
            <a:ext cx="10834234" cy="576469"/>
          </a:xfrm>
        </p:spPr>
        <p:txBody>
          <a:bodyPr/>
          <a:lstStyle/>
          <a:p>
            <a:r>
              <a:rPr lang="en-US" dirty="0" smtClean="0"/>
              <a:t>References</a:t>
            </a:r>
            <a:endParaRPr lang="en-US" dirty="0"/>
          </a:p>
        </p:txBody>
      </p:sp>
      <p:sp>
        <p:nvSpPr>
          <p:cNvPr id="3" name="Content Placeholder 2"/>
          <p:cNvSpPr>
            <a:spLocks noGrp="1"/>
          </p:cNvSpPr>
          <p:nvPr>
            <p:ph idx="1"/>
          </p:nvPr>
        </p:nvSpPr>
        <p:spPr>
          <a:xfrm>
            <a:off x="678884" y="1202635"/>
            <a:ext cx="10834234" cy="4870506"/>
          </a:xfrm>
        </p:spPr>
        <p:txBody>
          <a:bodyPr/>
          <a:lstStyle/>
          <a:p>
            <a:r>
              <a:rPr lang="en-US" sz="2400" dirty="0" smtClean="0"/>
              <a:t>Google dorks:</a:t>
            </a:r>
          </a:p>
          <a:p>
            <a:pPr marL="0" indent="0">
              <a:buNone/>
            </a:pPr>
            <a:r>
              <a:rPr lang="en-US" sz="2400" dirty="0"/>
              <a:t>	</a:t>
            </a:r>
            <a:r>
              <a:rPr lang="en-US" sz="2400" dirty="0" smtClean="0"/>
              <a:t> </a:t>
            </a:r>
            <a:r>
              <a:rPr lang="en-US" sz="2400" dirty="0">
                <a:hlinkClick r:id="rId2"/>
              </a:rPr>
              <a:t>https://</a:t>
            </a:r>
            <a:r>
              <a:rPr lang="en-US" sz="2400" dirty="0" smtClean="0">
                <a:hlinkClick r:id="rId2"/>
              </a:rPr>
              <a:t>en.wikipedia.org/wiki/Google_hacking</a:t>
            </a:r>
            <a:endParaRPr lang="en-US" sz="2400" dirty="0" smtClean="0"/>
          </a:p>
          <a:p>
            <a:pPr marL="0" indent="0">
              <a:buNone/>
            </a:pPr>
            <a:endParaRPr lang="en-US" sz="2400" dirty="0"/>
          </a:p>
          <a:p>
            <a:r>
              <a:rPr lang="en-US" sz="2400" dirty="0"/>
              <a:t>OWASP: </a:t>
            </a:r>
            <a:r>
              <a:rPr lang="en-US" sz="2400" dirty="0" smtClean="0"/>
              <a:t>	</a:t>
            </a:r>
            <a:r>
              <a:rPr lang="en-US" sz="2400" dirty="0" smtClean="0">
                <a:hlinkClick r:id="rId3"/>
              </a:rPr>
              <a:t>https</a:t>
            </a:r>
            <a:r>
              <a:rPr lang="en-US" sz="2400" dirty="0">
                <a:hlinkClick r:id="rId3"/>
              </a:rPr>
              <a:t>://</a:t>
            </a:r>
            <a:r>
              <a:rPr lang="en-US" sz="2400" dirty="0" smtClean="0">
                <a:hlinkClick r:id="rId3"/>
              </a:rPr>
              <a:t>cheatsheetseries.owasp.org/cheatsheets/Query_Parameterization_Cheat_Sheet.html</a:t>
            </a:r>
            <a:endParaRPr lang="en-US" sz="2400" dirty="0" smtClean="0"/>
          </a:p>
          <a:p>
            <a:endParaRPr lang="en-US" sz="2400" dirty="0" smtClean="0"/>
          </a:p>
          <a:p>
            <a:r>
              <a:rPr lang="en-US" sz="2400" dirty="0" smtClean="0"/>
              <a:t>YouTube: </a:t>
            </a:r>
          </a:p>
          <a:p>
            <a:pPr marL="0" indent="0">
              <a:buNone/>
            </a:pPr>
            <a:r>
              <a:rPr lang="en-US" sz="2400" dirty="0">
                <a:hlinkClick r:id="rId4"/>
              </a:rPr>
              <a:t>	</a:t>
            </a:r>
            <a:r>
              <a:rPr lang="en-US" sz="2400" dirty="0" smtClean="0">
                <a:hlinkClick r:id="rId4"/>
              </a:rPr>
              <a:t>https</a:t>
            </a:r>
            <a:r>
              <a:rPr lang="en-US" sz="2400" dirty="0">
                <a:hlinkClick r:id="rId4"/>
              </a:rPr>
              <a:t>://youtu.be/RV7KBJnwzAM?si=-</a:t>
            </a:r>
            <a:r>
              <a:rPr lang="en-US" sz="2400" dirty="0" smtClean="0">
                <a:hlinkClick r:id="rId4"/>
              </a:rPr>
              <a:t>YwxMDhNjdWOSG8B</a:t>
            </a:r>
            <a:endParaRPr lang="en-US" sz="2400" dirty="0" smtClean="0"/>
          </a:p>
          <a:p>
            <a:pPr marL="0" indent="0">
              <a:buNone/>
            </a:pPr>
            <a:endParaRPr lang="en-US" dirty="0" smtClean="0"/>
          </a:p>
          <a:p>
            <a:endParaRPr lang="en-US" dirty="0"/>
          </a:p>
        </p:txBody>
      </p:sp>
    </p:spTree>
    <p:extLst>
      <p:ext uri="{BB962C8B-B14F-4D97-AF65-F5344CB8AC3E}">
        <p14:creationId xmlns:p14="http://schemas.microsoft.com/office/powerpoint/2010/main" val="725275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678883" y="1133062"/>
            <a:ext cx="10834234" cy="2773016"/>
          </a:xfrm>
        </p:spPr>
        <p:txBody>
          <a:bodyPr>
            <a:normAutofit/>
          </a:bodyPr>
          <a:lstStyle/>
          <a:p>
            <a:pPr algn="ctr"/>
            <a:r>
              <a:rPr lang="en-IN" dirty="0"/>
              <a:t/>
            </a:r>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704892"/>
            <a:ext cx="10834234" cy="4398066"/>
          </a:xfrm>
        </p:spPr>
        <p:txBody>
          <a:bodyPr>
            <a:normAutofit/>
          </a:bodyPr>
          <a:lstStyle/>
          <a:p>
            <a:r>
              <a:rPr lang="en-IN" sz="2400" dirty="0" smtClean="0"/>
              <a:t>Introduction</a:t>
            </a:r>
          </a:p>
          <a:p>
            <a:r>
              <a:rPr lang="en-IN" sz="2400" dirty="0" smtClean="0"/>
              <a:t>Research</a:t>
            </a:r>
          </a:p>
          <a:p>
            <a:r>
              <a:rPr lang="en-IN" sz="2400" dirty="0" smtClean="0"/>
              <a:t>Data collection</a:t>
            </a:r>
          </a:p>
          <a:p>
            <a:r>
              <a:rPr lang="en-IN" sz="2400" dirty="0" smtClean="0"/>
              <a:t>Exploitation</a:t>
            </a:r>
          </a:p>
          <a:p>
            <a:r>
              <a:rPr lang="en-IN" sz="2400" dirty="0" smtClean="0"/>
              <a:t>Impact Analysis</a:t>
            </a:r>
          </a:p>
          <a:p>
            <a:r>
              <a:rPr lang="en-IN" sz="2400" dirty="0" smtClean="0"/>
              <a:t>Mitigation</a:t>
            </a:r>
          </a:p>
          <a:p>
            <a:r>
              <a:rPr lang="en-IN" sz="2400" dirty="0" smtClean="0"/>
              <a:t>Proof of concept</a:t>
            </a:r>
          </a:p>
          <a:p>
            <a:r>
              <a:rPr lang="en-IN" sz="2400" dirty="0" smtClean="0"/>
              <a:t>Conclusion</a:t>
            </a:r>
          </a:p>
          <a:p>
            <a:r>
              <a:rPr lang="en-IN" sz="2400" dirty="0" smtClean="0"/>
              <a:t>Reference</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97" y="235919"/>
            <a:ext cx="10834234" cy="612775"/>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678884" y="1162878"/>
            <a:ext cx="10834234" cy="4910263"/>
          </a:xfrm>
        </p:spPr>
        <p:txBody>
          <a:bodyPr>
            <a:normAutofit fontScale="92500" lnSpcReduction="10000"/>
          </a:bodyPr>
          <a:lstStyle/>
          <a:p>
            <a:pPr marL="0" indent="0">
              <a:buNone/>
            </a:pPr>
            <a:r>
              <a:rPr lang="en-US" sz="2600" dirty="0"/>
              <a:t>Parameter tampering is a type of security attack where parameters exchanged between a client (such as a web browser) and a server are altered by an attacker to gain unauthorized access to data or to exploit vulnerabilities. These parameters are typically part of HTTP requests, such as query strings, form fields, cookies, or HTTP headers</a:t>
            </a:r>
            <a:r>
              <a:rPr lang="en-US" sz="2600" dirty="0" smtClean="0"/>
              <a:t>.</a:t>
            </a:r>
          </a:p>
          <a:p>
            <a:pPr marL="0" indent="0">
              <a:buNone/>
            </a:pPr>
            <a:endParaRPr lang="en-US" sz="2600" dirty="0" smtClean="0"/>
          </a:p>
          <a:p>
            <a:r>
              <a:rPr lang="en-US" sz="2600" dirty="0"/>
              <a:t>The goal of parameter tampering can vary depending on the attacker's </a:t>
            </a:r>
          </a:p>
          <a:p>
            <a:r>
              <a:rPr lang="en-US" sz="2600" b="1" dirty="0" smtClean="0"/>
              <a:t>Data </a:t>
            </a:r>
            <a:r>
              <a:rPr lang="en-US" sz="2600" b="1" dirty="0"/>
              <a:t>Manipulation</a:t>
            </a:r>
            <a:r>
              <a:rPr lang="en-US" sz="2600" dirty="0"/>
              <a:t>: Attackers may modify parameters to change data being sent to the server or received by the client. For example, altering the price of a product in an online shopping cart by modifying the corresponding parameter in the request.</a:t>
            </a:r>
          </a:p>
          <a:p>
            <a:r>
              <a:rPr lang="en-US" sz="2600" b="1" dirty="0"/>
              <a:t>Privilege Escalation</a:t>
            </a:r>
            <a:r>
              <a:rPr lang="en-US" sz="2600" dirty="0"/>
              <a:t>: By modifying parameters related to user authentication or authorization, attackers can attempt to escalate their privileges. For instance, changing a user's role from regular user to administrator by manipulating parameters in an HTTP request.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340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736" y="1019092"/>
            <a:ext cx="10834234" cy="4398066"/>
          </a:xfrm>
        </p:spPr>
        <p:txBody>
          <a:bodyPr/>
          <a:lstStyle/>
          <a:p>
            <a:r>
              <a:rPr lang="en-US" sz="2400" b="1" dirty="0"/>
              <a:t>Information Disclosure</a:t>
            </a:r>
            <a:r>
              <a:rPr lang="en-US" sz="2400" dirty="0"/>
              <a:t>: Attackers can exploit parameter tampering to access sensitive information that is not meant to be exposed. This could involve modifying parameters to access another user's private data or backend system information.</a:t>
            </a:r>
          </a:p>
          <a:p>
            <a:r>
              <a:rPr lang="en-US" sz="2400" b="1" dirty="0"/>
              <a:t>Denial of Service (</a:t>
            </a:r>
            <a:r>
              <a:rPr lang="en-US" sz="2400" b="1" dirty="0" err="1"/>
              <a:t>DoS</a:t>
            </a:r>
            <a:r>
              <a:rPr lang="en-US" sz="2400" b="1" dirty="0"/>
              <a:t>)</a:t>
            </a:r>
            <a:r>
              <a:rPr lang="en-US" sz="2400" dirty="0"/>
              <a:t>: In some cases, attackers may manipulate parameters to cause denial of service by overwhelming server resources. For example, sending a large number of requests with manipulated parameters that consume excessive server resources.</a:t>
            </a:r>
          </a:p>
          <a:p>
            <a:pPr marL="0" indent="0">
              <a:buNone/>
            </a:pPr>
            <a:endParaRPr lang="en-US" dirty="0"/>
          </a:p>
        </p:txBody>
      </p:sp>
    </p:spTree>
    <p:extLst>
      <p:ext uri="{BB962C8B-B14F-4D97-AF65-F5344CB8AC3E}">
        <p14:creationId xmlns:p14="http://schemas.microsoft.com/office/powerpoint/2010/main" val="296325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745648" cy="612775"/>
          </a:xfrm>
        </p:spPr>
        <p:txBody>
          <a:bodyPr/>
          <a:lstStyle/>
          <a:p>
            <a:r>
              <a:rPr lang="en-US" dirty="0"/>
              <a:t>Research and Data collection</a:t>
            </a:r>
          </a:p>
        </p:txBody>
      </p:sp>
      <p:sp>
        <p:nvSpPr>
          <p:cNvPr id="3" name="Content Placeholder 2"/>
          <p:cNvSpPr>
            <a:spLocks noGrp="1"/>
          </p:cNvSpPr>
          <p:nvPr>
            <p:ph idx="1"/>
          </p:nvPr>
        </p:nvSpPr>
        <p:spPr/>
        <p:txBody>
          <a:bodyPr/>
          <a:lstStyle/>
          <a:p>
            <a:pPr lvl="0"/>
            <a:r>
              <a:rPr lang="en-US" dirty="0"/>
              <a:t>Used Google dorks to find the website.</a:t>
            </a:r>
          </a:p>
          <a:p>
            <a:pPr lvl="0"/>
            <a:r>
              <a:rPr lang="en-US" dirty="0"/>
              <a:t>Used wappalyzer extension for  identifying the technologies behind websites.</a:t>
            </a:r>
          </a:p>
          <a:p>
            <a:pPr lvl="0"/>
            <a:endParaRPr lang="en-US" dirty="0"/>
          </a:p>
          <a:p>
            <a:pPr lvl="0"/>
            <a:r>
              <a:rPr lang="en-US" dirty="0"/>
              <a:t>About website</a:t>
            </a:r>
          </a:p>
          <a:p>
            <a:pPr marL="0" lvl="0" indent="0">
              <a:buNone/>
            </a:pPr>
            <a:r>
              <a:rPr lang="en-US" dirty="0">
                <a:hlinkClick r:id="rId2"/>
              </a:rPr>
              <a:t> https://nuskhebyparas.com/</a:t>
            </a:r>
            <a:endParaRPr lang="en-US" dirty="0"/>
          </a:p>
          <a:p>
            <a:pPr marL="0" lvl="0" indent="0">
              <a:buNone/>
            </a:pPr>
            <a:r>
              <a:rPr lang="en-US" dirty="0"/>
              <a:t>Type: cosmetics and Beauty products website.</a:t>
            </a:r>
          </a:p>
        </p:txBody>
      </p:sp>
    </p:spTree>
    <p:extLst>
      <p:ext uri="{BB962C8B-B14F-4D97-AF65-F5344CB8AC3E}">
        <p14:creationId xmlns:p14="http://schemas.microsoft.com/office/powerpoint/2010/main" val="373769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In E-commerce website I found the </a:t>
            </a:r>
            <a:r>
              <a:rPr lang="en-US" sz="2400" b="1" dirty="0"/>
              <a:t>Authentication Bypass vulnerability</a:t>
            </a:r>
            <a:r>
              <a:rPr lang="en-US" sz="2400" b="1" dirty="0" smtClean="0"/>
              <a:t>.</a:t>
            </a:r>
          </a:p>
          <a:p>
            <a:endParaRPr lang="en-US" sz="2400" b="1" dirty="0"/>
          </a:p>
          <a:p>
            <a:r>
              <a:rPr lang="en-US" sz="2400" dirty="0"/>
              <a:t>Attackers can modify parameters related to authentication, such as usernames, passwords, session IDs, or tokens, in an attempt to gain unauthorized access to a system or escalate their privileges.</a:t>
            </a:r>
          </a:p>
          <a:p>
            <a:r>
              <a:rPr lang="en-US" sz="2400" dirty="0"/>
              <a:t>In e-commerce applications, attackers may modify parameters related to product prices or discounts during checkout, leading to financial losses for the business or unauthorized purchases at lower prices.</a:t>
            </a:r>
          </a:p>
        </p:txBody>
      </p:sp>
      <p:sp>
        <p:nvSpPr>
          <p:cNvPr id="3" name="Title 2"/>
          <p:cNvSpPr>
            <a:spLocks noGrp="1"/>
          </p:cNvSpPr>
          <p:nvPr>
            <p:ph type="title"/>
          </p:nvPr>
        </p:nvSpPr>
        <p:spPr/>
        <p:txBody>
          <a:bodyPr/>
          <a:lstStyle/>
          <a:p>
            <a:r>
              <a:rPr lang="en-US" dirty="0" smtClean="0"/>
              <a:t>Exploitation</a:t>
            </a:r>
            <a:endParaRPr lang="en-US" dirty="0"/>
          </a:p>
        </p:txBody>
      </p:sp>
    </p:spTree>
    <p:extLst>
      <p:ext uri="{BB962C8B-B14F-4D97-AF65-F5344CB8AC3E}">
        <p14:creationId xmlns:p14="http://schemas.microsoft.com/office/powerpoint/2010/main" val="36805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2400" dirty="0" smtClean="0"/>
          </a:p>
          <a:p>
            <a:r>
              <a:rPr lang="en-US" b="1" dirty="0" smtClean="0"/>
              <a:t>The Goal: </a:t>
            </a:r>
            <a:r>
              <a:rPr lang="en-US" dirty="0" smtClean="0"/>
              <a:t>An attacker wants to access something they shouldn’t, like user data or administrative controls.</a:t>
            </a:r>
            <a:endParaRPr lang="en-US" dirty="0"/>
          </a:p>
          <a:p>
            <a:endParaRPr lang="en-US" dirty="0" smtClean="0"/>
          </a:p>
          <a:p>
            <a:r>
              <a:rPr lang="en-US" b="1" dirty="0" smtClean="0"/>
              <a:t>The exploit: </a:t>
            </a:r>
            <a:r>
              <a:rPr lang="en-US" dirty="0" smtClean="0"/>
              <a:t>they exploit weakness in the website’s authentication process to bypass the </a:t>
            </a:r>
            <a:r>
              <a:rPr lang="en-US" dirty="0"/>
              <a:t>may modify parameters related to product prices or discounts during checkout, leading to financial losses for the business or unauthorized purchases at lower prices.</a:t>
            </a:r>
          </a:p>
          <a:p>
            <a:endParaRPr lang="en-US" dirty="0"/>
          </a:p>
        </p:txBody>
      </p:sp>
      <p:sp>
        <p:nvSpPr>
          <p:cNvPr id="3" name="Title 2"/>
          <p:cNvSpPr>
            <a:spLocks noGrp="1"/>
          </p:cNvSpPr>
          <p:nvPr>
            <p:ph type="title"/>
          </p:nvPr>
        </p:nvSpPr>
        <p:spPr/>
        <p:txBody>
          <a:bodyPr/>
          <a:lstStyle/>
          <a:p>
            <a:r>
              <a:rPr lang="en-US" dirty="0" smtClean="0"/>
              <a:t>Exploitation</a:t>
            </a:r>
            <a:endParaRPr lang="en-US" dirty="0"/>
          </a:p>
        </p:txBody>
      </p:sp>
    </p:spTree>
    <p:extLst>
      <p:ext uri="{BB962C8B-B14F-4D97-AF65-F5344CB8AC3E}">
        <p14:creationId xmlns:p14="http://schemas.microsoft.com/office/powerpoint/2010/main" val="354575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573849"/>
            <a:ext cx="10834234" cy="612775"/>
          </a:xfrm>
        </p:spPr>
        <p:txBody>
          <a:bodyPr/>
          <a:lstStyle/>
          <a:p>
            <a:r>
              <a:rPr lang="en-US" dirty="0" smtClean="0"/>
              <a:t>Open a  e- commerce website and find the main page (</a:t>
            </a:r>
            <a:r>
              <a:rPr lang="en-US" dirty="0" err="1" smtClean="0"/>
              <a:t>poC</a:t>
            </a:r>
            <a:r>
              <a:rPr lang="en-US" dirty="0" smtClean="0"/>
              <a:t>) </a:t>
            </a:r>
            <a:endParaRPr lang="en-US" dirty="0"/>
          </a:p>
        </p:txBody>
      </p:sp>
      <p:pic>
        <p:nvPicPr>
          <p:cNvPr id="4" name="Content Placeholder 3"/>
          <p:cNvPicPr>
            <a:picLocks noGrp="1" noChangeAspect="1"/>
          </p:cNvPicPr>
          <p:nvPr>
            <p:ph idx="1"/>
          </p:nvPr>
        </p:nvPicPr>
        <p:blipFill rotWithShape="1">
          <a:blip r:embed="rId2"/>
          <a:srcRect r="5648"/>
          <a:stretch/>
        </p:blipFill>
        <p:spPr>
          <a:xfrm>
            <a:off x="1311965" y="1546823"/>
            <a:ext cx="7971183" cy="4566708"/>
          </a:xfrm>
          <a:prstGeom prst="rect">
            <a:avLst/>
          </a:prstGeom>
        </p:spPr>
      </p:pic>
    </p:spTree>
    <p:extLst>
      <p:ext uri="{BB962C8B-B14F-4D97-AF65-F5344CB8AC3E}">
        <p14:creationId xmlns:p14="http://schemas.microsoft.com/office/powerpoint/2010/main" val="1865390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 have to select the product as you like</a:t>
            </a:r>
            <a:endParaRPr lang="en-US" dirty="0"/>
          </a:p>
        </p:txBody>
      </p:sp>
      <p:pic>
        <p:nvPicPr>
          <p:cNvPr id="4" name="Content Placeholder 3"/>
          <p:cNvPicPr>
            <a:picLocks noGrp="1" noChangeAspect="1"/>
          </p:cNvPicPr>
          <p:nvPr>
            <p:ph idx="1"/>
          </p:nvPr>
        </p:nvPicPr>
        <p:blipFill rotWithShape="1">
          <a:blip r:embed="rId2"/>
          <a:srcRect l="33919" r="34550"/>
          <a:stretch/>
        </p:blipFill>
        <p:spPr>
          <a:xfrm>
            <a:off x="1092770" y="1464499"/>
            <a:ext cx="3739864" cy="4262534"/>
          </a:xfrm>
          <a:prstGeom prst="rect">
            <a:avLst/>
          </a:prstGeom>
        </p:spPr>
      </p:pic>
      <p:sp>
        <p:nvSpPr>
          <p:cNvPr id="8" name="TextBox 7"/>
          <p:cNvSpPr txBox="1"/>
          <p:nvPr/>
        </p:nvSpPr>
        <p:spPr>
          <a:xfrm>
            <a:off x="7851913" y="1436275"/>
            <a:ext cx="3661205" cy="4504623"/>
          </a:xfrm>
          <a:prstGeom prst="rect">
            <a:avLst/>
          </a:prstGeom>
          <a:noFill/>
        </p:spPr>
        <p:txBody>
          <a:bodyPr wrap="square" rtlCol="0">
            <a:spAutoFit/>
          </a:bodyPr>
          <a:lstStyle/>
          <a:p>
            <a:endParaRPr lang="en-US"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1719" t="12472" r="31720" b="15503"/>
          <a:stretch/>
        </p:blipFill>
        <p:spPr>
          <a:xfrm>
            <a:off x="6776186" y="1464498"/>
            <a:ext cx="4511948" cy="4262534"/>
          </a:xfrm>
          <a:prstGeom prst="rect">
            <a:avLst/>
          </a:prstGeom>
        </p:spPr>
      </p:pic>
    </p:spTree>
    <p:extLst>
      <p:ext uri="{BB962C8B-B14F-4D97-AF65-F5344CB8AC3E}">
        <p14:creationId xmlns:p14="http://schemas.microsoft.com/office/powerpoint/2010/main" val="170817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7360</TotalTime>
  <Words>907</Words>
  <Application>Microsoft Office PowerPoint</Application>
  <PresentationFormat>Widescreen</PresentationFormat>
  <Paragraphs>71</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BIA Template</vt:lpstr>
      <vt:lpstr>PowerPoint Presentation</vt:lpstr>
      <vt:lpstr>Agenda</vt:lpstr>
      <vt:lpstr>Introduction</vt:lpstr>
      <vt:lpstr>PowerPoint Presentation</vt:lpstr>
      <vt:lpstr>Research and Data collection</vt:lpstr>
      <vt:lpstr>Exploitation</vt:lpstr>
      <vt:lpstr>Exploitation</vt:lpstr>
      <vt:lpstr>Open a  e- commerce website and find the main page (poC) </vt:lpstr>
      <vt:lpstr>Next we have to select the product as you like</vt:lpstr>
      <vt:lpstr>Then select and buy the product and pay online amount</vt:lpstr>
      <vt:lpstr>Turn on the burp suite and capture the prize list</vt:lpstr>
      <vt:lpstr>Then we can manipulate(tampering) the prize 629 to 1rs</vt:lpstr>
      <vt:lpstr>Finally we are successfully manipulated the prize (not suggested because it’s illegal) </vt:lpstr>
      <vt:lpstr>Impact Analysis </vt:lpstr>
      <vt:lpstr>Mitigations</vt:lpstr>
      <vt:lpstr>conclusion</vt:lpstr>
      <vt:lpstr>References</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HP</cp:lastModifiedBy>
  <cp:revision>2283</cp:revision>
  <dcterms:created xsi:type="dcterms:W3CDTF">2020-12-23T13:36:00Z</dcterms:created>
  <dcterms:modified xsi:type="dcterms:W3CDTF">2024-07-23T04:48:27Z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