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9" r:id="rId4"/>
    <p:sldId id="264" r:id="rId5"/>
    <p:sldId id="265" r:id="rId6"/>
    <p:sldId id="267" r:id="rId7"/>
    <p:sldId id="268" r:id="rId8"/>
    <p:sldId id="263" r:id="rId9"/>
    <p:sldId id="262" r:id="rId10"/>
    <p:sldId id="269" r:id="rId11"/>
    <p:sldId id="270" r:id="rId12"/>
    <p:sldId id="272"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1/5/2025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91551-7E38-41E6-1325-6AEA819A959F}"/>
              </a:ext>
            </a:extLst>
          </p:cNvPr>
          <p:cNvSpPr txBox="1"/>
          <p:nvPr/>
        </p:nvSpPr>
        <p:spPr>
          <a:xfrm>
            <a:off x="3233529" y="3234395"/>
            <a:ext cx="6891132" cy="1754326"/>
          </a:xfrm>
          <a:prstGeom prst="rect">
            <a:avLst/>
          </a:prstGeom>
          <a:noFill/>
        </p:spPr>
        <p:txBody>
          <a:bodyPr wrap="square">
            <a:spAutoFit/>
          </a:bodyPr>
          <a:lstStyle/>
          <a:p>
            <a:r>
              <a:rPr lang="en-GB" sz="5400" dirty="0">
                <a:latin typeface="Impact" panose="020B0806030902050204" pitchFamily="34" charset="0"/>
              </a:rPr>
              <a:t>LIBRARY MANAGEMENT SYSTEM</a:t>
            </a:r>
          </a:p>
        </p:txBody>
      </p:sp>
    </p:spTree>
    <p:extLst>
      <p:ext uri="{BB962C8B-B14F-4D97-AF65-F5344CB8AC3E}">
        <p14:creationId xmlns:p14="http://schemas.microsoft.com/office/powerpoint/2010/main" val="118797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B144D-03D4-65FE-2F99-0451C4BE3B32}"/>
              </a:ext>
            </a:extLst>
          </p:cNvPr>
          <p:cNvSpPr>
            <a:spLocks noGrp="1"/>
          </p:cNvSpPr>
          <p:nvPr>
            <p:ph type="title"/>
          </p:nvPr>
        </p:nvSpPr>
        <p:spPr>
          <a:xfrm>
            <a:off x="1484311" y="132522"/>
            <a:ext cx="10018713" cy="1139687"/>
          </a:xfrm>
        </p:spPr>
        <p:txBody>
          <a:bodyPr>
            <a:normAutofit/>
          </a:bodyPr>
          <a:lstStyle/>
          <a:p>
            <a:r>
              <a:rPr lang="en-GB" sz="4000" dirty="0">
                <a:latin typeface="Arial Black" panose="020B0A04020102020204" pitchFamily="34" charset="0"/>
              </a:rPr>
              <a:t>DATABASE DESIGN</a:t>
            </a:r>
            <a:endParaRPr lang="en-GB" dirty="0"/>
          </a:p>
        </p:txBody>
      </p:sp>
      <p:sp>
        <p:nvSpPr>
          <p:cNvPr id="3" name="Content Placeholder 2">
            <a:extLst>
              <a:ext uri="{FF2B5EF4-FFF2-40B4-BE49-F238E27FC236}">
                <a16:creationId xmlns:a16="http://schemas.microsoft.com/office/drawing/2014/main" id="{4B7DC6F7-31C8-6F41-E786-0E45B67B13B6}"/>
              </a:ext>
            </a:extLst>
          </p:cNvPr>
          <p:cNvSpPr>
            <a:spLocks noGrp="1"/>
          </p:cNvSpPr>
          <p:nvPr>
            <p:ph idx="1"/>
          </p:nvPr>
        </p:nvSpPr>
        <p:spPr>
          <a:xfrm>
            <a:off x="1484310" y="1126435"/>
            <a:ext cx="10018713" cy="2862469"/>
          </a:xfrm>
        </p:spPr>
        <p:txBody>
          <a:bodyPr/>
          <a:lstStyle/>
          <a:p>
            <a:pPr marL="0" indent="0">
              <a:buNone/>
            </a:pPr>
            <a:r>
              <a:rPr lang="en-GB" b="1" dirty="0"/>
              <a:t>2</a:t>
            </a:r>
            <a:r>
              <a:rPr lang="en-GB" dirty="0"/>
              <a:t>.</a:t>
            </a:r>
            <a:r>
              <a:rPr lang="en-GB" b="1" dirty="0"/>
              <a:t>Category</a:t>
            </a:r>
            <a:r>
              <a:rPr lang="en-GB" dirty="0"/>
              <a:t> :-</a:t>
            </a:r>
          </a:p>
        </p:txBody>
      </p:sp>
      <p:graphicFrame>
        <p:nvGraphicFramePr>
          <p:cNvPr id="4" name="Table 3">
            <a:extLst>
              <a:ext uri="{FF2B5EF4-FFF2-40B4-BE49-F238E27FC236}">
                <a16:creationId xmlns:a16="http://schemas.microsoft.com/office/drawing/2014/main" id="{BCBD675C-1387-EBB9-B08A-ADF4736682F0}"/>
              </a:ext>
            </a:extLst>
          </p:cNvPr>
          <p:cNvGraphicFramePr>
            <a:graphicFrameLocks noGrp="1"/>
          </p:cNvGraphicFramePr>
          <p:nvPr>
            <p:extLst>
              <p:ext uri="{D42A27DB-BD31-4B8C-83A1-F6EECF244321}">
                <p14:modId xmlns:p14="http://schemas.microsoft.com/office/powerpoint/2010/main" val="4013107572"/>
              </p:ext>
            </p:extLst>
          </p:nvPr>
        </p:nvGraphicFramePr>
        <p:xfrm>
          <a:off x="3498573" y="2610678"/>
          <a:ext cx="7858539" cy="1895061"/>
        </p:xfrm>
        <a:graphic>
          <a:graphicData uri="http://schemas.openxmlformats.org/drawingml/2006/table">
            <a:tbl>
              <a:tblPr firstRow="1" bandRow="1">
                <a:tableStyleId>{5C22544A-7EE6-4342-B048-85BDC9FD1C3A}</a:tableStyleId>
              </a:tblPr>
              <a:tblGrid>
                <a:gridCol w="2619513">
                  <a:extLst>
                    <a:ext uri="{9D8B030D-6E8A-4147-A177-3AD203B41FA5}">
                      <a16:colId xmlns:a16="http://schemas.microsoft.com/office/drawing/2014/main" val="2952185356"/>
                    </a:ext>
                  </a:extLst>
                </a:gridCol>
                <a:gridCol w="2619513">
                  <a:extLst>
                    <a:ext uri="{9D8B030D-6E8A-4147-A177-3AD203B41FA5}">
                      <a16:colId xmlns:a16="http://schemas.microsoft.com/office/drawing/2014/main" val="2717206181"/>
                    </a:ext>
                  </a:extLst>
                </a:gridCol>
                <a:gridCol w="2619513">
                  <a:extLst>
                    <a:ext uri="{9D8B030D-6E8A-4147-A177-3AD203B41FA5}">
                      <a16:colId xmlns:a16="http://schemas.microsoft.com/office/drawing/2014/main" val="3250298086"/>
                    </a:ext>
                  </a:extLst>
                </a:gridCol>
              </a:tblGrid>
              <a:tr h="631687">
                <a:tc>
                  <a:txBody>
                    <a:bodyPr/>
                    <a:lstStyle/>
                    <a:p>
                      <a:r>
                        <a:rPr lang="en-GB" dirty="0"/>
                        <a:t>          Column Name</a:t>
                      </a:r>
                    </a:p>
                  </a:txBody>
                  <a:tcPr/>
                </a:tc>
                <a:tc>
                  <a:txBody>
                    <a:bodyPr/>
                    <a:lstStyle/>
                    <a:p>
                      <a:pPr algn="ctr"/>
                      <a:r>
                        <a:rPr lang="en-GB" dirty="0"/>
                        <a:t>    Data Types</a:t>
                      </a:r>
                    </a:p>
                  </a:txBody>
                  <a:tcPr/>
                </a:tc>
                <a:tc>
                  <a:txBody>
                    <a:bodyPr/>
                    <a:lstStyle/>
                    <a:p>
                      <a:pPr algn="ctr"/>
                      <a:r>
                        <a:rPr lang="en-GB" dirty="0"/>
                        <a:t>  Constraints</a:t>
                      </a:r>
                    </a:p>
                  </a:txBody>
                  <a:tcPr/>
                </a:tc>
                <a:extLst>
                  <a:ext uri="{0D108BD9-81ED-4DB2-BD59-A6C34878D82A}">
                    <a16:rowId xmlns:a16="http://schemas.microsoft.com/office/drawing/2014/main" val="2316446628"/>
                  </a:ext>
                </a:extLst>
              </a:tr>
              <a:tr h="631687">
                <a:tc>
                  <a:txBody>
                    <a:bodyPr/>
                    <a:lstStyle/>
                    <a:p>
                      <a:r>
                        <a:rPr lang="en-GB" dirty="0"/>
                        <a:t>         Category_id</a:t>
                      </a:r>
                    </a:p>
                  </a:txBody>
                  <a:tcPr/>
                </a:tc>
                <a:tc>
                  <a:txBody>
                    <a:bodyPr/>
                    <a:lstStyle/>
                    <a:p>
                      <a:r>
                        <a:rPr lang="en-GB" dirty="0"/>
                        <a:t>  INT</a:t>
                      </a:r>
                    </a:p>
                  </a:txBody>
                  <a:tcPr/>
                </a:tc>
                <a:tc>
                  <a:txBody>
                    <a:bodyPr/>
                    <a:lstStyle/>
                    <a:p>
                      <a:r>
                        <a:rPr lang="en-GB" dirty="0"/>
                        <a:t>        Primary Key</a:t>
                      </a:r>
                    </a:p>
                  </a:txBody>
                  <a:tcPr/>
                </a:tc>
                <a:extLst>
                  <a:ext uri="{0D108BD9-81ED-4DB2-BD59-A6C34878D82A}">
                    <a16:rowId xmlns:a16="http://schemas.microsoft.com/office/drawing/2014/main" val="1106960370"/>
                  </a:ext>
                </a:extLst>
              </a:tr>
              <a:tr h="631687">
                <a:tc>
                  <a:txBody>
                    <a:bodyPr/>
                    <a:lstStyle/>
                    <a:p>
                      <a:r>
                        <a:rPr lang="en-GB" dirty="0"/>
                        <a:t>         Category_Name</a:t>
                      </a:r>
                    </a:p>
                  </a:txBody>
                  <a:tcPr/>
                </a:tc>
                <a:tc>
                  <a:txBody>
                    <a:bodyPr/>
                    <a:lstStyle/>
                    <a:p>
                      <a:r>
                        <a:rPr lang="en-GB" dirty="0"/>
                        <a:t>   VARCHAR (50)</a:t>
                      </a:r>
                    </a:p>
                  </a:txBody>
                  <a:tcPr/>
                </a:tc>
                <a:tc>
                  <a:txBody>
                    <a:bodyPr/>
                    <a:lstStyle/>
                    <a:p>
                      <a:r>
                        <a:rPr lang="en-GB" dirty="0"/>
                        <a:t>NOT NULL</a:t>
                      </a:r>
                    </a:p>
                  </a:txBody>
                  <a:tcPr/>
                </a:tc>
                <a:extLst>
                  <a:ext uri="{0D108BD9-81ED-4DB2-BD59-A6C34878D82A}">
                    <a16:rowId xmlns:a16="http://schemas.microsoft.com/office/drawing/2014/main" val="1335751773"/>
                  </a:ext>
                </a:extLst>
              </a:tr>
            </a:tbl>
          </a:graphicData>
        </a:graphic>
      </p:graphicFrame>
    </p:spTree>
    <p:extLst>
      <p:ext uri="{BB962C8B-B14F-4D97-AF65-F5344CB8AC3E}">
        <p14:creationId xmlns:p14="http://schemas.microsoft.com/office/powerpoint/2010/main" val="54028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85DC-9AFB-6DF9-7A65-3480828C2812}"/>
              </a:ext>
            </a:extLst>
          </p:cNvPr>
          <p:cNvSpPr>
            <a:spLocks noGrp="1"/>
          </p:cNvSpPr>
          <p:nvPr>
            <p:ph type="title"/>
          </p:nvPr>
        </p:nvSpPr>
        <p:spPr>
          <a:xfrm>
            <a:off x="1484311" y="251790"/>
            <a:ext cx="10018713" cy="1027045"/>
          </a:xfrm>
        </p:spPr>
        <p:txBody>
          <a:bodyPr>
            <a:normAutofit/>
          </a:bodyPr>
          <a:lstStyle/>
          <a:p>
            <a:r>
              <a:rPr lang="en-GB" sz="4000" dirty="0">
                <a:latin typeface="Arial Black" panose="020B0A04020102020204" pitchFamily="34" charset="0"/>
              </a:rPr>
              <a:t>DATABASE DESIGN</a:t>
            </a:r>
            <a:endParaRPr lang="en-GB" dirty="0"/>
          </a:p>
        </p:txBody>
      </p:sp>
      <p:sp>
        <p:nvSpPr>
          <p:cNvPr id="3" name="Content Placeholder 2">
            <a:extLst>
              <a:ext uri="{FF2B5EF4-FFF2-40B4-BE49-F238E27FC236}">
                <a16:creationId xmlns:a16="http://schemas.microsoft.com/office/drawing/2014/main" id="{F184711D-8A50-C243-A41C-7A7A0B4BDC34}"/>
              </a:ext>
            </a:extLst>
          </p:cNvPr>
          <p:cNvSpPr>
            <a:spLocks noGrp="1"/>
          </p:cNvSpPr>
          <p:nvPr>
            <p:ph idx="1"/>
          </p:nvPr>
        </p:nvSpPr>
        <p:spPr>
          <a:xfrm>
            <a:off x="1484310" y="755375"/>
            <a:ext cx="10018713" cy="3750364"/>
          </a:xfrm>
        </p:spPr>
        <p:txBody>
          <a:bodyPr/>
          <a:lstStyle/>
          <a:p>
            <a:pPr marL="0" indent="0">
              <a:buNone/>
            </a:pPr>
            <a:r>
              <a:rPr lang="en-GB" b="1" dirty="0">
                <a:latin typeface="Calibri" panose="020F0502020204030204" pitchFamily="34" charset="0"/>
                <a:cs typeface="Calibri" panose="020F0502020204030204" pitchFamily="34" charset="0"/>
              </a:rPr>
              <a:t>3</a:t>
            </a:r>
            <a:r>
              <a:rPr lang="en-GB" b="1" dirty="0"/>
              <a:t>.Members  :-</a:t>
            </a:r>
            <a:br>
              <a:rPr lang="en-GB" b="1" dirty="0"/>
            </a:br>
            <a:endParaRPr lang="en-GB" b="1" dirty="0"/>
          </a:p>
        </p:txBody>
      </p:sp>
      <p:graphicFrame>
        <p:nvGraphicFramePr>
          <p:cNvPr id="4" name="Table 3">
            <a:extLst>
              <a:ext uri="{FF2B5EF4-FFF2-40B4-BE49-F238E27FC236}">
                <a16:creationId xmlns:a16="http://schemas.microsoft.com/office/drawing/2014/main" id="{EE1A0A45-8610-9E44-20C0-700FF8BCF940}"/>
              </a:ext>
            </a:extLst>
          </p:cNvPr>
          <p:cNvGraphicFramePr>
            <a:graphicFrameLocks noGrp="1"/>
          </p:cNvGraphicFramePr>
          <p:nvPr>
            <p:extLst>
              <p:ext uri="{D42A27DB-BD31-4B8C-83A1-F6EECF244321}">
                <p14:modId xmlns:p14="http://schemas.microsoft.com/office/powerpoint/2010/main" val="2278963679"/>
              </p:ext>
            </p:extLst>
          </p:nvPr>
        </p:nvGraphicFramePr>
        <p:xfrm>
          <a:off x="3419061" y="2663687"/>
          <a:ext cx="8083962" cy="3401391"/>
        </p:xfrm>
        <a:graphic>
          <a:graphicData uri="http://schemas.openxmlformats.org/drawingml/2006/table">
            <a:tbl>
              <a:tblPr firstRow="1" bandRow="1">
                <a:tableStyleId>{5C22544A-7EE6-4342-B048-85BDC9FD1C3A}</a:tableStyleId>
              </a:tblPr>
              <a:tblGrid>
                <a:gridCol w="2694654">
                  <a:extLst>
                    <a:ext uri="{9D8B030D-6E8A-4147-A177-3AD203B41FA5}">
                      <a16:colId xmlns:a16="http://schemas.microsoft.com/office/drawing/2014/main" val="3087983692"/>
                    </a:ext>
                  </a:extLst>
                </a:gridCol>
                <a:gridCol w="2694654">
                  <a:extLst>
                    <a:ext uri="{9D8B030D-6E8A-4147-A177-3AD203B41FA5}">
                      <a16:colId xmlns:a16="http://schemas.microsoft.com/office/drawing/2014/main" val="3521849780"/>
                    </a:ext>
                  </a:extLst>
                </a:gridCol>
                <a:gridCol w="2694654">
                  <a:extLst>
                    <a:ext uri="{9D8B030D-6E8A-4147-A177-3AD203B41FA5}">
                      <a16:colId xmlns:a16="http://schemas.microsoft.com/office/drawing/2014/main" val="1632981086"/>
                    </a:ext>
                  </a:extLst>
                </a:gridCol>
              </a:tblGrid>
              <a:tr h="485913">
                <a:tc>
                  <a:txBody>
                    <a:bodyPr/>
                    <a:lstStyle/>
                    <a:p>
                      <a:r>
                        <a:rPr lang="en-GB" dirty="0"/>
                        <a:t>         Column Name</a:t>
                      </a:r>
                    </a:p>
                  </a:txBody>
                  <a:tcPr/>
                </a:tc>
                <a:tc>
                  <a:txBody>
                    <a:bodyPr/>
                    <a:lstStyle/>
                    <a:p>
                      <a:r>
                        <a:rPr lang="en-GB" dirty="0"/>
                        <a:t>              Data Types</a:t>
                      </a:r>
                    </a:p>
                  </a:txBody>
                  <a:tcPr/>
                </a:tc>
                <a:tc>
                  <a:txBody>
                    <a:bodyPr/>
                    <a:lstStyle/>
                    <a:p>
                      <a:r>
                        <a:rPr lang="en-GB" dirty="0"/>
                        <a:t>             Constraints</a:t>
                      </a:r>
                    </a:p>
                  </a:txBody>
                  <a:tcPr/>
                </a:tc>
                <a:extLst>
                  <a:ext uri="{0D108BD9-81ED-4DB2-BD59-A6C34878D82A}">
                    <a16:rowId xmlns:a16="http://schemas.microsoft.com/office/drawing/2014/main" val="409015080"/>
                  </a:ext>
                </a:extLst>
              </a:tr>
              <a:tr h="485913">
                <a:tc>
                  <a:txBody>
                    <a:bodyPr/>
                    <a:lstStyle/>
                    <a:p>
                      <a:r>
                        <a:rPr lang="en-GB" dirty="0"/>
                        <a:t>             Member_id</a:t>
                      </a:r>
                    </a:p>
                  </a:txBody>
                  <a:tcPr/>
                </a:tc>
                <a:tc>
                  <a:txBody>
                    <a:bodyPr/>
                    <a:lstStyle/>
                    <a:p>
                      <a:r>
                        <a:rPr lang="en-GB" dirty="0"/>
                        <a:t> INT</a:t>
                      </a:r>
                    </a:p>
                  </a:txBody>
                  <a:tcPr/>
                </a:tc>
                <a:tc>
                  <a:txBody>
                    <a:bodyPr/>
                    <a:lstStyle/>
                    <a:p>
                      <a:r>
                        <a:rPr lang="en-GB" dirty="0"/>
                        <a:t>Primary Key</a:t>
                      </a:r>
                    </a:p>
                  </a:txBody>
                  <a:tcPr/>
                </a:tc>
                <a:extLst>
                  <a:ext uri="{0D108BD9-81ED-4DB2-BD59-A6C34878D82A}">
                    <a16:rowId xmlns:a16="http://schemas.microsoft.com/office/drawing/2014/main" val="3196427043"/>
                  </a:ext>
                </a:extLst>
              </a:tr>
              <a:tr h="485913">
                <a:tc>
                  <a:txBody>
                    <a:bodyPr/>
                    <a:lstStyle/>
                    <a:p>
                      <a:r>
                        <a:rPr lang="en-GB" dirty="0"/>
                        <a:t>                   Name </a:t>
                      </a:r>
                    </a:p>
                  </a:txBody>
                  <a:tcPr/>
                </a:tc>
                <a:tc>
                  <a:txBody>
                    <a:bodyPr/>
                    <a:lstStyle/>
                    <a:p>
                      <a:r>
                        <a:rPr lang="en-GB" dirty="0"/>
                        <a:t>VARCHAR (20)</a:t>
                      </a:r>
                    </a:p>
                  </a:txBody>
                  <a:tcPr/>
                </a:tc>
                <a:tc>
                  <a:txBody>
                    <a:bodyPr/>
                    <a:lstStyle/>
                    <a:p>
                      <a:r>
                        <a:rPr lang="en-GB" dirty="0"/>
                        <a:t>NOT NULL</a:t>
                      </a:r>
                    </a:p>
                  </a:txBody>
                  <a:tcPr/>
                </a:tc>
                <a:extLst>
                  <a:ext uri="{0D108BD9-81ED-4DB2-BD59-A6C34878D82A}">
                    <a16:rowId xmlns:a16="http://schemas.microsoft.com/office/drawing/2014/main" val="841315251"/>
                  </a:ext>
                </a:extLst>
              </a:tr>
              <a:tr h="485913">
                <a:tc>
                  <a:txBody>
                    <a:bodyPr/>
                    <a:lstStyle/>
                    <a:p>
                      <a:r>
                        <a:rPr lang="en-GB" dirty="0"/>
                        <a:t>                    Email</a:t>
                      </a:r>
                    </a:p>
                  </a:txBody>
                  <a:tcPr/>
                </a:tc>
                <a:tc>
                  <a:txBody>
                    <a:bodyPr/>
                    <a:lstStyle/>
                    <a:p>
                      <a:r>
                        <a:rPr lang="en-GB" dirty="0"/>
                        <a:t>VARCHAR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NOT NULL, Unique Key</a:t>
                      </a:r>
                    </a:p>
                  </a:txBody>
                  <a:tcPr/>
                </a:tc>
                <a:extLst>
                  <a:ext uri="{0D108BD9-81ED-4DB2-BD59-A6C34878D82A}">
                    <a16:rowId xmlns:a16="http://schemas.microsoft.com/office/drawing/2014/main" val="115302724"/>
                  </a:ext>
                </a:extLst>
              </a:tr>
              <a:tr h="485913">
                <a:tc>
                  <a:txBody>
                    <a:bodyPr/>
                    <a:lstStyle/>
                    <a:p>
                      <a:r>
                        <a:rPr lang="en-GB" dirty="0"/>
                        <a:t>                 Password</a:t>
                      </a:r>
                    </a:p>
                  </a:txBody>
                  <a:tcPr/>
                </a:tc>
                <a:tc>
                  <a:txBody>
                    <a:bodyPr/>
                    <a:lstStyle/>
                    <a:p>
                      <a:r>
                        <a:rPr lang="en-GB" dirty="0"/>
                        <a:t> VARCHAR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NOT NULL, Unique Key</a:t>
                      </a:r>
                    </a:p>
                  </a:txBody>
                  <a:tcPr/>
                </a:tc>
                <a:extLst>
                  <a:ext uri="{0D108BD9-81ED-4DB2-BD59-A6C34878D82A}">
                    <a16:rowId xmlns:a16="http://schemas.microsoft.com/office/drawing/2014/main" val="1545000282"/>
                  </a:ext>
                </a:extLst>
              </a:tr>
              <a:tr h="485913">
                <a:tc>
                  <a:txBody>
                    <a:bodyPr/>
                    <a:lstStyle/>
                    <a:p>
                      <a:r>
                        <a:rPr lang="en-GB" dirty="0"/>
                        <a:t>        MembershipDate</a:t>
                      </a:r>
                    </a:p>
                  </a:txBody>
                  <a:tcPr/>
                </a:tc>
                <a:tc>
                  <a:txBody>
                    <a:bodyPr/>
                    <a:lstStyle/>
                    <a:p>
                      <a:r>
                        <a:rPr lang="en-GB" dirty="0"/>
                        <a:t> DATE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NOT NULL</a:t>
                      </a:r>
                    </a:p>
                  </a:txBody>
                  <a:tcPr/>
                </a:tc>
                <a:extLst>
                  <a:ext uri="{0D108BD9-81ED-4DB2-BD59-A6C34878D82A}">
                    <a16:rowId xmlns:a16="http://schemas.microsoft.com/office/drawing/2014/main" val="738398265"/>
                  </a:ext>
                </a:extLst>
              </a:tr>
              <a:tr h="485913">
                <a:tc>
                  <a:txBody>
                    <a:bodyPr/>
                    <a:lstStyle/>
                    <a:p>
                      <a:r>
                        <a:rPr lang="en-GB" dirty="0"/>
                        <a:t>         Phone Number</a:t>
                      </a:r>
                    </a:p>
                  </a:txBody>
                  <a:tcPr/>
                </a:tc>
                <a:tc>
                  <a:txBody>
                    <a:bodyPr/>
                    <a:lstStyle/>
                    <a:p>
                      <a:r>
                        <a:rPr lang="en-GB" dirty="0"/>
                        <a:t>  INT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NOT NULL</a:t>
                      </a:r>
                    </a:p>
                  </a:txBody>
                  <a:tcPr/>
                </a:tc>
                <a:extLst>
                  <a:ext uri="{0D108BD9-81ED-4DB2-BD59-A6C34878D82A}">
                    <a16:rowId xmlns:a16="http://schemas.microsoft.com/office/drawing/2014/main" val="3843008127"/>
                  </a:ext>
                </a:extLst>
              </a:tr>
            </a:tbl>
          </a:graphicData>
        </a:graphic>
      </p:graphicFrame>
    </p:spTree>
    <p:extLst>
      <p:ext uri="{BB962C8B-B14F-4D97-AF65-F5344CB8AC3E}">
        <p14:creationId xmlns:p14="http://schemas.microsoft.com/office/powerpoint/2010/main" val="124059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CFA55-5F25-064B-F8A9-7DCA6B70596D}"/>
              </a:ext>
            </a:extLst>
          </p:cNvPr>
          <p:cNvSpPr>
            <a:spLocks noGrp="1"/>
          </p:cNvSpPr>
          <p:nvPr>
            <p:ph type="title"/>
          </p:nvPr>
        </p:nvSpPr>
        <p:spPr>
          <a:xfrm>
            <a:off x="1484311" y="0"/>
            <a:ext cx="10018713" cy="914401"/>
          </a:xfrm>
        </p:spPr>
        <p:txBody>
          <a:bodyPr>
            <a:normAutofit/>
          </a:bodyPr>
          <a:lstStyle/>
          <a:p>
            <a:r>
              <a:rPr lang="en-GB" sz="4000" dirty="0">
                <a:latin typeface="Arial Black" panose="020B0A04020102020204" pitchFamily="34" charset="0"/>
              </a:rPr>
              <a:t>DATABASE DESIGN</a:t>
            </a:r>
            <a:endParaRPr lang="en-GB" dirty="0"/>
          </a:p>
        </p:txBody>
      </p:sp>
      <p:sp>
        <p:nvSpPr>
          <p:cNvPr id="3" name="Content Placeholder 2">
            <a:extLst>
              <a:ext uri="{FF2B5EF4-FFF2-40B4-BE49-F238E27FC236}">
                <a16:creationId xmlns:a16="http://schemas.microsoft.com/office/drawing/2014/main" id="{F8E7F4F9-3CE1-B6CC-A76F-7339937BE3AC}"/>
              </a:ext>
            </a:extLst>
          </p:cNvPr>
          <p:cNvSpPr>
            <a:spLocks noGrp="1"/>
          </p:cNvSpPr>
          <p:nvPr>
            <p:ph idx="1"/>
          </p:nvPr>
        </p:nvSpPr>
        <p:spPr>
          <a:xfrm>
            <a:off x="1484310" y="781879"/>
            <a:ext cx="11595586" cy="4863548"/>
          </a:xfrm>
        </p:spPr>
        <p:txBody>
          <a:bodyPr/>
          <a:lstStyle/>
          <a:p>
            <a:pPr marL="0" indent="0">
              <a:buNone/>
            </a:pPr>
            <a:r>
              <a:rPr lang="en-GB" b="1" dirty="0">
                <a:latin typeface="Calibri" panose="020F0502020204030204" pitchFamily="34" charset="0"/>
                <a:cs typeface="Calibri" panose="020F0502020204030204" pitchFamily="34" charset="0"/>
              </a:rPr>
              <a:t>4.Member Report :- </a:t>
            </a:r>
          </a:p>
        </p:txBody>
      </p:sp>
      <p:graphicFrame>
        <p:nvGraphicFramePr>
          <p:cNvPr id="4" name="Table 3">
            <a:extLst>
              <a:ext uri="{FF2B5EF4-FFF2-40B4-BE49-F238E27FC236}">
                <a16:creationId xmlns:a16="http://schemas.microsoft.com/office/drawing/2014/main" id="{332E0E70-F7FF-A165-91A7-C9022CB0E2D4}"/>
              </a:ext>
            </a:extLst>
          </p:cNvPr>
          <p:cNvGraphicFramePr>
            <a:graphicFrameLocks noGrp="1"/>
          </p:cNvGraphicFramePr>
          <p:nvPr>
            <p:extLst>
              <p:ext uri="{D42A27DB-BD31-4B8C-83A1-F6EECF244321}">
                <p14:modId xmlns:p14="http://schemas.microsoft.com/office/powerpoint/2010/main" val="2598891516"/>
              </p:ext>
            </p:extLst>
          </p:nvPr>
        </p:nvGraphicFramePr>
        <p:xfrm>
          <a:off x="4205357" y="3220278"/>
          <a:ext cx="7801113" cy="2120350"/>
        </p:xfrm>
        <a:graphic>
          <a:graphicData uri="http://schemas.openxmlformats.org/drawingml/2006/table">
            <a:tbl>
              <a:tblPr firstRow="1" bandRow="1">
                <a:tableStyleId>{5C22544A-7EE6-4342-B048-85BDC9FD1C3A}</a:tableStyleId>
              </a:tblPr>
              <a:tblGrid>
                <a:gridCol w="2600371">
                  <a:extLst>
                    <a:ext uri="{9D8B030D-6E8A-4147-A177-3AD203B41FA5}">
                      <a16:colId xmlns:a16="http://schemas.microsoft.com/office/drawing/2014/main" val="2816466052"/>
                    </a:ext>
                  </a:extLst>
                </a:gridCol>
                <a:gridCol w="2600371">
                  <a:extLst>
                    <a:ext uri="{9D8B030D-6E8A-4147-A177-3AD203B41FA5}">
                      <a16:colId xmlns:a16="http://schemas.microsoft.com/office/drawing/2014/main" val="2283058595"/>
                    </a:ext>
                  </a:extLst>
                </a:gridCol>
                <a:gridCol w="2600371">
                  <a:extLst>
                    <a:ext uri="{9D8B030D-6E8A-4147-A177-3AD203B41FA5}">
                      <a16:colId xmlns:a16="http://schemas.microsoft.com/office/drawing/2014/main" val="1834492163"/>
                    </a:ext>
                  </a:extLst>
                </a:gridCol>
              </a:tblGrid>
              <a:tr h="424070">
                <a:tc>
                  <a:txBody>
                    <a:bodyPr/>
                    <a:lstStyle/>
                    <a:p>
                      <a:r>
                        <a:rPr lang="en-GB" dirty="0"/>
                        <a:t>          Column Name</a:t>
                      </a:r>
                    </a:p>
                  </a:txBody>
                  <a:tcPr/>
                </a:tc>
                <a:tc>
                  <a:txBody>
                    <a:bodyPr/>
                    <a:lstStyle/>
                    <a:p>
                      <a:r>
                        <a:rPr lang="en-GB" dirty="0"/>
                        <a:t>             Data Types</a:t>
                      </a:r>
                    </a:p>
                  </a:txBody>
                  <a:tcPr/>
                </a:tc>
                <a:tc>
                  <a:txBody>
                    <a:bodyPr/>
                    <a:lstStyle/>
                    <a:p>
                      <a:r>
                        <a:rPr lang="en-GB" dirty="0"/>
                        <a:t>            Constraints</a:t>
                      </a:r>
                    </a:p>
                  </a:txBody>
                  <a:tcPr/>
                </a:tc>
                <a:extLst>
                  <a:ext uri="{0D108BD9-81ED-4DB2-BD59-A6C34878D82A}">
                    <a16:rowId xmlns:a16="http://schemas.microsoft.com/office/drawing/2014/main" val="324916883"/>
                  </a:ext>
                </a:extLst>
              </a:tr>
              <a:tr h="424070">
                <a:tc>
                  <a:txBody>
                    <a:bodyPr/>
                    <a:lstStyle/>
                    <a:p>
                      <a:r>
                        <a:rPr lang="en-GB" dirty="0"/>
                        <a:t>             ID</a:t>
                      </a:r>
                    </a:p>
                  </a:txBody>
                  <a:tcPr/>
                </a:tc>
                <a:tc>
                  <a:txBody>
                    <a:bodyPr/>
                    <a:lstStyle/>
                    <a:p>
                      <a:r>
                        <a:rPr lang="en-GB" dirty="0"/>
                        <a:t> INT</a:t>
                      </a:r>
                    </a:p>
                  </a:txBody>
                  <a:tcPr/>
                </a:tc>
                <a:tc>
                  <a:txBody>
                    <a:bodyPr/>
                    <a:lstStyle/>
                    <a:p>
                      <a:r>
                        <a:rPr lang="en-GB" dirty="0"/>
                        <a:t>Primary Key</a:t>
                      </a:r>
                    </a:p>
                  </a:txBody>
                  <a:tcPr/>
                </a:tc>
                <a:extLst>
                  <a:ext uri="{0D108BD9-81ED-4DB2-BD59-A6C34878D82A}">
                    <a16:rowId xmlns:a16="http://schemas.microsoft.com/office/drawing/2014/main" val="3555514896"/>
                  </a:ext>
                </a:extLst>
              </a:tr>
              <a:tr h="424070">
                <a:tc>
                  <a:txBody>
                    <a:bodyPr/>
                    <a:lstStyle/>
                    <a:p>
                      <a:r>
                        <a:rPr lang="en-GB" dirty="0"/>
                        <a:t>           Issue_Date</a:t>
                      </a:r>
                    </a:p>
                  </a:txBody>
                  <a:tcPr/>
                </a:tc>
                <a:tc>
                  <a:txBody>
                    <a:bodyPr/>
                    <a:lstStyle/>
                    <a:p>
                      <a:r>
                        <a:rPr lang="en-GB" dirty="0"/>
                        <a:t>DATE</a:t>
                      </a:r>
                    </a:p>
                  </a:txBody>
                  <a:tcPr/>
                </a:tc>
                <a:tc>
                  <a:txBody>
                    <a:bodyPr/>
                    <a:lstStyle/>
                    <a:p>
                      <a:r>
                        <a:rPr lang="en-GB" dirty="0"/>
                        <a:t>NOT NULL</a:t>
                      </a:r>
                    </a:p>
                  </a:txBody>
                  <a:tcPr/>
                </a:tc>
                <a:extLst>
                  <a:ext uri="{0D108BD9-81ED-4DB2-BD59-A6C34878D82A}">
                    <a16:rowId xmlns:a16="http://schemas.microsoft.com/office/drawing/2014/main" val="2784437445"/>
                  </a:ext>
                </a:extLst>
              </a:tr>
              <a:tr h="424070">
                <a:tc>
                  <a:txBody>
                    <a:bodyPr/>
                    <a:lstStyle/>
                    <a:p>
                      <a:r>
                        <a:rPr lang="en-GB" dirty="0"/>
                        <a:t>           Return_Date</a:t>
                      </a:r>
                    </a:p>
                  </a:txBody>
                  <a:tcPr/>
                </a:tc>
                <a:tc>
                  <a:txBody>
                    <a:bodyPr/>
                    <a:lstStyle/>
                    <a:p>
                      <a:r>
                        <a:rPr lang="en-GB" dirty="0"/>
                        <a:t>DATE</a:t>
                      </a:r>
                    </a:p>
                  </a:txBody>
                  <a:tcPr/>
                </a:tc>
                <a:tc>
                  <a:txBody>
                    <a:bodyPr/>
                    <a:lstStyle/>
                    <a:p>
                      <a:r>
                        <a:rPr lang="en-GB" dirty="0"/>
                        <a:t>NOT NULL</a:t>
                      </a:r>
                    </a:p>
                  </a:txBody>
                  <a:tcPr/>
                </a:tc>
                <a:extLst>
                  <a:ext uri="{0D108BD9-81ED-4DB2-BD59-A6C34878D82A}">
                    <a16:rowId xmlns:a16="http://schemas.microsoft.com/office/drawing/2014/main" val="3942820132"/>
                  </a:ext>
                </a:extLst>
              </a:tr>
              <a:tr h="424070">
                <a:tc>
                  <a:txBody>
                    <a:bodyPr/>
                    <a:lstStyle/>
                    <a:p>
                      <a:r>
                        <a:rPr lang="en-GB" dirty="0"/>
                        <a:t>           Due_Date</a:t>
                      </a:r>
                    </a:p>
                  </a:txBody>
                  <a:tcPr/>
                </a:tc>
                <a:tc>
                  <a:txBody>
                    <a:bodyPr/>
                    <a:lstStyle/>
                    <a:p>
                      <a:r>
                        <a:rPr lang="en-GB" dirty="0"/>
                        <a:t>DATE</a:t>
                      </a:r>
                    </a:p>
                  </a:txBody>
                  <a:tcPr/>
                </a:tc>
                <a:tc>
                  <a:txBody>
                    <a:bodyPr/>
                    <a:lstStyle/>
                    <a:p>
                      <a:r>
                        <a:rPr lang="en-GB" dirty="0"/>
                        <a:t>NOT NULL</a:t>
                      </a:r>
                    </a:p>
                  </a:txBody>
                  <a:tcPr/>
                </a:tc>
                <a:extLst>
                  <a:ext uri="{0D108BD9-81ED-4DB2-BD59-A6C34878D82A}">
                    <a16:rowId xmlns:a16="http://schemas.microsoft.com/office/drawing/2014/main" val="311312744"/>
                  </a:ext>
                </a:extLst>
              </a:tr>
            </a:tbl>
          </a:graphicData>
        </a:graphic>
      </p:graphicFrame>
    </p:spTree>
    <p:extLst>
      <p:ext uri="{BB962C8B-B14F-4D97-AF65-F5344CB8AC3E}">
        <p14:creationId xmlns:p14="http://schemas.microsoft.com/office/powerpoint/2010/main" val="209935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E1E00-EF47-063A-0D24-EFA4A9604ED1}"/>
              </a:ext>
            </a:extLst>
          </p:cNvPr>
          <p:cNvSpPr>
            <a:spLocks noGrp="1"/>
          </p:cNvSpPr>
          <p:nvPr>
            <p:ph type="title"/>
          </p:nvPr>
        </p:nvSpPr>
        <p:spPr>
          <a:xfrm>
            <a:off x="1484311" y="119271"/>
            <a:ext cx="10018713" cy="947530"/>
          </a:xfrm>
        </p:spPr>
        <p:txBody>
          <a:bodyPr>
            <a:normAutofit/>
          </a:bodyPr>
          <a:lstStyle/>
          <a:p>
            <a:r>
              <a:rPr lang="en-GB" sz="4000" dirty="0">
                <a:latin typeface="Arial Black" panose="020B0A04020102020204" pitchFamily="34" charset="0"/>
              </a:rPr>
              <a:t>DATABASE DESIGN</a:t>
            </a:r>
            <a:endParaRPr lang="en-GB" dirty="0"/>
          </a:p>
        </p:txBody>
      </p:sp>
      <p:sp>
        <p:nvSpPr>
          <p:cNvPr id="3" name="Content Placeholder 2">
            <a:extLst>
              <a:ext uri="{FF2B5EF4-FFF2-40B4-BE49-F238E27FC236}">
                <a16:creationId xmlns:a16="http://schemas.microsoft.com/office/drawing/2014/main" id="{009EC3EE-1B2D-43C8-5E22-CC0F64E4ED42}"/>
              </a:ext>
            </a:extLst>
          </p:cNvPr>
          <p:cNvSpPr>
            <a:spLocks noGrp="1"/>
          </p:cNvSpPr>
          <p:nvPr>
            <p:ph idx="1"/>
          </p:nvPr>
        </p:nvSpPr>
        <p:spPr>
          <a:xfrm>
            <a:off x="1484310" y="795131"/>
            <a:ext cx="10018713" cy="3763617"/>
          </a:xfrm>
        </p:spPr>
        <p:txBody>
          <a:bodyPr/>
          <a:lstStyle/>
          <a:p>
            <a:pPr marL="0" indent="0">
              <a:buNone/>
            </a:pPr>
            <a:r>
              <a:rPr lang="en-GB" b="1" dirty="0">
                <a:latin typeface="Calibri" panose="020F0502020204030204" pitchFamily="34" charset="0"/>
                <a:cs typeface="Calibri" panose="020F0502020204030204" pitchFamily="34" charset="0"/>
              </a:rPr>
              <a:t>4.Librarian :-</a:t>
            </a:r>
          </a:p>
        </p:txBody>
      </p:sp>
      <p:graphicFrame>
        <p:nvGraphicFramePr>
          <p:cNvPr id="4" name="Table 3">
            <a:extLst>
              <a:ext uri="{FF2B5EF4-FFF2-40B4-BE49-F238E27FC236}">
                <a16:creationId xmlns:a16="http://schemas.microsoft.com/office/drawing/2014/main" id="{2FC6D691-120D-0AEC-8CB7-74CF0A510C61}"/>
              </a:ext>
            </a:extLst>
          </p:cNvPr>
          <p:cNvGraphicFramePr>
            <a:graphicFrameLocks noGrp="1"/>
          </p:cNvGraphicFramePr>
          <p:nvPr>
            <p:extLst>
              <p:ext uri="{D42A27DB-BD31-4B8C-83A1-F6EECF244321}">
                <p14:modId xmlns:p14="http://schemas.microsoft.com/office/powerpoint/2010/main" val="3881264049"/>
              </p:ext>
            </p:extLst>
          </p:nvPr>
        </p:nvGraphicFramePr>
        <p:xfrm>
          <a:off x="3375024" y="2478157"/>
          <a:ext cx="8445915" cy="2491410"/>
        </p:xfrm>
        <a:graphic>
          <a:graphicData uri="http://schemas.openxmlformats.org/drawingml/2006/table">
            <a:tbl>
              <a:tblPr firstRow="1" bandRow="1">
                <a:tableStyleId>{5C22544A-7EE6-4342-B048-85BDC9FD1C3A}</a:tableStyleId>
              </a:tblPr>
              <a:tblGrid>
                <a:gridCol w="2815305">
                  <a:extLst>
                    <a:ext uri="{9D8B030D-6E8A-4147-A177-3AD203B41FA5}">
                      <a16:colId xmlns:a16="http://schemas.microsoft.com/office/drawing/2014/main" val="430771419"/>
                    </a:ext>
                  </a:extLst>
                </a:gridCol>
                <a:gridCol w="2815305">
                  <a:extLst>
                    <a:ext uri="{9D8B030D-6E8A-4147-A177-3AD203B41FA5}">
                      <a16:colId xmlns:a16="http://schemas.microsoft.com/office/drawing/2014/main" val="1320957814"/>
                    </a:ext>
                  </a:extLst>
                </a:gridCol>
                <a:gridCol w="2815305">
                  <a:extLst>
                    <a:ext uri="{9D8B030D-6E8A-4147-A177-3AD203B41FA5}">
                      <a16:colId xmlns:a16="http://schemas.microsoft.com/office/drawing/2014/main" val="1746262037"/>
                    </a:ext>
                  </a:extLst>
                </a:gridCol>
              </a:tblGrid>
              <a:tr h="415235">
                <a:tc>
                  <a:txBody>
                    <a:bodyPr/>
                    <a:lstStyle/>
                    <a:p>
                      <a:r>
                        <a:rPr lang="en-GB" dirty="0"/>
                        <a:t>             Column Name</a:t>
                      </a:r>
                    </a:p>
                  </a:txBody>
                  <a:tcPr/>
                </a:tc>
                <a:tc>
                  <a:txBody>
                    <a:bodyPr/>
                    <a:lstStyle/>
                    <a:p>
                      <a:r>
                        <a:rPr lang="en-GB" dirty="0"/>
                        <a:t>               Data Types</a:t>
                      </a:r>
                    </a:p>
                  </a:txBody>
                  <a:tcPr/>
                </a:tc>
                <a:tc>
                  <a:txBody>
                    <a:bodyPr/>
                    <a:lstStyle/>
                    <a:p>
                      <a:r>
                        <a:rPr lang="en-GB" dirty="0"/>
                        <a:t>               Constraints</a:t>
                      </a:r>
                    </a:p>
                  </a:txBody>
                  <a:tcPr/>
                </a:tc>
                <a:extLst>
                  <a:ext uri="{0D108BD9-81ED-4DB2-BD59-A6C34878D82A}">
                    <a16:rowId xmlns:a16="http://schemas.microsoft.com/office/drawing/2014/main" val="296943966"/>
                  </a:ext>
                </a:extLst>
              </a:tr>
              <a:tr h="415235">
                <a:tc>
                  <a:txBody>
                    <a:bodyPr/>
                    <a:lstStyle/>
                    <a:p>
                      <a:r>
                        <a:rPr lang="en-GB" dirty="0"/>
                        <a:t>         </a:t>
                      </a:r>
                      <a:r>
                        <a:rPr lang="en-GB" dirty="0" err="1"/>
                        <a:t>Librarian_id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2500330606"/>
                  </a:ext>
                </a:extLst>
              </a:tr>
              <a:tr h="415235">
                <a:tc>
                  <a:txBody>
                    <a:bodyPr/>
                    <a:lstStyle/>
                    <a:p>
                      <a:r>
                        <a:rPr lang="en-GB" dirty="0"/>
                        <a:t>               Name</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697480364"/>
                  </a:ext>
                </a:extLst>
              </a:tr>
              <a:tr h="415235">
                <a:tc>
                  <a:txBody>
                    <a:bodyPr/>
                    <a:lstStyle/>
                    <a:p>
                      <a:r>
                        <a:rPr lang="en-GB" dirty="0"/>
                        <a:t>                Email</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4260263847"/>
                  </a:ext>
                </a:extLst>
              </a:tr>
              <a:tr h="415235">
                <a:tc>
                  <a:txBody>
                    <a:bodyPr/>
                    <a:lstStyle/>
                    <a:p>
                      <a:r>
                        <a:rPr lang="en-GB" dirty="0"/>
                        <a:t>             Password</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114785416"/>
                  </a:ext>
                </a:extLst>
              </a:tr>
              <a:tr h="415235">
                <a:tc>
                  <a:txBody>
                    <a:bodyPr/>
                    <a:lstStyle/>
                    <a:p>
                      <a:endParaRPr lang="en-GB"/>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360769158"/>
                  </a:ext>
                </a:extLst>
              </a:tr>
            </a:tbl>
          </a:graphicData>
        </a:graphic>
      </p:graphicFrame>
    </p:spTree>
    <p:extLst>
      <p:ext uri="{BB962C8B-B14F-4D97-AF65-F5344CB8AC3E}">
        <p14:creationId xmlns:p14="http://schemas.microsoft.com/office/powerpoint/2010/main" val="89767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D8FA-FB94-A067-F9CF-4E21544CBD1B}"/>
              </a:ext>
            </a:extLst>
          </p:cNvPr>
          <p:cNvSpPr>
            <a:spLocks noGrp="1"/>
          </p:cNvSpPr>
          <p:nvPr>
            <p:ph type="title"/>
          </p:nvPr>
        </p:nvSpPr>
        <p:spPr>
          <a:xfrm>
            <a:off x="1484311" y="569843"/>
            <a:ext cx="10018713" cy="1868556"/>
          </a:xfrm>
        </p:spPr>
        <p:txBody>
          <a:bodyPr>
            <a:normAutofit fontScale="90000"/>
          </a:bodyPr>
          <a:lstStyle/>
          <a:p>
            <a:br>
              <a:rPr lang="en-GB" b="1" dirty="0">
                <a:latin typeface="Arial Black" panose="020B0A04020102020204" pitchFamily="34" charset="0"/>
              </a:rPr>
            </a:br>
            <a:r>
              <a:rPr lang="en-GB" b="1" dirty="0">
                <a:latin typeface="Arial Black" panose="020B0A04020102020204" pitchFamily="34" charset="0"/>
              </a:rPr>
              <a:t>INTRODUCTION</a:t>
            </a:r>
            <a:br>
              <a:rPr lang="en-GB" b="1" dirty="0">
                <a:latin typeface="Arial Black" panose="020B0A04020102020204" pitchFamily="34" charset="0"/>
              </a:rPr>
            </a:br>
            <a:br>
              <a:rPr lang="en-GB" b="1" dirty="0">
                <a:latin typeface="Arial Black" panose="020B0A04020102020204" pitchFamily="34" charset="0"/>
              </a:rPr>
            </a:br>
            <a:br>
              <a:rPr lang="en-GB" b="1" dirty="0">
                <a:latin typeface="Arial Black" panose="020B0A04020102020204" pitchFamily="34" charset="0"/>
              </a:rPr>
            </a:br>
            <a:endParaRPr lang="en-GB"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93C98F66-58C2-4451-E84D-FD357171C6BD}"/>
              </a:ext>
            </a:extLst>
          </p:cNvPr>
          <p:cNvSpPr>
            <a:spLocks noGrp="1"/>
          </p:cNvSpPr>
          <p:nvPr>
            <p:ph idx="1"/>
          </p:nvPr>
        </p:nvSpPr>
        <p:spPr>
          <a:xfrm>
            <a:off x="1484311" y="2438398"/>
            <a:ext cx="10018713" cy="4287079"/>
          </a:xfrm>
        </p:spPr>
        <p:txBody>
          <a:bodyPr>
            <a:noAutofit/>
          </a:bodyPr>
          <a:lstStyle/>
          <a:p>
            <a:pPr marL="0" indent="0" algn="just">
              <a:lnSpc>
                <a:spcPct val="150000"/>
              </a:lnSpc>
              <a:buNone/>
            </a:pPr>
            <a:r>
              <a:rPr lang="en-GB" sz="2000" dirty="0"/>
              <a:t>              </a:t>
            </a:r>
            <a:r>
              <a:rPr lang="en-GB" sz="2000" dirty="0">
                <a:latin typeface="Calibri" panose="020F0502020204030204" pitchFamily="34" charset="0"/>
                <a:cs typeface="Calibri" panose="020F0502020204030204" pitchFamily="34" charset="0"/>
              </a:rPr>
              <a:t>The project “ </a:t>
            </a:r>
            <a:r>
              <a:rPr lang="en-GB" sz="2000" b="1" dirty="0">
                <a:latin typeface="Calibri" panose="020F0502020204030204" pitchFamily="34" charset="0"/>
                <a:cs typeface="Calibri" panose="020F0502020204030204" pitchFamily="34" charset="0"/>
              </a:rPr>
              <a:t>Library Management System </a:t>
            </a:r>
            <a:r>
              <a:rPr lang="en-GB" sz="2000" dirty="0">
                <a:latin typeface="Calibri" panose="020F0502020204030204" pitchFamily="34" charset="0"/>
                <a:cs typeface="Calibri" panose="020F0502020204030204" pitchFamily="34" charset="0"/>
              </a:rPr>
              <a:t>” developed in java using Hibernate Framework. It is a Console Based Application. It perform some basic operations  in library like adding new members, new books and updating new information, searching books and members and facility to borrow books and return books.</a:t>
            </a:r>
          </a:p>
          <a:p>
            <a:pPr marL="0" indent="0" algn="just">
              <a:lnSpc>
                <a:spcPct val="150000"/>
              </a:lnSpc>
              <a:buNone/>
            </a:pPr>
            <a:r>
              <a:rPr lang="en-GB" sz="2000" dirty="0">
                <a:latin typeface="Calibri" panose="020F0502020204030204" pitchFamily="34" charset="0"/>
                <a:cs typeface="Calibri" panose="020F0502020204030204" pitchFamily="34" charset="0"/>
              </a:rPr>
              <a:t>             The  project has six modules which is Member, MemberReport, Book, Category, Librarian, Authentication. The Library Management System stores the details like name, Librarian_ID of librarians working in the library and Members who  visit to library. The details of books like book name, book_ID, author,  year of publication , the total number of books that are present in the library.</a:t>
            </a:r>
          </a:p>
          <a:p>
            <a:pPr marL="0" indent="0" algn="just">
              <a:lnSpc>
                <a:spcPct val="150000"/>
              </a:lnSpc>
              <a:buNone/>
            </a:pPr>
            <a:r>
              <a:rPr lang="en-GB" sz="2000" dirty="0"/>
              <a:t>     </a:t>
            </a:r>
          </a:p>
          <a:p>
            <a:pPr marL="0" indent="0" algn="just">
              <a:lnSpc>
                <a:spcPct val="150000"/>
              </a:lnSpc>
              <a:buNone/>
            </a:pPr>
            <a:endParaRPr lang="en-GB" sz="2000" dirty="0"/>
          </a:p>
          <a:p>
            <a:pPr marL="0" indent="0">
              <a:buNone/>
            </a:pPr>
            <a:endParaRPr lang="en-GB" sz="2000" dirty="0"/>
          </a:p>
        </p:txBody>
      </p:sp>
    </p:spTree>
    <p:extLst>
      <p:ext uri="{BB962C8B-B14F-4D97-AF65-F5344CB8AC3E}">
        <p14:creationId xmlns:p14="http://schemas.microsoft.com/office/powerpoint/2010/main" val="277389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AA132-830C-DF0A-C3CF-7BCEE1DC6364}"/>
              </a:ext>
            </a:extLst>
          </p:cNvPr>
          <p:cNvSpPr>
            <a:spLocks noGrp="1"/>
          </p:cNvSpPr>
          <p:nvPr>
            <p:ph type="title"/>
          </p:nvPr>
        </p:nvSpPr>
        <p:spPr/>
        <p:txBody>
          <a:bodyPr/>
          <a:lstStyle/>
          <a:p>
            <a:r>
              <a:rPr lang="en-GB" dirty="0">
                <a:latin typeface="Arial Black" panose="020B0A04020102020204" pitchFamily="34" charset="0"/>
              </a:rPr>
              <a:t>TECHNOLOGY</a:t>
            </a:r>
            <a:r>
              <a:rPr lang="en-GB" dirty="0"/>
              <a:t> </a:t>
            </a:r>
          </a:p>
        </p:txBody>
      </p:sp>
      <p:sp>
        <p:nvSpPr>
          <p:cNvPr id="3" name="Content Placeholder 2">
            <a:extLst>
              <a:ext uri="{FF2B5EF4-FFF2-40B4-BE49-F238E27FC236}">
                <a16:creationId xmlns:a16="http://schemas.microsoft.com/office/drawing/2014/main" id="{2DB204C9-32C8-4FA1-D1DB-B88A71240A06}"/>
              </a:ext>
            </a:extLst>
          </p:cNvPr>
          <p:cNvSpPr>
            <a:spLocks noGrp="1"/>
          </p:cNvSpPr>
          <p:nvPr>
            <p:ph idx="1"/>
          </p:nvPr>
        </p:nvSpPr>
        <p:spPr/>
        <p:txBody>
          <a:bodyPr>
            <a:normAutofit/>
          </a:bodyPr>
          <a:lstStyle/>
          <a:p>
            <a:pPr>
              <a:buFont typeface="Wingdings" panose="05000000000000000000" pitchFamily="2" charset="2"/>
              <a:buChar char="v"/>
            </a:pPr>
            <a:r>
              <a:rPr lang="en-GB" sz="2000" dirty="0">
                <a:latin typeface="Arial Black" panose="020B0A04020102020204" pitchFamily="34" charset="0"/>
              </a:rPr>
              <a:t>Tool Used :-</a:t>
            </a:r>
          </a:p>
          <a:p>
            <a:pPr marL="0" indent="0">
              <a:buNone/>
            </a:pPr>
            <a:r>
              <a:rPr lang="en-GB" sz="2000" dirty="0">
                <a:latin typeface="Calibri" panose="020F0502020204030204" pitchFamily="34" charset="0"/>
                <a:cs typeface="Calibri" panose="020F0502020204030204" pitchFamily="34" charset="0"/>
              </a:rPr>
              <a:t>                    Eclipse IDE</a:t>
            </a:r>
          </a:p>
          <a:p>
            <a:pPr marL="0" indent="0">
              <a:buNone/>
            </a:pPr>
            <a:r>
              <a:rPr lang="en-GB" sz="2000" dirty="0">
                <a:latin typeface="Calibri" panose="020F0502020204030204" pitchFamily="34" charset="0"/>
                <a:cs typeface="Calibri" panose="020F0502020204030204" pitchFamily="34" charset="0"/>
              </a:rPr>
              <a:t>                    MYSQL for Database </a:t>
            </a:r>
          </a:p>
          <a:p>
            <a:pPr marL="0" indent="0">
              <a:buNone/>
            </a:pPr>
            <a:r>
              <a:rPr lang="en-GB" sz="2000" dirty="0">
                <a:latin typeface="Calibri" panose="020F0502020204030204" pitchFamily="34" charset="0"/>
                <a:cs typeface="Calibri" panose="020F0502020204030204" pitchFamily="34" charset="0"/>
              </a:rPr>
              <a:t>                    JAVA Programming Language </a:t>
            </a:r>
          </a:p>
          <a:p>
            <a:pPr marL="0" indent="0">
              <a:buNone/>
            </a:pPr>
            <a:r>
              <a:rPr lang="en-GB" sz="2000" dirty="0">
                <a:latin typeface="Calibri" panose="020F0502020204030204" pitchFamily="34" charset="0"/>
                <a:cs typeface="Calibri" panose="020F0502020204030204" pitchFamily="34" charset="0"/>
              </a:rPr>
              <a:t>                    Hibernate Framework</a:t>
            </a:r>
          </a:p>
        </p:txBody>
      </p:sp>
    </p:spTree>
    <p:extLst>
      <p:ext uri="{BB962C8B-B14F-4D97-AF65-F5344CB8AC3E}">
        <p14:creationId xmlns:p14="http://schemas.microsoft.com/office/powerpoint/2010/main" val="1797796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BE7CE-5341-E832-1189-84552E14A2A4}"/>
              </a:ext>
            </a:extLst>
          </p:cNvPr>
          <p:cNvSpPr>
            <a:spLocks noGrp="1"/>
          </p:cNvSpPr>
          <p:nvPr>
            <p:ph type="title"/>
          </p:nvPr>
        </p:nvSpPr>
        <p:spPr>
          <a:xfrm>
            <a:off x="1484311" y="685801"/>
            <a:ext cx="10018713" cy="1169503"/>
          </a:xfrm>
        </p:spPr>
        <p:txBody>
          <a:bodyPr>
            <a:normAutofit/>
          </a:bodyPr>
          <a:lstStyle/>
          <a:p>
            <a:r>
              <a:rPr lang="en-GB" dirty="0">
                <a:latin typeface="Arial Black" panose="020B0A04020102020204" pitchFamily="34" charset="0"/>
              </a:rPr>
              <a:t>Eclipse IDE</a:t>
            </a:r>
          </a:p>
        </p:txBody>
      </p:sp>
      <p:sp>
        <p:nvSpPr>
          <p:cNvPr id="3" name="Content Placeholder 2">
            <a:extLst>
              <a:ext uri="{FF2B5EF4-FFF2-40B4-BE49-F238E27FC236}">
                <a16:creationId xmlns:a16="http://schemas.microsoft.com/office/drawing/2014/main" id="{3E690DC2-A7E2-5E9F-104D-275DD13B065A}"/>
              </a:ext>
            </a:extLst>
          </p:cNvPr>
          <p:cNvSpPr>
            <a:spLocks noGrp="1"/>
          </p:cNvSpPr>
          <p:nvPr>
            <p:ph idx="1"/>
          </p:nvPr>
        </p:nvSpPr>
        <p:spPr>
          <a:xfrm>
            <a:off x="1484310" y="1497496"/>
            <a:ext cx="10018713" cy="3935895"/>
          </a:xfrm>
        </p:spPr>
        <p:txBody>
          <a:bodyPr>
            <a:normAutofit/>
          </a:bodyPr>
          <a:lstStyle/>
          <a:p>
            <a:pPr marL="0" indent="0" algn="just">
              <a:lnSpc>
                <a:spcPct val="150000"/>
              </a:lnSpc>
              <a:buNone/>
            </a:pPr>
            <a:r>
              <a:rPr lang="en-GB" sz="2000" dirty="0">
                <a:latin typeface="Calibri" panose="020F0502020204030204" pitchFamily="34" charset="0"/>
                <a:cs typeface="Calibri" panose="020F0502020204030204" pitchFamily="34" charset="0"/>
              </a:rPr>
              <a:t>                   Eclipse is an </a:t>
            </a:r>
            <a:r>
              <a:rPr lang="en-GB" sz="2000" b="1" dirty="0">
                <a:latin typeface="Calibri" panose="020F0502020204030204" pitchFamily="34" charset="0"/>
                <a:cs typeface="Calibri" panose="020F0502020204030204" pitchFamily="34" charset="0"/>
              </a:rPr>
              <a:t>Integrated Development Environment (IDE) </a:t>
            </a:r>
            <a:r>
              <a:rPr lang="en-GB" sz="2000" dirty="0">
                <a:latin typeface="Calibri" panose="020F0502020204030204" pitchFamily="34" charset="0"/>
                <a:cs typeface="Calibri" panose="020F0502020204030204" pitchFamily="34" charset="0"/>
              </a:rPr>
              <a:t>used in computer programming. It contains a base workspace and an extensible plug-in system for customizing the environment. It had been the most popular IDE for Java development Kit.</a:t>
            </a:r>
          </a:p>
          <a:p>
            <a:pPr marL="0" indent="0" algn="just">
              <a:lnSpc>
                <a:spcPct val="150000"/>
              </a:lnSpc>
              <a:buNone/>
            </a:pPr>
            <a:r>
              <a:rPr lang="en-GB" sz="2000" dirty="0">
                <a:latin typeface="Calibri" panose="020F0502020204030204" pitchFamily="34" charset="0"/>
                <a:cs typeface="Calibri" panose="020F0502020204030204" pitchFamily="34" charset="0"/>
              </a:rPr>
              <a:t>                  The Eclipse </a:t>
            </a:r>
            <a:r>
              <a:rPr lang="en-GB" sz="2000" b="1" dirty="0">
                <a:latin typeface="Calibri" panose="020F0502020204030204" pitchFamily="34" charset="0"/>
                <a:cs typeface="Calibri" panose="020F0502020204030204" pitchFamily="34" charset="0"/>
              </a:rPr>
              <a:t>Software Development Kit (SDK) </a:t>
            </a:r>
            <a:r>
              <a:rPr lang="en-GB" sz="2000" dirty="0">
                <a:latin typeface="Calibri" panose="020F0502020204030204" pitchFamily="34" charset="0"/>
                <a:cs typeface="Calibri" panose="020F0502020204030204" pitchFamily="34" charset="0"/>
              </a:rPr>
              <a:t>is free and open-source software, released under the terms of the Eclipse Public License.</a:t>
            </a:r>
          </a:p>
          <a:p>
            <a:pPr marL="0" indent="0" algn="just">
              <a:lnSpc>
                <a:spcPct val="150000"/>
              </a:lnSpc>
              <a:buNone/>
            </a:pPr>
            <a:endParaRPr lang="en-GB"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3861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8381-96B4-D926-9E3A-EC6945B3601E}"/>
              </a:ext>
            </a:extLst>
          </p:cNvPr>
          <p:cNvSpPr>
            <a:spLocks noGrp="1"/>
          </p:cNvSpPr>
          <p:nvPr>
            <p:ph type="title"/>
          </p:nvPr>
        </p:nvSpPr>
        <p:spPr>
          <a:xfrm>
            <a:off x="1484311" y="410817"/>
            <a:ext cx="10018713" cy="1338470"/>
          </a:xfrm>
        </p:spPr>
        <p:txBody>
          <a:bodyPr>
            <a:normAutofit/>
          </a:bodyPr>
          <a:lstStyle/>
          <a:p>
            <a:r>
              <a:rPr lang="en-GB" sz="3600" dirty="0">
                <a:latin typeface="Arial Black" panose="020B0A04020102020204" pitchFamily="34" charset="0"/>
              </a:rPr>
              <a:t>MySQL</a:t>
            </a:r>
            <a:r>
              <a:rPr lang="en-GB" dirty="0">
                <a:latin typeface="Arial Black" panose="020B0A04020102020204" pitchFamily="34" charset="0"/>
              </a:rPr>
              <a:t> </a:t>
            </a:r>
            <a:r>
              <a:rPr lang="en-GB" sz="3600" dirty="0">
                <a:latin typeface="Arial Black" panose="020B0A04020102020204" pitchFamily="34" charset="0"/>
              </a:rPr>
              <a:t>Workbench</a:t>
            </a:r>
            <a:br>
              <a:rPr lang="en-GB" dirty="0">
                <a:latin typeface="Arial Black" panose="020B0A04020102020204" pitchFamily="34" charset="0"/>
              </a:rPr>
            </a:b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3F9B039E-65DB-2CA2-062E-DD6907760239}"/>
              </a:ext>
            </a:extLst>
          </p:cNvPr>
          <p:cNvSpPr>
            <a:spLocks noGrp="1"/>
          </p:cNvSpPr>
          <p:nvPr>
            <p:ph idx="1"/>
          </p:nvPr>
        </p:nvSpPr>
        <p:spPr>
          <a:xfrm>
            <a:off x="1484311" y="1285461"/>
            <a:ext cx="10018713" cy="5062330"/>
          </a:xfrm>
        </p:spPr>
        <p:txBody>
          <a:bodyPr>
            <a:normAutofit/>
          </a:bodyPr>
          <a:lstStyle/>
          <a:p>
            <a:pPr marL="0" indent="0" algn="just">
              <a:lnSpc>
                <a:spcPct val="150000"/>
              </a:lnSpc>
              <a:buNone/>
            </a:pPr>
            <a:r>
              <a:rPr lang="en-GB" sz="2000" b="1" dirty="0">
                <a:latin typeface="Calibri" panose="020F0502020204030204" pitchFamily="34" charset="0"/>
                <a:cs typeface="Calibri" panose="020F0502020204030204" pitchFamily="34" charset="0"/>
              </a:rPr>
              <a:t>                    MySQL Workbench </a:t>
            </a:r>
            <a:r>
              <a:rPr lang="en-GB" sz="2000" dirty="0">
                <a:latin typeface="Calibri" panose="020F0502020204030204" pitchFamily="34" charset="0"/>
                <a:cs typeface="Calibri" panose="020F0502020204030204" pitchFamily="34" charset="0"/>
              </a:rPr>
              <a:t>is a visual database design tool that integrates SQL development, administration, database design, creation and maintenance into a single integrated development environment for the MySQL database system.</a:t>
            </a:r>
          </a:p>
          <a:p>
            <a:pPr marL="0" indent="0" algn="just">
              <a:lnSpc>
                <a:spcPct val="150000"/>
              </a:lnSpc>
              <a:buNone/>
            </a:pPr>
            <a:r>
              <a:rPr lang="en-GB" sz="2000" dirty="0">
                <a:latin typeface="Calibri" panose="020F0502020204030204" pitchFamily="34" charset="0"/>
                <a:cs typeface="Calibri" panose="020F0502020204030204" pitchFamily="34" charset="0"/>
              </a:rPr>
              <a:t>                    The </a:t>
            </a:r>
            <a:r>
              <a:rPr lang="en-GB" sz="2000" b="1" dirty="0">
                <a:latin typeface="Calibri" panose="020F0502020204030204" pitchFamily="34" charset="0"/>
                <a:cs typeface="Calibri" panose="020F0502020204030204" pitchFamily="34" charset="0"/>
              </a:rPr>
              <a:t>MySQL GUI Tools Bundle </a:t>
            </a:r>
            <a:r>
              <a:rPr lang="en-GB" sz="2000" dirty="0">
                <a:latin typeface="Calibri" panose="020F0502020204030204" pitchFamily="34" charset="0"/>
                <a:cs typeface="Calibri" panose="020F0502020204030204" pitchFamily="34" charset="0"/>
              </a:rPr>
              <a:t>is a cross-platform open-source suite of desktop applications for the administration of MySQL database servers, and for building and manipulating the data within MySQL databases. </a:t>
            </a:r>
          </a:p>
          <a:p>
            <a:pPr marL="0" indent="0" algn="just">
              <a:lnSpc>
                <a:spcPct val="150000"/>
              </a:lnSpc>
              <a:buNone/>
            </a:pPr>
            <a:r>
              <a:rPr lang="en-GB" sz="2000" dirty="0">
                <a:latin typeface="Calibri" panose="020F0502020204030204" pitchFamily="34" charset="0"/>
                <a:cs typeface="Calibri" panose="020F0502020204030204" pitchFamily="34" charset="0"/>
              </a:rPr>
              <a:t>                    It was developed by MySQL AB and later by </a:t>
            </a:r>
            <a:r>
              <a:rPr lang="en-GB" sz="2000" b="1" dirty="0">
                <a:latin typeface="Calibri" panose="020F0502020204030204" pitchFamily="34" charset="0"/>
                <a:cs typeface="Calibri" panose="020F0502020204030204" pitchFamily="34" charset="0"/>
              </a:rPr>
              <a:t>Sun Microsystems </a:t>
            </a:r>
            <a:r>
              <a:rPr lang="en-GB" sz="2000" dirty="0">
                <a:latin typeface="Calibri" panose="020F0502020204030204" pitchFamily="34" charset="0"/>
                <a:cs typeface="Calibri" panose="020F0502020204030204" pitchFamily="34" charset="0"/>
              </a:rPr>
              <a:t>and released under the GPL.</a:t>
            </a:r>
          </a:p>
        </p:txBody>
      </p:sp>
    </p:spTree>
    <p:extLst>
      <p:ext uri="{BB962C8B-B14F-4D97-AF65-F5344CB8AC3E}">
        <p14:creationId xmlns:p14="http://schemas.microsoft.com/office/powerpoint/2010/main" val="3329287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2E1B1-0FC7-53F7-49DB-318AD2A587B4}"/>
              </a:ext>
            </a:extLst>
          </p:cNvPr>
          <p:cNvSpPr>
            <a:spLocks noGrp="1"/>
          </p:cNvSpPr>
          <p:nvPr>
            <p:ph type="title"/>
          </p:nvPr>
        </p:nvSpPr>
        <p:spPr>
          <a:xfrm>
            <a:off x="1484311" y="685801"/>
            <a:ext cx="10018713" cy="1262270"/>
          </a:xfrm>
        </p:spPr>
        <p:txBody>
          <a:bodyPr>
            <a:normAutofit/>
          </a:bodyPr>
          <a:lstStyle/>
          <a:p>
            <a:r>
              <a:rPr lang="en-GB" sz="3600" dirty="0">
                <a:latin typeface="Arial Black" panose="020B0A04020102020204" pitchFamily="34" charset="0"/>
              </a:rPr>
              <a:t>JAVA Programming Language</a:t>
            </a:r>
          </a:p>
        </p:txBody>
      </p:sp>
      <p:sp>
        <p:nvSpPr>
          <p:cNvPr id="3" name="Content Placeholder 2">
            <a:extLst>
              <a:ext uri="{FF2B5EF4-FFF2-40B4-BE49-F238E27FC236}">
                <a16:creationId xmlns:a16="http://schemas.microsoft.com/office/drawing/2014/main" id="{ED504013-9243-A19F-78A3-1E7ACB33318E}"/>
              </a:ext>
            </a:extLst>
          </p:cNvPr>
          <p:cNvSpPr>
            <a:spLocks noGrp="1"/>
          </p:cNvSpPr>
          <p:nvPr>
            <p:ph idx="1"/>
          </p:nvPr>
        </p:nvSpPr>
        <p:spPr>
          <a:xfrm>
            <a:off x="1484310" y="1948071"/>
            <a:ext cx="10018713" cy="3843129"/>
          </a:xfrm>
        </p:spPr>
        <p:txBody>
          <a:bodyPr>
            <a:noAutofit/>
          </a:bodyPr>
          <a:lstStyle/>
          <a:p>
            <a:pPr marL="0" indent="0" algn="just">
              <a:lnSpc>
                <a:spcPct val="150000"/>
              </a:lnSpc>
              <a:buNone/>
            </a:pPr>
            <a:r>
              <a:rPr lang="en-GB" sz="2000" dirty="0">
                <a:latin typeface="Calibri" panose="020F0502020204030204" pitchFamily="34" charset="0"/>
                <a:cs typeface="Calibri" panose="020F0502020204030204" pitchFamily="34" charset="0"/>
              </a:rPr>
              <a:t>                Java is a high-level, class-based, object-oriented programming language that is designed to have as few implementation dependencies as possible. It is a general-purpose programming language intended to let programmers write once, run anywhere (WORA), meaning that compiled Java code can run on all platforms that support Java without the need to recompile.</a:t>
            </a:r>
          </a:p>
          <a:p>
            <a:pPr marL="0" indent="0" algn="just">
              <a:lnSpc>
                <a:spcPct val="150000"/>
              </a:lnSpc>
              <a:buNone/>
            </a:pPr>
            <a:r>
              <a:rPr lang="en-GB" sz="2000" dirty="0">
                <a:latin typeface="Calibri" panose="020F0502020204030204" pitchFamily="34" charset="0"/>
                <a:cs typeface="Calibri" panose="020F0502020204030204" pitchFamily="34" charset="0"/>
              </a:rPr>
              <a:t>                 Java was originally developed by James Gosling at Sun Microsystems. It was released in May 1995 as a core component of Sun's Java platform. </a:t>
            </a:r>
          </a:p>
        </p:txBody>
      </p:sp>
    </p:spTree>
    <p:extLst>
      <p:ext uri="{BB962C8B-B14F-4D97-AF65-F5344CB8AC3E}">
        <p14:creationId xmlns:p14="http://schemas.microsoft.com/office/powerpoint/2010/main" val="10636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CAC1D-7AC8-3B84-4C21-D88177DAF0D8}"/>
              </a:ext>
            </a:extLst>
          </p:cNvPr>
          <p:cNvSpPr>
            <a:spLocks noGrp="1"/>
          </p:cNvSpPr>
          <p:nvPr>
            <p:ph type="title"/>
          </p:nvPr>
        </p:nvSpPr>
        <p:spPr>
          <a:xfrm>
            <a:off x="1484311" y="265043"/>
            <a:ext cx="10018713" cy="1073427"/>
          </a:xfrm>
        </p:spPr>
        <p:txBody>
          <a:bodyPr>
            <a:normAutofit/>
          </a:bodyPr>
          <a:lstStyle/>
          <a:p>
            <a:r>
              <a:rPr lang="en-GB" sz="3600" dirty="0">
                <a:latin typeface="Arial Black" panose="020B0A04020102020204" pitchFamily="34" charset="0"/>
              </a:rPr>
              <a:t>Hibernate Framework</a:t>
            </a:r>
          </a:p>
        </p:txBody>
      </p:sp>
      <p:sp>
        <p:nvSpPr>
          <p:cNvPr id="3" name="Content Placeholder 2">
            <a:extLst>
              <a:ext uri="{FF2B5EF4-FFF2-40B4-BE49-F238E27FC236}">
                <a16:creationId xmlns:a16="http://schemas.microsoft.com/office/drawing/2014/main" id="{7E6C172B-BC30-C3D7-EF3B-1BE96DF31DDF}"/>
              </a:ext>
            </a:extLst>
          </p:cNvPr>
          <p:cNvSpPr>
            <a:spLocks noGrp="1"/>
          </p:cNvSpPr>
          <p:nvPr>
            <p:ph idx="1"/>
          </p:nvPr>
        </p:nvSpPr>
        <p:spPr>
          <a:xfrm>
            <a:off x="1484310" y="1338470"/>
            <a:ext cx="10018713" cy="4982817"/>
          </a:xfrm>
        </p:spPr>
        <p:txBody>
          <a:bodyPr>
            <a:noAutofit/>
          </a:bodyPr>
          <a:lstStyle/>
          <a:p>
            <a:pPr marL="0" indent="0" algn="just">
              <a:lnSpc>
                <a:spcPct val="150000"/>
              </a:lnSpc>
              <a:buNone/>
            </a:pPr>
            <a:r>
              <a:rPr lang="en-GB" sz="2000" dirty="0">
                <a:latin typeface="Calibri" panose="020F0502020204030204" pitchFamily="34" charset="0"/>
                <a:cs typeface="Calibri" panose="020F0502020204030204" pitchFamily="34" charset="0"/>
              </a:rPr>
              <a:t>                      </a:t>
            </a:r>
            <a:r>
              <a:rPr lang="en-GB" sz="2000" b="1" dirty="0">
                <a:latin typeface="Calibri" panose="020F0502020204030204" pitchFamily="34" charset="0"/>
                <a:cs typeface="Calibri" panose="020F0502020204030204" pitchFamily="34" charset="0"/>
              </a:rPr>
              <a:t>Hibernate</a:t>
            </a:r>
            <a:r>
              <a:rPr lang="en-GB" sz="2000" dirty="0">
                <a:latin typeface="Calibri" panose="020F0502020204030204" pitchFamily="34" charset="0"/>
                <a:cs typeface="Calibri" panose="020F0502020204030204" pitchFamily="34" charset="0"/>
              </a:rPr>
              <a:t> </a:t>
            </a:r>
            <a:r>
              <a:rPr lang="en-GB" sz="2000" b="1" dirty="0">
                <a:latin typeface="Calibri" panose="020F0502020204030204" pitchFamily="34" charset="0"/>
                <a:cs typeface="Calibri" panose="020F0502020204030204" pitchFamily="34" charset="0"/>
              </a:rPr>
              <a:t>ORM</a:t>
            </a:r>
            <a:r>
              <a:rPr lang="en-GB" sz="2000" dirty="0">
                <a:latin typeface="Calibri" panose="020F0502020204030204" pitchFamily="34" charset="0"/>
                <a:cs typeface="Calibri" panose="020F0502020204030204" pitchFamily="34" charset="0"/>
              </a:rPr>
              <a:t> (or simply Hibernate) is an object–relational mapping tool for the Java programming language. It provides a framework for mapping an object-oriented domain model to a relational database. Hibernate handles  </a:t>
            </a:r>
            <a:r>
              <a:rPr lang="en-GB" sz="2000" b="1" dirty="0">
                <a:latin typeface="Calibri" panose="020F0502020204030204" pitchFamily="34" charset="0"/>
                <a:cs typeface="Calibri" panose="020F0502020204030204" pitchFamily="34" charset="0"/>
              </a:rPr>
              <a:t>persistent</a:t>
            </a:r>
            <a:r>
              <a:rPr lang="en-GB" sz="2000" dirty="0">
                <a:latin typeface="Calibri" panose="020F0502020204030204" pitchFamily="34" charset="0"/>
                <a:cs typeface="Calibri" panose="020F0502020204030204" pitchFamily="34" charset="0"/>
              </a:rPr>
              <a:t> </a:t>
            </a:r>
            <a:r>
              <a:rPr lang="en-GB" sz="2000" b="1" dirty="0">
                <a:latin typeface="Calibri" panose="020F0502020204030204" pitchFamily="34" charset="0"/>
                <a:cs typeface="Calibri" panose="020F0502020204030204" pitchFamily="34" charset="0"/>
              </a:rPr>
              <a:t>database</a:t>
            </a:r>
            <a:r>
              <a:rPr lang="en-GB" sz="2000" dirty="0">
                <a:latin typeface="Calibri" panose="020F0502020204030204" pitchFamily="34" charset="0"/>
                <a:cs typeface="Calibri" panose="020F0502020204030204" pitchFamily="34" charset="0"/>
              </a:rPr>
              <a:t> </a:t>
            </a:r>
            <a:r>
              <a:rPr lang="en-GB" sz="2000" b="1" dirty="0">
                <a:latin typeface="Calibri" panose="020F0502020204030204" pitchFamily="34" charset="0"/>
                <a:cs typeface="Calibri" panose="020F0502020204030204" pitchFamily="34" charset="0"/>
              </a:rPr>
              <a:t>accesses</a:t>
            </a:r>
            <a:r>
              <a:rPr lang="en-GB" sz="2000" dirty="0">
                <a:latin typeface="Calibri" panose="020F0502020204030204" pitchFamily="34" charset="0"/>
                <a:cs typeface="Calibri" panose="020F0502020204030204" pitchFamily="34" charset="0"/>
              </a:rPr>
              <a:t> with high-level object handling functions. Hibernate is free software that is distributed under the GNU Lesser General Public License 2.1. Hibernate's primary feature is mapping from Java classes to database tables, and mapping from Java data types to SQL data types. The mapping of Java classes to database tables is implemented by the configuration of an XML file or by using Java Annotations.</a:t>
            </a:r>
          </a:p>
          <a:p>
            <a:pPr marL="0" indent="0" algn="just">
              <a:lnSpc>
                <a:spcPct val="150000"/>
              </a:lnSpc>
              <a:buNone/>
            </a:pPr>
            <a:r>
              <a:rPr lang="en-GB" sz="2000" dirty="0">
                <a:latin typeface="Calibri" panose="020F0502020204030204" pitchFamily="34" charset="0"/>
                <a:cs typeface="Calibri" panose="020F0502020204030204" pitchFamily="34" charset="0"/>
              </a:rPr>
              <a:t>                     There are provided facilities to arrange one-to-many and many-to-many relationships between classes. Hibernate can use the </a:t>
            </a:r>
            <a:r>
              <a:rPr lang="en-GB" sz="2000" b="1" dirty="0">
                <a:latin typeface="Calibri" panose="020F0502020204030204" pitchFamily="34" charset="0"/>
                <a:cs typeface="Calibri" panose="020F0502020204030204" pitchFamily="34" charset="0"/>
              </a:rPr>
              <a:t>XML file </a:t>
            </a:r>
            <a:r>
              <a:rPr lang="en-GB" sz="2000" dirty="0">
                <a:latin typeface="Calibri" panose="020F0502020204030204" pitchFamily="34" charset="0"/>
                <a:cs typeface="Calibri" panose="020F0502020204030204" pitchFamily="34" charset="0"/>
              </a:rPr>
              <a:t>or the </a:t>
            </a:r>
            <a:r>
              <a:rPr lang="en-GB" sz="2000" b="1" dirty="0">
                <a:latin typeface="Calibri" panose="020F0502020204030204" pitchFamily="34" charset="0"/>
                <a:cs typeface="Calibri" panose="020F0502020204030204" pitchFamily="34" charset="0"/>
              </a:rPr>
              <a:t>Java annotations </a:t>
            </a:r>
            <a:r>
              <a:rPr lang="en-GB" sz="2000" dirty="0">
                <a:latin typeface="Calibri" panose="020F0502020204030204" pitchFamily="34" charset="0"/>
                <a:cs typeface="Calibri" panose="020F0502020204030204" pitchFamily="34" charset="0"/>
              </a:rPr>
              <a:t>to            maintain the database schema.</a:t>
            </a:r>
          </a:p>
        </p:txBody>
      </p:sp>
    </p:spTree>
    <p:extLst>
      <p:ext uri="{BB962C8B-B14F-4D97-AF65-F5344CB8AC3E}">
        <p14:creationId xmlns:p14="http://schemas.microsoft.com/office/powerpoint/2010/main" val="1060431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C9E5-131D-04E2-50EA-BBB178B2BD54}"/>
              </a:ext>
            </a:extLst>
          </p:cNvPr>
          <p:cNvSpPr>
            <a:spLocks noGrp="1"/>
          </p:cNvSpPr>
          <p:nvPr>
            <p:ph type="title"/>
          </p:nvPr>
        </p:nvSpPr>
        <p:spPr>
          <a:xfrm>
            <a:off x="1484311" y="172279"/>
            <a:ext cx="10018713" cy="1073426"/>
          </a:xfrm>
        </p:spPr>
        <p:txBody>
          <a:bodyPr/>
          <a:lstStyle/>
          <a:p>
            <a:r>
              <a:rPr lang="en-GB" dirty="0">
                <a:latin typeface="Arial Black" panose="020B0A04020102020204" pitchFamily="34" charset="0"/>
              </a:rPr>
              <a:t>ER DIAGRAM</a:t>
            </a:r>
          </a:p>
        </p:txBody>
      </p:sp>
      <p:pic>
        <p:nvPicPr>
          <p:cNvPr id="5" name="Content Placeholder 4">
            <a:extLst>
              <a:ext uri="{FF2B5EF4-FFF2-40B4-BE49-F238E27FC236}">
                <a16:creationId xmlns:a16="http://schemas.microsoft.com/office/drawing/2014/main" id="{BF028941-2FC7-00A6-A75E-36310AF46D4F}"/>
              </a:ext>
            </a:extLst>
          </p:cNvPr>
          <p:cNvPicPr>
            <a:picLocks noGrp="1" noChangeAspect="1"/>
          </p:cNvPicPr>
          <p:nvPr>
            <p:ph idx="1"/>
          </p:nvPr>
        </p:nvPicPr>
        <p:blipFill>
          <a:blip r:embed="rId2"/>
          <a:stretch>
            <a:fillRect/>
          </a:stretch>
        </p:blipFill>
        <p:spPr>
          <a:xfrm>
            <a:off x="1815547" y="1404731"/>
            <a:ext cx="10137913" cy="4982818"/>
          </a:xfrm>
        </p:spPr>
      </p:pic>
    </p:spTree>
    <p:extLst>
      <p:ext uri="{BB962C8B-B14F-4D97-AF65-F5344CB8AC3E}">
        <p14:creationId xmlns:p14="http://schemas.microsoft.com/office/powerpoint/2010/main" val="1319685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D593-322C-F9EE-E5EB-4D436BE28A40}"/>
              </a:ext>
            </a:extLst>
          </p:cNvPr>
          <p:cNvSpPr>
            <a:spLocks noGrp="1"/>
          </p:cNvSpPr>
          <p:nvPr>
            <p:ph type="title"/>
          </p:nvPr>
        </p:nvSpPr>
        <p:spPr>
          <a:xfrm>
            <a:off x="1484311" y="145774"/>
            <a:ext cx="10018713" cy="1683027"/>
          </a:xfrm>
        </p:spPr>
        <p:txBody>
          <a:bodyPr/>
          <a:lstStyle/>
          <a:p>
            <a:r>
              <a:rPr lang="en-GB" sz="4000" dirty="0">
                <a:latin typeface="Arial Black" panose="020B0A04020102020204" pitchFamily="34" charset="0"/>
              </a:rPr>
              <a:t>DATABASE DESIGN</a:t>
            </a:r>
            <a:endParaRPr lang="en-GB" dirty="0"/>
          </a:p>
        </p:txBody>
      </p:sp>
      <p:sp>
        <p:nvSpPr>
          <p:cNvPr id="3" name="Content Placeholder 2">
            <a:extLst>
              <a:ext uri="{FF2B5EF4-FFF2-40B4-BE49-F238E27FC236}">
                <a16:creationId xmlns:a16="http://schemas.microsoft.com/office/drawing/2014/main" id="{144AB1ED-1C0A-B509-64A8-9FFE09E19350}"/>
              </a:ext>
            </a:extLst>
          </p:cNvPr>
          <p:cNvSpPr>
            <a:spLocks noGrp="1"/>
          </p:cNvSpPr>
          <p:nvPr>
            <p:ph idx="1"/>
          </p:nvPr>
        </p:nvSpPr>
        <p:spPr>
          <a:xfrm>
            <a:off x="1484310" y="1828801"/>
            <a:ext cx="10018713" cy="3975651"/>
          </a:xfrm>
        </p:spPr>
        <p:txBody>
          <a:bodyPr>
            <a:normAutofit/>
          </a:bodyPr>
          <a:lstStyle/>
          <a:p>
            <a:pPr>
              <a:buFont typeface="Wingdings" panose="05000000000000000000" pitchFamily="2" charset="2"/>
              <a:buChar char="q"/>
            </a:pPr>
            <a:r>
              <a:rPr lang="en-GB" b="1" dirty="0"/>
              <a:t> Table Design </a:t>
            </a:r>
            <a:r>
              <a:rPr lang="en-GB" sz="2000" b="1" dirty="0"/>
              <a:t>:-</a:t>
            </a:r>
          </a:p>
          <a:p>
            <a:pPr marL="0" indent="0">
              <a:buNone/>
            </a:pPr>
            <a:r>
              <a:rPr lang="en-GB" sz="2000" b="1" dirty="0"/>
              <a:t>       </a:t>
            </a:r>
            <a:r>
              <a:rPr lang="en-GB" sz="2800" b="1" dirty="0"/>
              <a:t>1</a:t>
            </a:r>
            <a:r>
              <a:rPr lang="en-GB" sz="2000" b="1" dirty="0"/>
              <a:t>.Book :-</a:t>
            </a:r>
          </a:p>
          <a:p>
            <a:pPr>
              <a:buFont typeface="Wingdings" panose="05000000000000000000" pitchFamily="2" charset="2"/>
              <a:buChar char="v"/>
            </a:pPr>
            <a:endParaRPr lang="en-GB" sz="2800" b="1" dirty="0"/>
          </a:p>
        </p:txBody>
      </p:sp>
      <p:graphicFrame>
        <p:nvGraphicFramePr>
          <p:cNvPr id="4" name="Table 3">
            <a:extLst>
              <a:ext uri="{FF2B5EF4-FFF2-40B4-BE49-F238E27FC236}">
                <a16:creationId xmlns:a16="http://schemas.microsoft.com/office/drawing/2014/main" id="{168BEA03-A0B6-1CED-E545-30B52328F2E7}"/>
              </a:ext>
            </a:extLst>
          </p:cNvPr>
          <p:cNvGraphicFramePr>
            <a:graphicFrameLocks noGrp="1"/>
          </p:cNvGraphicFramePr>
          <p:nvPr>
            <p:extLst>
              <p:ext uri="{D42A27DB-BD31-4B8C-83A1-F6EECF244321}">
                <p14:modId xmlns:p14="http://schemas.microsoft.com/office/powerpoint/2010/main" val="143535167"/>
              </p:ext>
            </p:extLst>
          </p:nvPr>
        </p:nvGraphicFramePr>
        <p:xfrm>
          <a:off x="3472070" y="3776870"/>
          <a:ext cx="8030953" cy="2601940"/>
        </p:xfrm>
        <a:graphic>
          <a:graphicData uri="http://schemas.openxmlformats.org/drawingml/2006/table">
            <a:tbl>
              <a:tblPr firstRow="1" bandRow="1">
                <a:tableStyleId>{5C22544A-7EE6-4342-B048-85BDC9FD1C3A}</a:tableStyleId>
              </a:tblPr>
              <a:tblGrid>
                <a:gridCol w="2722582">
                  <a:extLst>
                    <a:ext uri="{9D8B030D-6E8A-4147-A177-3AD203B41FA5}">
                      <a16:colId xmlns:a16="http://schemas.microsoft.com/office/drawing/2014/main" val="1637108337"/>
                    </a:ext>
                  </a:extLst>
                </a:gridCol>
                <a:gridCol w="2690222">
                  <a:extLst>
                    <a:ext uri="{9D8B030D-6E8A-4147-A177-3AD203B41FA5}">
                      <a16:colId xmlns:a16="http://schemas.microsoft.com/office/drawing/2014/main" val="521961603"/>
                    </a:ext>
                  </a:extLst>
                </a:gridCol>
                <a:gridCol w="2618149">
                  <a:extLst>
                    <a:ext uri="{9D8B030D-6E8A-4147-A177-3AD203B41FA5}">
                      <a16:colId xmlns:a16="http://schemas.microsoft.com/office/drawing/2014/main" val="772606067"/>
                    </a:ext>
                  </a:extLst>
                </a:gridCol>
              </a:tblGrid>
              <a:tr h="447236">
                <a:tc>
                  <a:txBody>
                    <a:bodyPr/>
                    <a:lstStyle/>
                    <a:p>
                      <a:r>
                        <a:rPr lang="en-GB" dirty="0"/>
                        <a:t>          Column Name</a:t>
                      </a:r>
                    </a:p>
                  </a:txBody>
                  <a:tcPr/>
                </a:tc>
                <a:tc>
                  <a:txBody>
                    <a:bodyPr/>
                    <a:lstStyle/>
                    <a:p>
                      <a:r>
                        <a:rPr lang="en-GB" dirty="0"/>
                        <a:t>             Data  Types</a:t>
                      </a:r>
                    </a:p>
                  </a:txBody>
                  <a:tcPr/>
                </a:tc>
                <a:tc>
                  <a:txBody>
                    <a:bodyPr/>
                    <a:lstStyle/>
                    <a:p>
                      <a:r>
                        <a:rPr lang="en-GB" dirty="0"/>
                        <a:t>          Constraints </a:t>
                      </a:r>
                    </a:p>
                  </a:txBody>
                  <a:tcPr/>
                </a:tc>
                <a:extLst>
                  <a:ext uri="{0D108BD9-81ED-4DB2-BD59-A6C34878D82A}">
                    <a16:rowId xmlns:a16="http://schemas.microsoft.com/office/drawing/2014/main" val="2847953915"/>
                  </a:ext>
                </a:extLst>
              </a:tr>
              <a:tr h="0">
                <a:tc>
                  <a:txBody>
                    <a:bodyPr/>
                    <a:lstStyle/>
                    <a:p>
                      <a:r>
                        <a:rPr lang="en-GB" dirty="0"/>
                        <a:t>                       ID</a:t>
                      </a:r>
                    </a:p>
                  </a:txBody>
                  <a:tcPr/>
                </a:tc>
                <a:tc>
                  <a:txBody>
                    <a:bodyPr/>
                    <a:lstStyle/>
                    <a:p>
                      <a:r>
                        <a:rPr lang="en-GB" dirty="0"/>
                        <a:t>    INT</a:t>
                      </a:r>
                    </a:p>
                  </a:txBody>
                  <a:tcPr/>
                </a:tc>
                <a:tc>
                  <a:txBody>
                    <a:bodyPr/>
                    <a:lstStyle/>
                    <a:p>
                      <a:r>
                        <a:rPr lang="en-GB" dirty="0"/>
                        <a:t> Primary Key</a:t>
                      </a:r>
                    </a:p>
                  </a:txBody>
                  <a:tcPr/>
                </a:tc>
                <a:extLst>
                  <a:ext uri="{0D108BD9-81ED-4DB2-BD59-A6C34878D82A}">
                    <a16:rowId xmlns:a16="http://schemas.microsoft.com/office/drawing/2014/main" val="2131901371"/>
                  </a:ext>
                </a:extLst>
              </a:tr>
              <a:tr h="447236">
                <a:tc>
                  <a:txBody>
                    <a:bodyPr/>
                    <a:lstStyle/>
                    <a:p>
                      <a:r>
                        <a:rPr lang="en-GB" dirty="0"/>
                        <a:t>                   </a:t>
                      </a:r>
                      <a:r>
                        <a:rPr lang="en-GB" dirty="0">
                          <a:latin typeface="Calibri" panose="020F0502020204030204" pitchFamily="34" charset="0"/>
                          <a:cs typeface="Calibri" panose="020F0502020204030204" pitchFamily="34" charset="0"/>
                        </a:rPr>
                        <a:t>Title</a:t>
                      </a:r>
                    </a:p>
                  </a:txBody>
                  <a:tcPr/>
                </a:tc>
                <a:tc>
                  <a:txBody>
                    <a:bodyPr/>
                    <a:lstStyle/>
                    <a:p>
                      <a:r>
                        <a:rPr lang="en-GB" dirty="0"/>
                        <a:t>    VARCHAR (100)</a:t>
                      </a:r>
                    </a:p>
                  </a:txBody>
                  <a:tcPr/>
                </a:tc>
                <a:tc>
                  <a:txBody>
                    <a:bodyPr/>
                    <a:lstStyle/>
                    <a:p>
                      <a:r>
                        <a:rPr lang="en-GB" dirty="0"/>
                        <a:t> NOT NULL</a:t>
                      </a:r>
                    </a:p>
                  </a:txBody>
                  <a:tcPr/>
                </a:tc>
                <a:extLst>
                  <a:ext uri="{0D108BD9-81ED-4DB2-BD59-A6C34878D82A}">
                    <a16:rowId xmlns:a16="http://schemas.microsoft.com/office/drawing/2014/main" val="599627158"/>
                  </a:ext>
                </a:extLst>
              </a:tr>
              <a:tr h="447236">
                <a:tc>
                  <a:txBody>
                    <a:bodyPr/>
                    <a:lstStyle/>
                    <a:p>
                      <a:r>
                        <a:rPr lang="en-GB" dirty="0"/>
                        <a:t>                 Author</a:t>
                      </a:r>
                      <a:endParaRPr lang="en-GB" dirty="0">
                        <a:latin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latin typeface="+mn-lt"/>
                          <a:cs typeface="Calibri" panose="020F0502020204030204" pitchFamily="34" charset="0"/>
                        </a:rPr>
                        <a:t>     VARCHAR (50)</a:t>
                      </a:r>
                    </a:p>
                  </a:txBody>
                  <a:tcPr/>
                </a:tc>
                <a:tc>
                  <a:txBody>
                    <a:bodyPr/>
                    <a:lstStyle/>
                    <a:p>
                      <a:r>
                        <a:rPr lang="en-GB" dirty="0"/>
                        <a:t>NOT NULL</a:t>
                      </a:r>
                    </a:p>
                  </a:txBody>
                  <a:tcPr/>
                </a:tc>
                <a:extLst>
                  <a:ext uri="{0D108BD9-81ED-4DB2-BD59-A6C34878D82A}">
                    <a16:rowId xmlns:a16="http://schemas.microsoft.com/office/drawing/2014/main" val="1790812979"/>
                  </a:ext>
                </a:extLst>
              </a:tr>
              <a:tr h="447236">
                <a:tc>
                  <a:txBody>
                    <a:bodyPr/>
                    <a:lstStyle/>
                    <a:p>
                      <a:r>
                        <a:rPr lang="en-GB" dirty="0"/>
                        <a:t>         </a:t>
                      </a:r>
                      <a:r>
                        <a:rPr lang="en-GB" dirty="0">
                          <a:latin typeface="Calibri" panose="020F0502020204030204" pitchFamily="34" charset="0"/>
                          <a:cs typeface="Calibri" panose="020F0502020204030204" pitchFamily="34" charset="0"/>
                        </a:rPr>
                        <a:t>YearOfPublication</a:t>
                      </a:r>
                      <a:endParaRPr lang="en-GB"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dirty="0"/>
                        <a:t>      INT</a:t>
                      </a:r>
                    </a:p>
                  </a:txBody>
                  <a:tcPr/>
                </a:tc>
                <a:tc>
                  <a:txBody>
                    <a:bodyPr/>
                    <a:lstStyle/>
                    <a:p>
                      <a:r>
                        <a:rPr lang="en-GB" dirty="0"/>
                        <a:t>NOT NULL</a:t>
                      </a:r>
                    </a:p>
                  </a:txBody>
                  <a:tcPr/>
                </a:tc>
                <a:extLst>
                  <a:ext uri="{0D108BD9-81ED-4DB2-BD59-A6C34878D82A}">
                    <a16:rowId xmlns:a16="http://schemas.microsoft.com/office/drawing/2014/main" val="3648466817"/>
                  </a:ext>
                </a:extLst>
              </a:tr>
              <a:tr h="447236">
                <a:tc>
                  <a:txBody>
                    <a:bodyPr/>
                    <a:lstStyle/>
                    <a:p>
                      <a:r>
                        <a:rPr lang="en-GB" dirty="0"/>
                        <a:t>        MembershipDate</a:t>
                      </a:r>
                    </a:p>
                  </a:txBody>
                  <a:tcPr/>
                </a:tc>
                <a:tc>
                  <a:txBody>
                    <a:bodyPr/>
                    <a:lstStyle/>
                    <a:p>
                      <a:r>
                        <a:rPr lang="en-GB" dirty="0"/>
                        <a:t>      DATE</a:t>
                      </a:r>
                    </a:p>
                  </a:txBody>
                  <a:tcPr/>
                </a:tc>
                <a:tc>
                  <a:txBody>
                    <a:bodyPr/>
                    <a:lstStyle/>
                    <a:p>
                      <a:r>
                        <a:rPr lang="en-GB" dirty="0"/>
                        <a:t>NOT NULL</a:t>
                      </a:r>
                    </a:p>
                  </a:txBody>
                  <a:tcPr/>
                </a:tc>
                <a:extLst>
                  <a:ext uri="{0D108BD9-81ED-4DB2-BD59-A6C34878D82A}">
                    <a16:rowId xmlns:a16="http://schemas.microsoft.com/office/drawing/2014/main" val="3163741356"/>
                  </a:ext>
                </a:extLst>
              </a:tr>
            </a:tbl>
          </a:graphicData>
        </a:graphic>
      </p:graphicFrame>
    </p:spTree>
    <p:extLst>
      <p:ext uri="{BB962C8B-B14F-4D97-AF65-F5344CB8AC3E}">
        <p14:creationId xmlns:p14="http://schemas.microsoft.com/office/powerpoint/2010/main" val="12572527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944</TotalTime>
  <Words>765</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Calibri</vt:lpstr>
      <vt:lpstr>Corbel</vt:lpstr>
      <vt:lpstr>Impact</vt:lpstr>
      <vt:lpstr>Wingdings</vt:lpstr>
      <vt:lpstr>Parallax</vt:lpstr>
      <vt:lpstr>PowerPoint Presentation</vt:lpstr>
      <vt:lpstr> INTRODUCTION   </vt:lpstr>
      <vt:lpstr>TECHNOLOGY </vt:lpstr>
      <vt:lpstr>Eclipse IDE</vt:lpstr>
      <vt:lpstr>MySQL Workbench </vt:lpstr>
      <vt:lpstr>JAVA Programming Language</vt:lpstr>
      <vt:lpstr>Hibernate Framework</vt:lpstr>
      <vt:lpstr>ER DIAGRAM</vt:lpstr>
      <vt:lpstr>DATABASE DESIGN</vt:lpstr>
      <vt:lpstr>DATABASE DESIGN</vt:lpstr>
      <vt:lpstr>DATABASE DESIGN</vt:lpstr>
      <vt:lpstr>DATABASE DESIGN</vt:lpstr>
      <vt:lpstr>DATABASE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20</cp:revision>
  <dcterms:created xsi:type="dcterms:W3CDTF">2024-12-28T16:59:05Z</dcterms:created>
  <dcterms:modified xsi:type="dcterms:W3CDTF">2025-01-05T19:09:16Z</dcterms:modified>
</cp:coreProperties>
</file>