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9"/>
  </p:handoutMasterIdLst>
  <p:sldIdLst>
    <p:sldId id="256" r:id="rId2"/>
    <p:sldId id="312" r:id="rId3"/>
    <p:sldId id="314" r:id="rId4"/>
    <p:sldId id="332" r:id="rId5"/>
    <p:sldId id="325" r:id="rId6"/>
    <p:sldId id="326" r:id="rId7"/>
    <p:sldId id="32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EDC"/>
    <a:srgbClr val="FF66FF"/>
    <a:srgbClr val="FF3300"/>
    <a:srgbClr val="FFFFFF"/>
    <a:srgbClr val="D57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724F6-52C8-49B7-A184-62F18725C52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33E18-C7CB-42CD-9576-B0A94128552A}">
      <dgm:prSet phldrT="[Text]" custT="1"/>
      <dgm:spPr/>
      <dgm:t>
        <a:bodyPr/>
        <a:lstStyle/>
        <a:p>
          <a:r>
            <a:rPr lang="en-US" sz="4000" dirty="0"/>
            <a:t>Types </a:t>
          </a:r>
        </a:p>
      </dgm:t>
    </dgm:pt>
    <dgm:pt modelId="{A430D7B5-A6D7-40BA-8AAD-E19CF3358E59}" type="parTrans" cxnId="{22A1F713-EDB5-4A30-9FD6-CC4CC0D519DC}">
      <dgm:prSet/>
      <dgm:spPr/>
      <dgm:t>
        <a:bodyPr/>
        <a:lstStyle/>
        <a:p>
          <a:endParaRPr lang="en-US"/>
        </a:p>
      </dgm:t>
    </dgm:pt>
    <dgm:pt modelId="{12DD4515-7907-4ED6-B85A-8A7B4A290653}" type="sibTrans" cxnId="{22A1F713-EDB5-4A30-9FD6-CC4CC0D519DC}">
      <dgm:prSet/>
      <dgm:spPr/>
      <dgm:t>
        <a:bodyPr/>
        <a:lstStyle/>
        <a:p>
          <a:endParaRPr lang="en-US"/>
        </a:p>
      </dgm:t>
    </dgm:pt>
    <dgm:pt modelId="{9C8F04F6-2331-446F-AF76-A2452098003A}">
      <dgm:prSet phldrT="[Text]"/>
      <dgm:spPr/>
      <dgm:t>
        <a:bodyPr/>
        <a:lstStyle/>
        <a:p>
          <a:r>
            <a:rPr lang="en-US" i="1" dirty="0">
              <a:solidFill>
                <a:srgbClr val="FFFF00"/>
              </a:solidFill>
            </a:rPr>
            <a:t>Truth vs loyalty:</a:t>
          </a:r>
        </a:p>
        <a:p>
          <a:r>
            <a:rPr lang="en-US" dirty="0"/>
            <a:t>Honesty, candor, or integrity vs commitment, responsibility, and promise-keeping </a:t>
          </a:r>
        </a:p>
      </dgm:t>
    </dgm:pt>
    <dgm:pt modelId="{FC31344E-7665-481A-8DAC-FE1D5311B8D9}" type="parTrans" cxnId="{ABC83015-A849-44C7-8A41-495666398F4E}">
      <dgm:prSet/>
      <dgm:spPr/>
      <dgm:t>
        <a:bodyPr/>
        <a:lstStyle/>
        <a:p>
          <a:endParaRPr lang="en-US"/>
        </a:p>
      </dgm:t>
    </dgm:pt>
    <dgm:pt modelId="{A4A5EE0A-F20A-4A82-9EB7-A203D979AD38}" type="sibTrans" cxnId="{ABC83015-A849-44C7-8A41-495666398F4E}">
      <dgm:prSet/>
      <dgm:spPr/>
      <dgm:t>
        <a:bodyPr/>
        <a:lstStyle/>
        <a:p>
          <a:endParaRPr lang="en-US"/>
        </a:p>
      </dgm:t>
    </dgm:pt>
    <dgm:pt modelId="{A333EE8C-4721-4CD1-9E31-E46FCCB61D13}">
      <dgm:prSet phldrT="[Text]"/>
      <dgm:spPr/>
      <dgm:t>
        <a:bodyPr/>
        <a:lstStyle/>
        <a:p>
          <a:r>
            <a:rPr lang="en-US" i="1" dirty="0">
              <a:solidFill>
                <a:srgbClr val="FFC000"/>
              </a:solidFill>
            </a:rPr>
            <a:t>Individual vs community: </a:t>
          </a:r>
        </a:p>
        <a:p>
          <a:r>
            <a:rPr lang="en-US" dirty="0"/>
            <a:t>us vs them / self vs others / smaller vs larger </a:t>
          </a:r>
        </a:p>
      </dgm:t>
    </dgm:pt>
    <dgm:pt modelId="{92FC0789-9CCE-442C-B55D-0E22EBDE060A}" type="parTrans" cxnId="{9DD7DAB1-24D4-4436-9695-CCF648C63FFD}">
      <dgm:prSet/>
      <dgm:spPr/>
      <dgm:t>
        <a:bodyPr/>
        <a:lstStyle/>
        <a:p>
          <a:endParaRPr lang="en-US"/>
        </a:p>
      </dgm:t>
    </dgm:pt>
    <dgm:pt modelId="{F295EAC4-926D-4836-A0D7-B0D61DA24D22}" type="sibTrans" cxnId="{9DD7DAB1-24D4-4436-9695-CCF648C63FFD}">
      <dgm:prSet/>
      <dgm:spPr/>
      <dgm:t>
        <a:bodyPr/>
        <a:lstStyle/>
        <a:p>
          <a:endParaRPr lang="en-US"/>
        </a:p>
      </dgm:t>
    </dgm:pt>
    <dgm:pt modelId="{F01AA260-CDE1-4352-A827-3C82CC4D4A4E}">
      <dgm:prSet phldrT="[Text]"/>
      <dgm:spPr/>
      <dgm:t>
        <a:bodyPr/>
        <a:lstStyle/>
        <a:p>
          <a:r>
            <a:rPr lang="en-US" i="1" dirty="0">
              <a:solidFill>
                <a:srgbClr val="92D050"/>
              </a:solidFill>
            </a:rPr>
            <a:t>Short-term vs long-term:</a:t>
          </a:r>
        </a:p>
        <a:p>
          <a:r>
            <a:rPr lang="en-US" dirty="0"/>
            <a:t>Now vs then – immediate desires running counter to future goals/prospects</a:t>
          </a:r>
        </a:p>
      </dgm:t>
    </dgm:pt>
    <dgm:pt modelId="{38B73D6F-16DE-4742-AA4D-F5D398C97951}" type="parTrans" cxnId="{32653D2D-1479-4108-A27D-DAA783AF0930}">
      <dgm:prSet/>
      <dgm:spPr/>
      <dgm:t>
        <a:bodyPr/>
        <a:lstStyle/>
        <a:p>
          <a:endParaRPr lang="en-US"/>
        </a:p>
      </dgm:t>
    </dgm:pt>
    <dgm:pt modelId="{8B831B8F-F695-4C86-A429-14939F1F4CFA}" type="sibTrans" cxnId="{32653D2D-1479-4108-A27D-DAA783AF0930}">
      <dgm:prSet/>
      <dgm:spPr/>
      <dgm:t>
        <a:bodyPr/>
        <a:lstStyle/>
        <a:p>
          <a:endParaRPr lang="en-US"/>
        </a:p>
      </dgm:t>
    </dgm:pt>
    <dgm:pt modelId="{A616CDF0-A5E7-459D-BB23-5DEEA9D35FB7}">
      <dgm:prSet phldrT="[Text]"/>
      <dgm:spPr/>
      <dgm:t>
        <a:bodyPr/>
        <a:lstStyle/>
        <a:p>
          <a:r>
            <a:rPr lang="en-US" i="1" dirty="0">
              <a:solidFill>
                <a:srgbClr val="FF66FF"/>
              </a:solidFill>
            </a:rPr>
            <a:t>Justice vs mercy:</a:t>
          </a:r>
        </a:p>
        <a:p>
          <a:r>
            <a:rPr lang="en-US" dirty="0"/>
            <a:t>Fairness, equity, and even-handed application of the law in conflict with compassion, empathy, and love</a:t>
          </a:r>
        </a:p>
      </dgm:t>
    </dgm:pt>
    <dgm:pt modelId="{1836FD7E-7875-4C6C-9234-03D36EE42CFF}" type="parTrans" cxnId="{66C99FA1-14E1-406E-A64D-DA9027EBC53F}">
      <dgm:prSet/>
      <dgm:spPr/>
      <dgm:t>
        <a:bodyPr/>
        <a:lstStyle/>
        <a:p>
          <a:endParaRPr lang="en-US"/>
        </a:p>
      </dgm:t>
    </dgm:pt>
    <dgm:pt modelId="{B7C8188E-236C-48E6-A0B7-4D782BC0C3DF}" type="sibTrans" cxnId="{66C99FA1-14E1-406E-A64D-DA9027EBC53F}">
      <dgm:prSet/>
      <dgm:spPr/>
      <dgm:t>
        <a:bodyPr/>
        <a:lstStyle/>
        <a:p>
          <a:endParaRPr lang="en-US"/>
        </a:p>
      </dgm:t>
    </dgm:pt>
    <dgm:pt modelId="{8511850A-5739-4749-93D8-20AFC9053A97}" type="pres">
      <dgm:prSet presAssocID="{6A7724F6-52C8-49B7-A184-62F18725C52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D799ADA-B1A3-4C2C-AA8C-92EB1A283639}" type="pres">
      <dgm:prSet presAssocID="{6A7724F6-52C8-49B7-A184-62F18725C521}" presName="matrix" presStyleCnt="0"/>
      <dgm:spPr/>
    </dgm:pt>
    <dgm:pt modelId="{50B65433-C2DC-490C-A50D-A65A1679235C}" type="pres">
      <dgm:prSet presAssocID="{6A7724F6-52C8-49B7-A184-62F18725C521}" presName="tile1" presStyleLbl="node1" presStyleIdx="0" presStyleCnt="4"/>
      <dgm:spPr/>
    </dgm:pt>
    <dgm:pt modelId="{F8B789E5-6EB3-4B02-9BA9-4F02620F851B}" type="pres">
      <dgm:prSet presAssocID="{6A7724F6-52C8-49B7-A184-62F18725C5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E706F5-7A5B-4CCF-BE6D-FFCD9CE922F6}" type="pres">
      <dgm:prSet presAssocID="{6A7724F6-52C8-49B7-A184-62F18725C521}" presName="tile2" presStyleLbl="node1" presStyleIdx="1" presStyleCnt="4"/>
      <dgm:spPr/>
    </dgm:pt>
    <dgm:pt modelId="{374047FB-FB58-439D-AA4C-604647E8AC37}" type="pres">
      <dgm:prSet presAssocID="{6A7724F6-52C8-49B7-A184-62F18725C5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3DDA46-BC78-46B7-AFFF-9618D497B415}" type="pres">
      <dgm:prSet presAssocID="{6A7724F6-52C8-49B7-A184-62F18725C521}" presName="tile3" presStyleLbl="node1" presStyleIdx="2" presStyleCnt="4" custLinFactNeighborX="-4545" custLinFactNeighborY="13514"/>
      <dgm:spPr/>
    </dgm:pt>
    <dgm:pt modelId="{88883545-BA08-43DA-B236-CEB8E43B31B1}" type="pres">
      <dgm:prSet presAssocID="{6A7724F6-52C8-49B7-A184-62F18725C5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578CE25-D15A-4BE6-9C37-9A40A3A83B7D}" type="pres">
      <dgm:prSet presAssocID="{6A7724F6-52C8-49B7-A184-62F18725C521}" presName="tile4" presStyleLbl="node1" presStyleIdx="3" presStyleCnt="4"/>
      <dgm:spPr/>
    </dgm:pt>
    <dgm:pt modelId="{1B685412-FBE7-4BC4-97F6-02ED9050E9DF}" type="pres">
      <dgm:prSet presAssocID="{6A7724F6-52C8-49B7-A184-62F18725C5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C8F41F9-ECA6-45AE-959A-92475BF3E401}" type="pres">
      <dgm:prSet presAssocID="{6A7724F6-52C8-49B7-A184-62F18725C521}" presName="centerTile" presStyleLbl="fgShp" presStyleIdx="0" presStyleCnt="1" custLinFactNeighborX="758" custLinFactNeighborY="1351">
        <dgm:presLayoutVars>
          <dgm:chMax val="0"/>
          <dgm:chPref val="0"/>
        </dgm:presLayoutVars>
      </dgm:prSet>
      <dgm:spPr/>
    </dgm:pt>
  </dgm:ptLst>
  <dgm:cxnLst>
    <dgm:cxn modelId="{6BD4F10E-5BB5-484B-B5D9-CD9AB2C9280C}" type="presOf" srcId="{A616CDF0-A5E7-459D-BB23-5DEEA9D35FB7}" destId="{4578CE25-D15A-4BE6-9C37-9A40A3A83B7D}" srcOrd="0" destOrd="0" presId="urn:microsoft.com/office/officeart/2005/8/layout/matrix1"/>
    <dgm:cxn modelId="{0B1BC510-AC4E-4B16-A42F-A5B8EC061A3E}" type="presOf" srcId="{A333EE8C-4721-4CD1-9E31-E46FCCB61D13}" destId="{374047FB-FB58-439D-AA4C-604647E8AC37}" srcOrd="1" destOrd="0" presId="urn:microsoft.com/office/officeart/2005/8/layout/matrix1"/>
    <dgm:cxn modelId="{22A1F713-EDB5-4A30-9FD6-CC4CC0D519DC}" srcId="{6A7724F6-52C8-49B7-A184-62F18725C521}" destId="{F1D33E18-C7CB-42CD-9576-B0A94128552A}" srcOrd="0" destOrd="0" parTransId="{A430D7B5-A6D7-40BA-8AAD-E19CF3358E59}" sibTransId="{12DD4515-7907-4ED6-B85A-8A7B4A290653}"/>
    <dgm:cxn modelId="{ABC83015-A849-44C7-8A41-495666398F4E}" srcId="{F1D33E18-C7CB-42CD-9576-B0A94128552A}" destId="{9C8F04F6-2331-446F-AF76-A2452098003A}" srcOrd="0" destOrd="0" parTransId="{FC31344E-7665-481A-8DAC-FE1D5311B8D9}" sibTransId="{A4A5EE0A-F20A-4A82-9EB7-A203D979AD38}"/>
    <dgm:cxn modelId="{D7779421-3C5A-4CA5-958E-AA624C83352C}" type="presOf" srcId="{F1D33E18-C7CB-42CD-9576-B0A94128552A}" destId="{1C8F41F9-ECA6-45AE-959A-92475BF3E401}" srcOrd="0" destOrd="0" presId="urn:microsoft.com/office/officeart/2005/8/layout/matrix1"/>
    <dgm:cxn modelId="{32653D2D-1479-4108-A27D-DAA783AF0930}" srcId="{F1D33E18-C7CB-42CD-9576-B0A94128552A}" destId="{F01AA260-CDE1-4352-A827-3C82CC4D4A4E}" srcOrd="2" destOrd="0" parTransId="{38B73D6F-16DE-4742-AA4D-F5D398C97951}" sibTransId="{8B831B8F-F695-4C86-A429-14939F1F4CFA}"/>
    <dgm:cxn modelId="{65D37131-1479-42EA-B832-0C7521B110CA}" type="presOf" srcId="{F01AA260-CDE1-4352-A827-3C82CC4D4A4E}" destId="{733DDA46-BC78-46B7-AFFF-9618D497B415}" srcOrd="0" destOrd="0" presId="urn:microsoft.com/office/officeart/2005/8/layout/matrix1"/>
    <dgm:cxn modelId="{8CC0414E-1661-4462-B969-60DFB96C98BC}" type="presOf" srcId="{F01AA260-CDE1-4352-A827-3C82CC4D4A4E}" destId="{88883545-BA08-43DA-B236-CEB8E43B31B1}" srcOrd="1" destOrd="0" presId="urn:microsoft.com/office/officeart/2005/8/layout/matrix1"/>
    <dgm:cxn modelId="{9ADB894E-97FE-4F72-9BA8-579A18927474}" type="presOf" srcId="{9C8F04F6-2331-446F-AF76-A2452098003A}" destId="{50B65433-C2DC-490C-A50D-A65A1679235C}" srcOrd="0" destOrd="0" presId="urn:microsoft.com/office/officeart/2005/8/layout/matrix1"/>
    <dgm:cxn modelId="{8C6C7570-F4F8-458B-8F91-A78B2DC8BB6C}" type="presOf" srcId="{A333EE8C-4721-4CD1-9E31-E46FCCB61D13}" destId="{94E706F5-7A5B-4CCF-BE6D-FFCD9CE922F6}" srcOrd="0" destOrd="0" presId="urn:microsoft.com/office/officeart/2005/8/layout/matrix1"/>
    <dgm:cxn modelId="{45E9218F-BE5A-4D85-B768-BC035EFB370D}" type="presOf" srcId="{6A7724F6-52C8-49B7-A184-62F18725C521}" destId="{8511850A-5739-4749-93D8-20AFC9053A97}" srcOrd="0" destOrd="0" presId="urn:microsoft.com/office/officeart/2005/8/layout/matrix1"/>
    <dgm:cxn modelId="{66C99FA1-14E1-406E-A64D-DA9027EBC53F}" srcId="{F1D33E18-C7CB-42CD-9576-B0A94128552A}" destId="{A616CDF0-A5E7-459D-BB23-5DEEA9D35FB7}" srcOrd="3" destOrd="0" parTransId="{1836FD7E-7875-4C6C-9234-03D36EE42CFF}" sibTransId="{B7C8188E-236C-48E6-A0B7-4D782BC0C3DF}"/>
    <dgm:cxn modelId="{3B0D38A7-78A9-4C6B-83BF-3FA085D33379}" type="presOf" srcId="{A616CDF0-A5E7-459D-BB23-5DEEA9D35FB7}" destId="{1B685412-FBE7-4BC4-97F6-02ED9050E9DF}" srcOrd="1" destOrd="0" presId="urn:microsoft.com/office/officeart/2005/8/layout/matrix1"/>
    <dgm:cxn modelId="{9DD7DAB1-24D4-4436-9695-CCF648C63FFD}" srcId="{F1D33E18-C7CB-42CD-9576-B0A94128552A}" destId="{A333EE8C-4721-4CD1-9E31-E46FCCB61D13}" srcOrd="1" destOrd="0" parTransId="{92FC0789-9CCE-442C-B55D-0E22EBDE060A}" sibTransId="{F295EAC4-926D-4836-A0D7-B0D61DA24D22}"/>
    <dgm:cxn modelId="{8271B1DB-BC49-4C60-A94C-115FE6205978}" type="presOf" srcId="{9C8F04F6-2331-446F-AF76-A2452098003A}" destId="{F8B789E5-6EB3-4B02-9BA9-4F02620F851B}" srcOrd="1" destOrd="0" presId="urn:microsoft.com/office/officeart/2005/8/layout/matrix1"/>
    <dgm:cxn modelId="{F5002E36-9477-4AF8-A3AC-9F1085AC90EA}" type="presParOf" srcId="{8511850A-5739-4749-93D8-20AFC9053A97}" destId="{8D799ADA-B1A3-4C2C-AA8C-92EB1A283639}" srcOrd="0" destOrd="0" presId="urn:microsoft.com/office/officeart/2005/8/layout/matrix1"/>
    <dgm:cxn modelId="{1EDEC4A1-7CCC-4C8B-B172-6E5530606E20}" type="presParOf" srcId="{8D799ADA-B1A3-4C2C-AA8C-92EB1A283639}" destId="{50B65433-C2DC-490C-A50D-A65A1679235C}" srcOrd="0" destOrd="0" presId="urn:microsoft.com/office/officeart/2005/8/layout/matrix1"/>
    <dgm:cxn modelId="{0D531E82-A8A6-4F80-9E88-DE0F61125A0F}" type="presParOf" srcId="{8D799ADA-B1A3-4C2C-AA8C-92EB1A283639}" destId="{F8B789E5-6EB3-4B02-9BA9-4F02620F851B}" srcOrd="1" destOrd="0" presId="urn:microsoft.com/office/officeart/2005/8/layout/matrix1"/>
    <dgm:cxn modelId="{E3AB490C-5A26-494F-8C26-5026971CA688}" type="presParOf" srcId="{8D799ADA-B1A3-4C2C-AA8C-92EB1A283639}" destId="{94E706F5-7A5B-4CCF-BE6D-FFCD9CE922F6}" srcOrd="2" destOrd="0" presId="urn:microsoft.com/office/officeart/2005/8/layout/matrix1"/>
    <dgm:cxn modelId="{1774D5A4-3F95-4DFA-9C87-3976F5D4A8B8}" type="presParOf" srcId="{8D799ADA-B1A3-4C2C-AA8C-92EB1A283639}" destId="{374047FB-FB58-439D-AA4C-604647E8AC37}" srcOrd="3" destOrd="0" presId="urn:microsoft.com/office/officeart/2005/8/layout/matrix1"/>
    <dgm:cxn modelId="{C0577038-FDCA-4FE2-8770-1FD3737E138B}" type="presParOf" srcId="{8D799ADA-B1A3-4C2C-AA8C-92EB1A283639}" destId="{733DDA46-BC78-46B7-AFFF-9618D497B415}" srcOrd="4" destOrd="0" presId="urn:microsoft.com/office/officeart/2005/8/layout/matrix1"/>
    <dgm:cxn modelId="{413BB105-C00F-4EB3-BE9C-730A34E5C999}" type="presParOf" srcId="{8D799ADA-B1A3-4C2C-AA8C-92EB1A283639}" destId="{88883545-BA08-43DA-B236-CEB8E43B31B1}" srcOrd="5" destOrd="0" presId="urn:microsoft.com/office/officeart/2005/8/layout/matrix1"/>
    <dgm:cxn modelId="{272B8AE1-F28F-4DEC-B7BE-86D5E827C6A8}" type="presParOf" srcId="{8D799ADA-B1A3-4C2C-AA8C-92EB1A283639}" destId="{4578CE25-D15A-4BE6-9C37-9A40A3A83B7D}" srcOrd="6" destOrd="0" presId="urn:microsoft.com/office/officeart/2005/8/layout/matrix1"/>
    <dgm:cxn modelId="{7A04F160-6055-458C-A509-FE7C50EA948C}" type="presParOf" srcId="{8D799ADA-B1A3-4C2C-AA8C-92EB1A283639}" destId="{1B685412-FBE7-4BC4-97F6-02ED9050E9DF}" srcOrd="7" destOrd="0" presId="urn:microsoft.com/office/officeart/2005/8/layout/matrix1"/>
    <dgm:cxn modelId="{CA3472CB-3329-419F-9807-FB6DF89DECA7}" type="presParOf" srcId="{8511850A-5739-4749-93D8-20AFC9053A97}" destId="{1C8F41F9-ECA6-45AE-959A-92475BF3E40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0F362-A029-4676-A69D-7556112EDDA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C048D-1910-40B7-9977-8227094F3A28}">
      <dgm:prSet phldrT="[Text]"/>
      <dgm:spPr/>
      <dgm:t>
        <a:bodyPr/>
        <a:lstStyle/>
        <a:p>
          <a:r>
            <a:rPr lang="en-US" dirty="0"/>
            <a:t>Ends-based (consequences)</a:t>
          </a:r>
        </a:p>
      </dgm:t>
    </dgm:pt>
    <dgm:pt modelId="{94570B9D-CA9C-4205-891A-5A676EA5107D}" type="parTrans" cxnId="{CDE73F27-5E9E-4DAA-9045-057643E2B88D}">
      <dgm:prSet/>
      <dgm:spPr/>
      <dgm:t>
        <a:bodyPr/>
        <a:lstStyle/>
        <a:p>
          <a:endParaRPr lang="en-US"/>
        </a:p>
      </dgm:t>
    </dgm:pt>
    <dgm:pt modelId="{436BC84F-BEF4-4672-8C2F-838D6C709D37}" type="sibTrans" cxnId="{CDE73F27-5E9E-4DAA-9045-057643E2B88D}">
      <dgm:prSet/>
      <dgm:spPr/>
      <dgm:t>
        <a:bodyPr/>
        <a:lstStyle/>
        <a:p>
          <a:endParaRPr lang="en-US"/>
        </a:p>
      </dgm:t>
    </dgm:pt>
    <dgm:pt modelId="{59E0918A-D0AD-4B8B-BC78-A80A5F38B838}">
      <dgm:prSet phldrT="[Text]"/>
      <dgm:spPr/>
      <dgm:t>
        <a:bodyPr/>
        <a:lstStyle/>
        <a:p>
          <a:r>
            <a:rPr lang="en-US" dirty="0"/>
            <a:t>Rule-based</a:t>
          </a:r>
        </a:p>
        <a:p>
          <a:r>
            <a:rPr lang="en-US" dirty="0"/>
            <a:t>(obligations)</a:t>
          </a:r>
        </a:p>
      </dgm:t>
    </dgm:pt>
    <dgm:pt modelId="{B94E34B1-AF63-412F-9924-8A21AF91924F}" type="parTrans" cxnId="{85CBA831-652D-4993-A12C-2D723BAAAAC2}">
      <dgm:prSet/>
      <dgm:spPr/>
      <dgm:t>
        <a:bodyPr/>
        <a:lstStyle/>
        <a:p>
          <a:endParaRPr lang="en-US"/>
        </a:p>
      </dgm:t>
    </dgm:pt>
    <dgm:pt modelId="{5EFFAEA6-E443-465C-81AF-1A6BD8FDBF05}" type="sibTrans" cxnId="{85CBA831-652D-4993-A12C-2D723BAAAAC2}">
      <dgm:prSet/>
      <dgm:spPr/>
      <dgm:t>
        <a:bodyPr/>
        <a:lstStyle/>
        <a:p>
          <a:endParaRPr lang="en-US"/>
        </a:p>
      </dgm:t>
    </dgm:pt>
    <dgm:pt modelId="{D6DD54CC-DF0D-4521-9288-83584E3EC240}">
      <dgm:prSet phldrT="[Text]"/>
      <dgm:spPr/>
      <dgm:t>
        <a:bodyPr/>
        <a:lstStyle/>
        <a:p>
          <a:r>
            <a:rPr lang="en-US" dirty="0"/>
            <a:t>Care-based</a:t>
          </a:r>
        </a:p>
        <a:p>
          <a:r>
            <a:rPr lang="en-US" dirty="0"/>
            <a:t>(moral ideals)</a:t>
          </a:r>
        </a:p>
      </dgm:t>
    </dgm:pt>
    <dgm:pt modelId="{6317208D-8F01-419A-AE3D-E7A269BB50D4}" type="parTrans" cxnId="{3EFDCD2B-9E47-4963-8EAC-811B401D4EB4}">
      <dgm:prSet/>
      <dgm:spPr/>
      <dgm:t>
        <a:bodyPr/>
        <a:lstStyle/>
        <a:p>
          <a:endParaRPr lang="en-US"/>
        </a:p>
      </dgm:t>
    </dgm:pt>
    <dgm:pt modelId="{9AC5338C-469F-4051-934F-14F40C2BA68E}" type="sibTrans" cxnId="{3EFDCD2B-9E47-4963-8EAC-811B401D4EB4}">
      <dgm:prSet/>
      <dgm:spPr/>
      <dgm:t>
        <a:bodyPr/>
        <a:lstStyle/>
        <a:p>
          <a:endParaRPr lang="en-US"/>
        </a:p>
      </dgm:t>
    </dgm:pt>
    <dgm:pt modelId="{D93B1854-8E70-4151-A96A-711231EC95B8}" type="pres">
      <dgm:prSet presAssocID="{2E30F362-A029-4676-A69D-7556112EDDA0}" presName="diagram" presStyleCnt="0">
        <dgm:presLayoutVars>
          <dgm:dir/>
          <dgm:resizeHandles val="exact"/>
        </dgm:presLayoutVars>
      </dgm:prSet>
      <dgm:spPr/>
    </dgm:pt>
    <dgm:pt modelId="{6E25E386-F837-40E3-AF3E-81DF215F8B28}" type="pres">
      <dgm:prSet presAssocID="{ADBC048D-1910-40B7-9977-8227094F3A28}" presName="node" presStyleLbl="node1" presStyleIdx="0" presStyleCnt="3">
        <dgm:presLayoutVars>
          <dgm:bulletEnabled val="1"/>
        </dgm:presLayoutVars>
      </dgm:prSet>
      <dgm:spPr/>
    </dgm:pt>
    <dgm:pt modelId="{18BC72F5-A375-4265-8FD9-A2EB51DB4C45}" type="pres">
      <dgm:prSet presAssocID="{436BC84F-BEF4-4672-8C2F-838D6C709D37}" presName="sibTrans" presStyleCnt="0"/>
      <dgm:spPr/>
    </dgm:pt>
    <dgm:pt modelId="{0246A125-8C85-401C-85AE-6DBEDDC1000F}" type="pres">
      <dgm:prSet presAssocID="{59E0918A-D0AD-4B8B-BC78-A80A5F38B838}" presName="node" presStyleLbl="node1" presStyleIdx="1" presStyleCnt="3">
        <dgm:presLayoutVars>
          <dgm:bulletEnabled val="1"/>
        </dgm:presLayoutVars>
      </dgm:prSet>
      <dgm:spPr/>
    </dgm:pt>
    <dgm:pt modelId="{75291C21-982D-4388-8C60-CD1A33840837}" type="pres">
      <dgm:prSet presAssocID="{5EFFAEA6-E443-465C-81AF-1A6BD8FDBF05}" presName="sibTrans" presStyleCnt="0"/>
      <dgm:spPr/>
    </dgm:pt>
    <dgm:pt modelId="{5995DF0D-090F-43DD-9B18-6C1577078CE9}" type="pres">
      <dgm:prSet presAssocID="{D6DD54CC-DF0D-4521-9288-83584E3EC240}" presName="node" presStyleLbl="node1" presStyleIdx="2" presStyleCnt="3">
        <dgm:presLayoutVars>
          <dgm:bulletEnabled val="1"/>
        </dgm:presLayoutVars>
      </dgm:prSet>
      <dgm:spPr/>
    </dgm:pt>
  </dgm:ptLst>
  <dgm:cxnLst>
    <dgm:cxn modelId="{26A1C119-9D8A-40B8-84FD-5C7D897A3951}" type="presOf" srcId="{D6DD54CC-DF0D-4521-9288-83584E3EC240}" destId="{5995DF0D-090F-43DD-9B18-6C1577078CE9}" srcOrd="0" destOrd="0" presId="urn:microsoft.com/office/officeart/2005/8/layout/default"/>
    <dgm:cxn modelId="{CDE73F27-5E9E-4DAA-9045-057643E2B88D}" srcId="{2E30F362-A029-4676-A69D-7556112EDDA0}" destId="{ADBC048D-1910-40B7-9977-8227094F3A28}" srcOrd="0" destOrd="0" parTransId="{94570B9D-CA9C-4205-891A-5A676EA5107D}" sibTransId="{436BC84F-BEF4-4672-8C2F-838D6C709D37}"/>
    <dgm:cxn modelId="{3EFDCD2B-9E47-4963-8EAC-811B401D4EB4}" srcId="{2E30F362-A029-4676-A69D-7556112EDDA0}" destId="{D6DD54CC-DF0D-4521-9288-83584E3EC240}" srcOrd="2" destOrd="0" parTransId="{6317208D-8F01-419A-AE3D-E7A269BB50D4}" sibTransId="{9AC5338C-469F-4051-934F-14F40C2BA68E}"/>
    <dgm:cxn modelId="{85CBA831-652D-4993-A12C-2D723BAAAAC2}" srcId="{2E30F362-A029-4676-A69D-7556112EDDA0}" destId="{59E0918A-D0AD-4B8B-BC78-A80A5F38B838}" srcOrd="1" destOrd="0" parTransId="{B94E34B1-AF63-412F-9924-8A21AF91924F}" sibTransId="{5EFFAEA6-E443-465C-81AF-1A6BD8FDBF05}"/>
    <dgm:cxn modelId="{ACDB9C3D-DC0B-4849-AD5C-EA3CAEF3F13F}" type="presOf" srcId="{59E0918A-D0AD-4B8B-BC78-A80A5F38B838}" destId="{0246A125-8C85-401C-85AE-6DBEDDC1000F}" srcOrd="0" destOrd="0" presId="urn:microsoft.com/office/officeart/2005/8/layout/default"/>
    <dgm:cxn modelId="{7974D1B3-AC02-453B-BC79-C9CC1EE28387}" type="presOf" srcId="{ADBC048D-1910-40B7-9977-8227094F3A28}" destId="{6E25E386-F837-40E3-AF3E-81DF215F8B28}" srcOrd="0" destOrd="0" presId="urn:microsoft.com/office/officeart/2005/8/layout/default"/>
    <dgm:cxn modelId="{10D873E6-A915-45C8-8AC7-D1D2E7E86877}" type="presOf" srcId="{2E30F362-A029-4676-A69D-7556112EDDA0}" destId="{D93B1854-8E70-4151-A96A-711231EC95B8}" srcOrd="0" destOrd="0" presId="urn:microsoft.com/office/officeart/2005/8/layout/default"/>
    <dgm:cxn modelId="{85E9FE42-5301-47B5-9EA3-FF1A8FB091FF}" type="presParOf" srcId="{D93B1854-8E70-4151-A96A-711231EC95B8}" destId="{6E25E386-F837-40E3-AF3E-81DF215F8B28}" srcOrd="0" destOrd="0" presId="urn:microsoft.com/office/officeart/2005/8/layout/default"/>
    <dgm:cxn modelId="{BC96015C-3756-437D-86A9-456ACB50283E}" type="presParOf" srcId="{D93B1854-8E70-4151-A96A-711231EC95B8}" destId="{18BC72F5-A375-4265-8FD9-A2EB51DB4C45}" srcOrd="1" destOrd="0" presId="urn:microsoft.com/office/officeart/2005/8/layout/default"/>
    <dgm:cxn modelId="{4012A087-4BCD-43DD-9EED-0D467F220472}" type="presParOf" srcId="{D93B1854-8E70-4151-A96A-711231EC95B8}" destId="{0246A125-8C85-401C-85AE-6DBEDDC1000F}" srcOrd="2" destOrd="0" presId="urn:microsoft.com/office/officeart/2005/8/layout/default"/>
    <dgm:cxn modelId="{B57C1298-6F82-4268-9675-395B2A1B997C}" type="presParOf" srcId="{D93B1854-8E70-4151-A96A-711231EC95B8}" destId="{75291C21-982D-4388-8C60-CD1A33840837}" srcOrd="3" destOrd="0" presId="urn:microsoft.com/office/officeart/2005/8/layout/default"/>
    <dgm:cxn modelId="{A4AD5546-ED8A-493A-A8D5-F5536B8D451D}" type="presParOf" srcId="{D93B1854-8E70-4151-A96A-711231EC95B8}" destId="{5995DF0D-090F-43DD-9B18-6C1577078CE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65433-C2DC-490C-A50D-A65A1679235C}">
      <dsp:nvSpPr>
        <dsp:cNvPr id="0" name=""/>
        <dsp:cNvSpPr/>
      </dsp:nvSpPr>
      <dsp:spPr>
        <a:xfrm rot="16200000">
          <a:off x="266700" y="-266700"/>
          <a:ext cx="2819400" cy="3352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>
              <a:solidFill>
                <a:srgbClr val="FFFF00"/>
              </a:solidFill>
            </a:rPr>
            <a:t>Truth vs loyalty: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Honesty, candor, or integrity vs commitment, responsibility, and promise-keeping </a:t>
          </a:r>
        </a:p>
      </dsp:txBody>
      <dsp:txXfrm rot="5400000">
        <a:off x="0" y="0"/>
        <a:ext cx="3352800" cy="2114550"/>
      </dsp:txXfrm>
    </dsp:sp>
    <dsp:sp modelId="{94E706F5-7A5B-4CCF-BE6D-FFCD9CE922F6}">
      <dsp:nvSpPr>
        <dsp:cNvPr id="0" name=""/>
        <dsp:cNvSpPr/>
      </dsp:nvSpPr>
      <dsp:spPr>
        <a:xfrm>
          <a:off x="3352800" y="0"/>
          <a:ext cx="3352800" cy="2819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>
              <a:solidFill>
                <a:srgbClr val="FFC000"/>
              </a:solidFill>
            </a:rPr>
            <a:t>Individual vs community: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 vs them / self vs others / smaller vs larger </a:t>
          </a:r>
        </a:p>
      </dsp:txBody>
      <dsp:txXfrm>
        <a:off x="3352800" y="0"/>
        <a:ext cx="3352800" cy="2114550"/>
      </dsp:txXfrm>
    </dsp:sp>
    <dsp:sp modelId="{733DDA46-BC78-46B7-AFFF-9618D497B415}">
      <dsp:nvSpPr>
        <dsp:cNvPr id="0" name=""/>
        <dsp:cNvSpPr/>
      </dsp:nvSpPr>
      <dsp:spPr>
        <a:xfrm rot="10800000">
          <a:off x="0" y="2819400"/>
          <a:ext cx="3352800" cy="28194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>
              <a:solidFill>
                <a:srgbClr val="92D050"/>
              </a:solidFill>
            </a:rPr>
            <a:t>Short-term vs long-term: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Now vs then – immediate desires running counter to future goals/prospects</a:t>
          </a:r>
        </a:p>
      </dsp:txBody>
      <dsp:txXfrm rot="10800000">
        <a:off x="0" y="3524249"/>
        <a:ext cx="3352800" cy="2114550"/>
      </dsp:txXfrm>
    </dsp:sp>
    <dsp:sp modelId="{4578CE25-D15A-4BE6-9C37-9A40A3A83B7D}">
      <dsp:nvSpPr>
        <dsp:cNvPr id="0" name=""/>
        <dsp:cNvSpPr/>
      </dsp:nvSpPr>
      <dsp:spPr>
        <a:xfrm rot="5400000">
          <a:off x="3619500" y="2552700"/>
          <a:ext cx="2819400" cy="3352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>
              <a:solidFill>
                <a:srgbClr val="FF66FF"/>
              </a:solidFill>
            </a:rPr>
            <a:t>Justice vs mercy: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Fairness, equity, and even-handed application of the law in conflict with compassion, empathy, and love</a:t>
          </a:r>
        </a:p>
      </dsp:txBody>
      <dsp:txXfrm rot="-5400000">
        <a:off x="3352800" y="3524249"/>
        <a:ext cx="3352800" cy="2114550"/>
      </dsp:txXfrm>
    </dsp:sp>
    <dsp:sp modelId="{1C8F41F9-ECA6-45AE-959A-92475BF3E401}">
      <dsp:nvSpPr>
        <dsp:cNvPr id="0" name=""/>
        <dsp:cNvSpPr/>
      </dsp:nvSpPr>
      <dsp:spPr>
        <a:xfrm>
          <a:off x="2362208" y="2133595"/>
          <a:ext cx="2011680" cy="14097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Types </a:t>
          </a:r>
        </a:p>
      </dsp:txBody>
      <dsp:txXfrm>
        <a:off x="2431024" y="2202411"/>
        <a:ext cx="1874048" cy="127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5E386-F837-40E3-AF3E-81DF215F8B28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Ends-based (consequences)</a:t>
          </a:r>
        </a:p>
      </dsp:txBody>
      <dsp:txXfrm>
        <a:off x="744" y="145603"/>
        <a:ext cx="2902148" cy="1741289"/>
      </dsp:txXfrm>
    </dsp:sp>
    <dsp:sp modelId="{0246A125-8C85-401C-85AE-6DBEDDC1000F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Rule-based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(obligations)</a:t>
          </a:r>
        </a:p>
      </dsp:txBody>
      <dsp:txXfrm>
        <a:off x="3193107" y="145603"/>
        <a:ext cx="2902148" cy="1741289"/>
      </dsp:txXfrm>
    </dsp:sp>
    <dsp:sp modelId="{5995DF0D-090F-43DD-9B18-6C1577078CE9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Care-based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(moral ideals)</a:t>
          </a:r>
        </a:p>
      </dsp:txBody>
      <dsp:txXfrm>
        <a:off x="1596925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071DA-3593-44DE-86B5-FFA61BAEDCF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A1F-92CA-45F0-B912-4C7AB8B2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09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EE3A44-8F7D-4A1B-AC12-BF886ECE66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330BB8C-3E6B-49C2-BA62-1CDEB185C3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838200"/>
            <a:ext cx="7696200" cy="3276600"/>
          </a:xfrm>
        </p:spPr>
        <p:txBody>
          <a:bodyPr>
            <a:normAutofit/>
          </a:bodyPr>
          <a:lstStyle/>
          <a:p>
            <a:r>
              <a:rPr lang="en-US" b="1" dirty="0"/>
              <a:t>Week 12</a:t>
            </a:r>
            <a:r>
              <a:rPr lang="en-US" dirty="0"/>
              <a:t>: </a:t>
            </a:r>
            <a:r>
              <a:rPr lang="en-US" sz="3200" dirty="0">
                <a:solidFill>
                  <a:srgbClr val="FF0000"/>
                </a:solidFill>
              </a:rPr>
              <a:t>Moral Dilemmas </a:t>
            </a:r>
          </a:p>
          <a:p>
            <a:r>
              <a:rPr lang="en-US" dirty="0"/>
              <a:t>Concepts, Principles, and Steps for analyzing and resolving moral dilemmas </a:t>
            </a:r>
          </a:p>
          <a:p>
            <a:r>
              <a:rPr lang="en-US" dirty="0"/>
              <a:t>From Rushworth Kidder’s </a:t>
            </a:r>
            <a:r>
              <a:rPr lang="en-US" i="1" dirty="0"/>
              <a:t>How Good People Make Tough Choices   </a:t>
            </a:r>
          </a:p>
          <a:p>
            <a:r>
              <a:rPr lang="en-US" dirty="0"/>
              <a:t>Also refer to Boss’s chapter 9 – </a:t>
            </a:r>
            <a:r>
              <a:rPr lang="en-US" b="1" i="1" dirty="0"/>
              <a:t>Moral Arguments </a:t>
            </a:r>
            <a:r>
              <a:rPr lang="en-US" dirty="0"/>
              <a:t>reading + pages 105-106 of the course text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6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Tough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689" y="2133600"/>
            <a:ext cx="81534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</a:t>
            </a:r>
            <a:r>
              <a:rPr lang="en-US" dirty="0" err="1"/>
              <a:t>centre</a:t>
            </a:r>
            <a:r>
              <a:rPr lang="en-US" dirty="0"/>
              <a:t> on right vs wrong </a:t>
            </a:r>
          </a:p>
          <a:p>
            <a:pPr marL="0" indent="0">
              <a:buNone/>
            </a:pPr>
            <a:r>
              <a:rPr lang="en-US" dirty="0"/>
              <a:t>But 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RIGHT vs RIGHT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They become genuine dilemmas if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i="1" dirty="0"/>
              <a:t> options tug at our values where we know what ought to be done. </a:t>
            </a:r>
          </a:p>
        </p:txBody>
      </p:sp>
      <p:pic>
        <p:nvPicPr>
          <p:cNvPr id="6" name="Picture 5" descr="showing people on a bridge looking at water with sharks and swimmers- what would you do" title="Visua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256" y="1028323"/>
            <a:ext cx="3438144" cy="25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6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Four Common Dilemmas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Models or paradigms:</a:t>
            </a:r>
            <a:endParaRPr lang="en-US" sz="40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4000" dirty="0"/>
              <a:t>Truth vs loyalty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4000" dirty="0"/>
              <a:t>Individual vs community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4000" dirty="0"/>
              <a:t>Short-term vs long-term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4000" dirty="0"/>
              <a:t>Justice vs mercy </a:t>
            </a:r>
          </a:p>
        </p:txBody>
      </p:sp>
    </p:spTree>
    <p:extLst>
      <p:ext uri="{BB962C8B-B14F-4D97-AF65-F5344CB8AC3E}">
        <p14:creationId xmlns:p14="http://schemas.microsoft.com/office/powerpoint/2010/main" val="69131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76680151"/>
              </p:ext>
            </p:extLst>
          </p:nvPr>
        </p:nvGraphicFramePr>
        <p:xfrm>
          <a:off x="914400" y="990600"/>
          <a:ext cx="6705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73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Principles for decisions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/>
          <a:lstStyle/>
          <a:p>
            <a:r>
              <a:rPr lang="en-US" dirty="0"/>
              <a:t>From the traditions of moral philosophy – covered in chapters 8, 9, and 10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81818709"/>
              </p:ext>
            </p:extLst>
          </p:nvPr>
        </p:nvGraphicFramePr>
        <p:xfrm>
          <a:off x="1524000" y="241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4724400"/>
            <a:ext cx="309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from Kidder</a:t>
            </a:r>
          </a:p>
          <a:p>
            <a:r>
              <a:rPr lang="en-US" dirty="0"/>
              <a:t>- posted in weekly folder for your reference</a:t>
            </a:r>
          </a:p>
        </p:txBody>
      </p:sp>
    </p:spTree>
    <p:extLst>
      <p:ext uri="{BB962C8B-B14F-4D97-AF65-F5344CB8AC3E}">
        <p14:creationId xmlns:p14="http://schemas.microsoft.com/office/powerpoint/2010/main" val="191588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 Principles for Resolving Dilemmas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what’s best for the greatest number of people (connects to ends-based thinking – or </a:t>
            </a:r>
            <a:r>
              <a:rPr lang="en-US" dirty="0">
                <a:solidFill>
                  <a:srgbClr val="F61EDC"/>
                </a:solidFill>
              </a:rPr>
              <a:t>consequences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your highest sense of principle (connects to rule-based thinking – or </a:t>
            </a:r>
            <a:r>
              <a:rPr lang="en-US" dirty="0">
                <a:solidFill>
                  <a:srgbClr val="7030A0"/>
                </a:solidFill>
              </a:rPr>
              <a:t>obligations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what you want others to do to you (connects to care-based thinking – or </a:t>
            </a:r>
            <a:r>
              <a:rPr lang="en-US" dirty="0">
                <a:solidFill>
                  <a:srgbClr val="00B0F0"/>
                </a:solidFill>
              </a:rPr>
              <a:t>moral ideals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Refer to reading posted in weekly folder</a:t>
            </a:r>
          </a:p>
          <a:p>
            <a:pPr marL="822960" lvl="3" indent="0">
              <a:buNone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8925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 Steps for Decision-making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Refer to the reading posted in the weekly folder – </a:t>
            </a:r>
            <a:r>
              <a:rPr lang="en-US" sz="1200" b="1" i="1" dirty="0"/>
              <a:t>pp.181-184 (Kidder)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Recognize that there is a moral issue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Determine the 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Gather the relevant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Test for right-vs-wrong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Test for right-vs-right paradigms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Apply the resolution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Investigate the “trilemma”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Make the decision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Revisit and reflect on the decision. </a:t>
            </a:r>
          </a:p>
        </p:txBody>
      </p:sp>
    </p:spTree>
    <p:extLst>
      <p:ext uri="{BB962C8B-B14F-4D97-AF65-F5344CB8AC3E}">
        <p14:creationId xmlns:p14="http://schemas.microsoft.com/office/powerpoint/2010/main" val="3502877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1488</TotalTime>
  <Words>338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Clarity</vt:lpstr>
      <vt:lpstr>PowerPoint Presentation</vt:lpstr>
      <vt:lpstr>Tough choices</vt:lpstr>
      <vt:lpstr>Four Common Dilemmas</vt:lpstr>
      <vt:lpstr>PowerPoint Presentation</vt:lpstr>
      <vt:lpstr>Principles for decisions </vt:lpstr>
      <vt:lpstr>Three Principles for Resolving Dilemmas </vt:lpstr>
      <vt:lpstr>9 Steps for Decision-making</vt:lpstr>
    </vt:vector>
  </TitlesOfParts>
  <Company>Georgian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Beth Mawhiney</dc:creator>
  <cp:lastModifiedBy>Vrunda Panchani</cp:lastModifiedBy>
  <cp:revision>141</cp:revision>
  <cp:lastPrinted>2015-01-08T17:31:49Z</cp:lastPrinted>
  <dcterms:created xsi:type="dcterms:W3CDTF">2014-12-16T18:25:56Z</dcterms:created>
  <dcterms:modified xsi:type="dcterms:W3CDTF">2020-12-16T16:09:14Z</dcterms:modified>
</cp:coreProperties>
</file>