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DE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2E59CC-551A-4905-BF27-6F39184DD14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D3CACA-3570-4379-95E6-1D0A1FC1A108}">
      <dgm:prSet/>
      <dgm:spPr/>
      <dgm:t>
        <a:bodyPr/>
        <a:lstStyle/>
        <a:p>
          <a:r>
            <a:rPr lang="en-US" dirty="0"/>
            <a:t>Understanding and controlling customer churn has become essential for sustained growth and profitability in the competitive environment of modern enterprises.</a:t>
          </a:r>
        </a:p>
      </dgm:t>
    </dgm:pt>
    <dgm:pt modelId="{D24D6B3C-F6B5-43B2-AF19-681DA5A98E29}" type="parTrans" cxnId="{2B5372FC-5B28-449E-BAE8-4DD94F323074}">
      <dgm:prSet/>
      <dgm:spPr/>
      <dgm:t>
        <a:bodyPr/>
        <a:lstStyle/>
        <a:p>
          <a:endParaRPr lang="en-US"/>
        </a:p>
      </dgm:t>
    </dgm:pt>
    <dgm:pt modelId="{3276FC4D-C29E-4FE8-B527-C5A7DF439E81}" type="sibTrans" cxnId="{2B5372FC-5B28-449E-BAE8-4DD94F323074}">
      <dgm:prSet/>
      <dgm:spPr/>
      <dgm:t>
        <a:bodyPr/>
        <a:lstStyle/>
        <a:p>
          <a:endParaRPr lang="en-US"/>
        </a:p>
      </dgm:t>
    </dgm:pt>
    <dgm:pt modelId="{27ED9FE3-29F6-4CB0-BDD3-3191C06503C1}">
      <dgm:prSet/>
      <dgm:spPr/>
      <dgm:t>
        <a:bodyPr/>
        <a:lstStyle/>
        <a:p>
          <a:r>
            <a:rPr lang="en-US"/>
            <a:t>Customer churn, also abbreviated to "churn," refers to the rate at which customers discontinue utilising a company's goods or services.</a:t>
          </a:r>
        </a:p>
      </dgm:t>
    </dgm:pt>
    <dgm:pt modelId="{1DD2B0C5-1923-4B77-833F-997D1040BE27}" type="parTrans" cxnId="{5DB6404C-0262-4A91-BB63-C58F95C25348}">
      <dgm:prSet/>
      <dgm:spPr/>
      <dgm:t>
        <a:bodyPr/>
        <a:lstStyle/>
        <a:p>
          <a:endParaRPr lang="en-US"/>
        </a:p>
      </dgm:t>
    </dgm:pt>
    <dgm:pt modelId="{D17DA54E-2758-4781-89B2-FDEA2574AF19}" type="sibTrans" cxnId="{5DB6404C-0262-4A91-BB63-C58F95C25348}">
      <dgm:prSet/>
      <dgm:spPr/>
      <dgm:t>
        <a:bodyPr/>
        <a:lstStyle/>
        <a:p>
          <a:endParaRPr lang="en-US"/>
        </a:p>
      </dgm:t>
    </dgm:pt>
    <dgm:pt modelId="{086831AE-D40F-471F-8C02-285DAAC9C544}">
      <dgm:prSet/>
      <dgm:spPr/>
      <dgm:t>
        <a:bodyPr/>
        <a:lstStyle/>
        <a:p>
          <a:r>
            <a:rPr lang="en-US"/>
            <a:t>As recruiting new customers is often more expensive than keeping existing ones, it's a measure that can have a big impact on a company's bottom line.</a:t>
          </a:r>
        </a:p>
      </dgm:t>
    </dgm:pt>
    <dgm:pt modelId="{A7B96892-5192-45AD-A0A3-23F419C7ED27}" type="parTrans" cxnId="{8F0373E3-B9A6-48C2-86ED-0B478A5C326B}">
      <dgm:prSet/>
      <dgm:spPr/>
      <dgm:t>
        <a:bodyPr/>
        <a:lstStyle/>
        <a:p>
          <a:endParaRPr lang="en-US"/>
        </a:p>
      </dgm:t>
    </dgm:pt>
    <dgm:pt modelId="{90D2380C-D83F-44C0-96C0-6DA592C69470}" type="sibTrans" cxnId="{8F0373E3-B9A6-48C2-86ED-0B478A5C326B}">
      <dgm:prSet/>
      <dgm:spPr/>
      <dgm:t>
        <a:bodyPr/>
        <a:lstStyle/>
        <a:p>
          <a:endParaRPr lang="en-US"/>
        </a:p>
      </dgm:t>
    </dgm:pt>
    <dgm:pt modelId="{81EF5883-9AF3-4DE5-A9B0-D0F9C4E6F11C}">
      <dgm:prSet/>
      <dgm:spPr/>
      <dgm:t>
        <a:bodyPr/>
        <a:lstStyle/>
        <a:p>
          <a:r>
            <a:rPr lang="en-US"/>
            <a:t>Churn analysis is a data-driven strategy for bettering client retention and, eventually, corporate success. It aims to understand, measure, and address customer attrition.</a:t>
          </a:r>
        </a:p>
      </dgm:t>
    </dgm:pt>
    <dgm:pt modelId="{44876EA4-1E6D-40DF-8587-5B25C0D2E20B}" type="parTrans" cxnId="{0D6466B8-CD59-45B3-9C91-B4C022BC1445}">
      <dgm:prSet/>
      <dgm:spPr/>
      <dgm:t>
        <a:bodyPr/>
        <a:lstStyle/>
        <a:p>
          <a:endParaRPr lang="en-US"/>
        </a:p>
      </dgm:t>
    </dgm:pt>
    <dgm:pt modelId="{853ED581-FD4E-4958-9F58-9BE2DA5E4A9F}" type="sibTrans" cxnId="{0D6466B8-CD59-45B3-9C91-B4C022BC1445}">
      <dgm:prSet/>
      <dgm:spPr/>
      <dgm:t>
        <a:bodyPr/>
        <a:lstStyle/>
        <a:p>
          <a:endParaRPr lang="en-US"/>
        </a:p>
      </dgm:t>
    </dgm:pt>
    <dgm:pt modelId="{7784135F-6662-4B59-A6BE-CA0ACAFEA180}" type="pres">
      <dgm:prSet presAssocID="{152E59CC-551A-4905-BF27-6F39184DD143}" presName="root" presStyleCnt="0">
        <dgm:presLayoutVars>
          <dgm:dir/>
          <dgm:resizeHandles val="exact"/>
        </dgm:presLayoutVars>
      </dgm:prSet>
      <dgm:spPr/>
    </dgm:pt>
    <dgm:pt modelId="{26F53A58-EE3D-4E9C-B348-966729FF1D33}" type="pres">
      <dgm:prSet presAssocID="{9ED3CACA-3570-4379-95E6-1D0A1FC1A108}" presName="compNode" presStyleCnt="0"/>
      <dgm:spPr/>
    </dgm:pt>
    <dgm:pt modelId="{CDBAABA4-7EE2-4665-B589-C2361F08A426}" type="pres">
      <dgm:prSet presAssocID="{9ED3CACA-3570-4379-95E6-1D0A1FC1A108}" presName="bgRect" presStyleLbl="bgShp" presStyleIdx="0" presStyleCnt="4"/>
      <dgm:spPr/>
    </dgm:pt>
    <dgm:pt modelId="{928DC823-BBEF-4261-BA2F-A18D0A3200BB}" type="pres">
      <dgm:prSet presAssocID="{9ED3CACA-3570-4379-95E6-1D0A1FC1A10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Upward Trend"/>
        </a:ext>
      </dgm:extLst>
    </dgm:pt>
    <dgm:pt modelId="{05086B79-07C1-4C7A-B959-E3641335407D}" type="pres">
      <dgm:prSet presAssocID="{9ED3CACA-3570-4379-95E6-1D0A1FC1A108}" presName="spaceRect" presStyleCnt="0"/>
      <dgm:spPr/>
    </dgm:pt>
    <dgm:pt modelId="{A64B81B2-E0B0-4285-B8B2-871CDB3C680A}" type="pres">
      <dgm:prSet presAssocID="{9ED3CACA-3570-4379-95E6-1D0A1FC1A108}" presName="parTx" presStyleLbl="revTx" presStyleIdx="0" presStyleCnt="4">
        <dgm:presLayoutVars>
          <dgm:chMax val="0"/>
          <dgm:chPref val="0"/>
        </dgm:presLayoutVars>
      </dgm:prSet>
      <dgm:spPr/>
    </dgm:pt>
    <dgm:pt modelId="{DD7CCB6F-F552-43FF-B641-E861C24DF298}" type="pres">
      <dgm:prSet presAssocID="{3276FC4D-C29E-4FE8-B527-C5A7DF439E81}" presName="sibTrans" presStyleCnt="0"/>
      <dgm:spPr/>
    </dgm:pt>
    <dgm:pt modelId="{46B8A8D5-1D1A-4377-9DEE-EC4A3C7E510B}" type="pres">
      <dgm:prSet presAssocID="{27ED9FE3-29F6-4CB0-BDD3-3191C06503C1}" presName="compNode" presStyleCnt="0"/>
      <dgm:spPr/>
    </dgm:pt>
    <dgm:pt modelId="{9F4E993B-0619-49EE-A492-4695A1A5CE2A}" type="pres">
      <dgm:prSet presAssocID="{27ED9FE3-29F6-4CB0-BDD3-3191C06503C1}" presName="bgRect" presStyleLbl="bgShp" presStyleIdx="1" presStyleCnt="4"/>
      <dgm:spPr/>
    </dgm:pt>
    <dgm:pt modelId="{31ED1D65-9CFA-4B00-B95F-ED2DB2AE386D}" type="pres">
      <dgm:prSet presAssocID="{27ED9FE3-29F6-4CB0-BDD3-3191C06503C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0FABF825-D105-4D9F-A919-209A14DCB0F0}" type="pres">
      <dgm:prSet presAssocID="{27ED9FE3-29F6-4CB0-BDD3-3191C06503C1}" presName="spaceRect" presStyleCnt="0"/>
      <dgm:spPr/>
    </dgm:pt>
    <dgm:pt modelId="{65AC4ED7-92AF-457E-A5E6-5FF09548E080}" type="pres">
      <dgm:prSet presAssocID="{27ED9FE3-29F6-4CB0-BDD3-3191C06503C1}" presName="parTx" presStyleLbl="revTx" presStyleIdx="1" presStyleCnt="4">
        <dgm:presLayoutVars>
          <dgm:chMax val="0"/>
          <dgm:chPref val="0"/>
        </dgm:presLayoutVars>
      </dgm:prSet>
      <dgm:spPr/>
    </dgm:pt>
    <dgm:pt modelId="{4ABED8D2-2DE4-485A-BBEA-2822E9B610EC}" type="pres">
      <dgm:prSet presAssocID="{D17DA54E-2758-4781-89B2-FDEA2574AF19}" presName="sibTrans" presStyleCnt="0"/>
      <dgm:spPr/>
    </dgm:pt>
    <dgm:pt modelId="{E4F25617-1E7D-442F-9A6C-A9205CAE70F0}" type="pres">
      <dgm:prSet presAssocID="{086831AE-D40F-471F-8C02-285DAAC9C544}" presName="compNode" presStyleCnt="0"/>
      <dgm:spPr/>
    </dgm:pt>
    <dgm:pt modelId="{81B2B59D-0169-4452-AD1A-164F2DA90DF8}" type="pres">
      <dgm:prSet presAssocID="{086831AE-D40F-471F-8C02-285DAAC9C544}" presName="bgRect" presStyleLbl="bgShp" presStyleIdx="2" presStyleCnt="4"/>
      <dgm:spPr/>
    </dgm:pt>
    <dgm:pt modelId="{9EB958AE-7438-438A-8DCC-C6444779BE41}" type="pres">
      <dgm:prSet presAssocID="{086831AE-D40F-471F-8C02-285DAAC9C54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ffice Worker"/>
        </a:ext>
      </dgm:extLst>
    </dgm:pt>
    <dgm:pt modelId="{89666C5F-EE18-4DE3-B6FD-A0CD637D1AE2}" type="pres">
      <dgm:prSet presAssocID="{086831AE-D40F-471F-8C02-285DAAC9C544}" presName="spaceRect" presStyleCnt="0"/>
      <dgm:spPr/>
    </dgm:pt>
    <dgm:pt modelId="{6935A612-E836-4528-8EA0-E2E3CF2F954B}" type="pres">
      <dgm:prSet presAssocID="{086831AE-D40F-471F-8C02-285DAAC9C544}" presName="parTx" presStyleLbl="revTx" presStyleIdx="2" presStyleCnt="4">
        <dgm:presLayoutVars>
          <dgm:chMax val="0"/>
          <dgm:chPref val="0"/>
        </dgm:presLayoutVars>
      </dgm:prSet>
      <dgm:spPr/>
    </dgm:pt>
    <dgm:pt modelId="{7E2D78BB-B986-48CE-8204-55903F1BCFC0}" type="pres">
      <dgm:prSet presAssocID="{90D2380C-D83F-44C0-96C0-6DA592C69470}" presName="sibTrans" presStyleCnt="0"/>
      <dgm:spPr/>
    </dgm:pt>
    <dgm:pt modelId="{0C669873-9280-47C2-9BF2-667ADB9EF62C}" type="pres">
      <dgm:prSet presAssocID="{81EF5883-9AF3-4DE5-A9B0-D0F9C4E6F11C}" presName="compNode" presStyleCnt="0"/>
      <dgm:spPr/>
    </dgm:pt>
    <dgm:pt modelId="{4150385B-B5F4-4FE7-A6A9-464C77056B5E}" type="pres">
      <dgm:prSet presAssocID="{81EF5883-9AF3-4DE5-A9B0-D0F9C4E6F11C}" presName="bgRect" presStyleLbl="bgShp" presStyleIdx="3" presStyleCnt="4"/>
      <dgm:spPr/>
    </dgm:pt>
    <dgm:pt modelId="{D8A0D701-A1ED-4EE4-9D8D-18B7631C08AD}" type="pres">
      <dgm:prSet presAssocID="{81EF5883-9AF3-4DE5-A9B0-D0F9C4E6F11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rver"/>
        </a:ext>
      </dgm:extLst>
    </dgm:pt>
    <dgm:pt modelId="{26593761-0B76-42A0-BC92-343593B923B9}" type="pres">
      <dgm:prSet presAssocID="{81EF5883-9AF3-4DE5-A9B0-D0F9C4E6F11C}" presName="spaceRect" presStyleCnt="0"/>
      <dgm:spPr/>
    </dgm:pt>
    <dgm:pt modelId="{6896AC74-4067-4DD9-BF63-B71B463C2B2B}" type="pres">
      <dgm:prSet presAssocID="{81EF5883-9AF3-4DE5-A9B0-D0F9C4E6F11C}" presName="parTx" presStyleLbl="revTx" presStyleIdx="3" presStyleCnt="4">
        <dgm:presLayoutVars>
          <dgm:chMax val="0"/>
          <dgm:chPref val="0"/>
        </dgm:presLayoutVars>
      </dgm:prSet>
      <dgm:spPr/>
    </dgm:pt>
  </dgm:ptLst>
  <dgm:cxnLst>
    <dgm:cxn modelId="{072A1918-E78A-4F78-8BD7-2573AB27E2ED}" type="presOf" srcId="{086831AE-D40F-471F-8C02-285DAAC9C544}" destId="{6935A612-E836-4528-8EA0-E2E3CF2F954B}" srcOrd="0" destOrd="0" presId="urn:microsoft.com/office/officeart/2018/2/layout/IconVerticalSolidList"/>
    <dgm:cxn modelId="{A4094B1C-226F-4780-8982-43C24DC321B5}" type="presOf" srcId="{9ED3CACA-3570-4379-95E6-1D0A1FC1A108}" destId="{A64B81B2-E0B0-4285-B8B2-871CDB3C680A}" srcOrd="0" destOrd="0" presId="urn:microsoft.com/office/officeart/2018/2/layout/IconVerticalSolidList"/>
    <dgm:cxn modelId="{F534ED20-6E52-4C76-91FA-B8A6FD3C092E}" type="presOf" srcId="{152E59CC-551A-4905-BF27-6F39184DD143}" destId="{7784135F-6662-4B59-A6BE-CA0ACAFEA180}" srcOrd="0" destOrd="0" presId="urn:microsoft.com/office/officeart/2018/2/layout/IconVerticalSolidList"/>
    <dgm:cxn modelId="{5DB6404C-0262-4A91-BB63-C58F95C25348}" srcId="{152E59CC-551A-4905-BF27-6F39184DD143}" destId="{27ED9FE3-29F6-4CB0-BDD3-3191C06503C1}" srcOrd="1" destOrd="0" parTransId="{1DD2B0C5-1923-4B77-833F-997D1040BE27}" sibTransId="{D17DA54E-2758-4781-89B2-FDEA2574AF19}"/>
    <dgm:cxn modelId="{36CD1BA9-8034-4733-B212-E557E743751F}" type="presOf" srcId="{27ED9FE3-29F6-4CB0-BDD3-3191C06503C1}" destId="{65AC4ED7-92AF-457E-A5E6-5FF09548E080}" srcOrd="0" destOrd="0" presId="urn:microsoft.com/office/officeart/2018/2/layout/IconVerticalSolidList"/>
    <dgm:cxn modelId="{0D6466B8-CD59-45B3-9C91-B4C022BC1445}" srcId="{152E59CC-551A-4905-BF27-6F39184DD143}" destId="{81EF5883-9AF3-4DE5-A9B0-D0F9C4E6F11C}" srcOrd="3" destOrd="0" parTransId="{44876EA4-1E6D-40DF-8587-5B25C0D2E20B}" sibTransId="{853ED581-FD4E-4958-9F58-9BE2DA5E4A9F}"/>
    <dgm:cxn modelId="{4F8B9DC4-6549-4929-A3F4-AE5CDD0F6775}" type="presOf" srcId="{81EF5883-9AF3-4DE5-A9B0-D0F9C4E6F11C}" destId="{6896AC74-4067-4DD9-BF63-B71B463C2B2B}" srcOrd="0" destOrd="0" presId="urn:microsoft.com/office/officeart/2018/2/layout/IconVerticalSolidList"/>
    <dgm:cxn modelId="{8F0373E3-B9A6-48C2-86ED-0B478A5C326B}" srcId="{152E59CC-551A-4905-BF27-6F39184DD143}" destId="{086831AE-D40F-471F-8C02-285DAAC9C544}" srcOrd="2" destOrd="0" parTransId="{A7B96892-5192-45AD-A0A3-23F419C7ED27}" sibTransId="{90D2380C-D83F-44C0-96C0-6DA592C69470}"/>
    <dgm:cxn modelId="{2B5372FC-5B28-449E-BAE8-4DD94F323074}" srcId="{152E59CC-551A-4905-BF27-6F39184DD143}" destId="{9ED3CACA-3570-4379-95E6-1D0A1FC1A108}" srcOrd="0" destOrd="0" parTransId="{D24D6B3C-F6B5-43B2-AF19-681DA5A98E29}" sibTransId="{3276FC4D-C29E-4FE8-B527-C5A7DF439E81}"/>
    <dgm:cxn modelId="{12ACDFFE-02B4-484F-8F18-732549D2D4CA}" type="presParOf" srcId="{7784135F-6662-4B59-A6BE-CA0ACAFEA180}" destId="{26F53A58-EE3D-4E9C-B348-966729FF1D33}" srcOrd="0" destOrd="0" presId="urn:microsoft.com/office/officeart/2018/2/layout/IconVerticalSolidList"/>
    <dgm:cxn modelId="{67D38E7C-806B-4E0A-BB5E-CDD11FBCDB73}" type="presParOf" srcId="{26F53A58-EE3D-4E9C-B348-966729FF1D33}" destId="{CDBAABA4-7EE2-4665-B589-C2361F08A426}" srcOrd="0" destOrd="0" presId="urn:microsoft.com/office/officeart/2018/2/layout/IconVerticalSolidList"/>
    <dgm:cxn modelId="{D049E8BD-F749-4E04-A5CB-82D69955F811}" type="presParOf" srcId="{26F53A58-EE3D-4E9C-B348-966729FF1D33}" destId="{928DC823-BBEF-4261-BA2F-A18D0A3200BB}" srcOrd="1" destOrd="0" presId="urn:microsoft.com/office/officeart/2018/2/layout/IconVerticalSolidList"/>
    <dgm:cxn modelId="{45B34A8C-1A3E-42B2-B656-3F51C3CB36EF}" type="presParOf" srcId="{26F53A58-EE3D-4E9C-B348-966729FF1D33}" destId="{05086B79-07C1-4C7A-B959-E3641335407D}" srcOrd="2" destOrd="0" presId="urn:microsoft.com/office/officeart/2018/2/layout/IconVerticalSolidList"/>
    <dgm:cxn modelId="{B2C9DAD3-DF9C-4EA9-9A80-F3935D0E2DD1}" type="presParOf" srcId="{26F53A58-EE3D-4E9C-B348-966729FF1D33}" destId="{A64B81B2-E0B0-4285-B8B2-871CDB3C680A}" srcOrd="3" destOrd="0" presId="urn:microsoft.com/office/officeart/2018/2/layout/IconVerticalSolidList"/>
    <dgm:cxn modelId="{26FCEEA3-49B8-4CE8-9EBA-6540161F4AAB}" type="presParOf" srcId="{7784135F-6662-4B59-A6BE-CA0ACAFEA180}" destId="{DD7CCB6F-F552-43FF-B641-E861C24DF298}" srcOrd="1" destOrd="0" presId="urn:microsoft.com/office/officeart/2018/2/layout/IconVerticalSolidList"/>
    <dgm:cxn modelId="{3DB8E43E-7D55-479C-8E9F-1A34557E5F31}" type="presParOf" srcId="{7784135F-6662-4B59-A6BE-CA0ACAFEA180}" destId="{46B8A8D5-1D1A-4377-9DEE-EC4A3C7E510B}" srcOrd="2" destOrd="0" presId="urn:microsoft.com/office/officeart/2018/2/layout/IconVerticalSolidList"/>
    <dgm:cxn modelId="{C7017461-7047-4B9A-A96C-107C404FD2AD}" type="presParOf" srcId="{46B8A8D5-1D1A-4377-9DEE-EC4A3C7E510B}" destId="{9F4E993B-0619-49EE-A492-4695A1A5CE2A}" srcOrd="0" destOrd="0" presId="urn:microsoft.com/office/officeart/2018/2/layout/IconVerticalSolidList"/>
    <dgm:cxn modelId="{ADE9B70D-5728-471C-80C1-01E5E2145902}" type="presParOf" srcId="{46B8A8D5-1D1A-4377-9DEE-EC4A3C7E510B}" destId="{31ED1D65-9CFA-4B00-B95F-ED2DB2AE386D}" srcOrd="1" destOrd="0" presId="urn:microsoft.com/office/officeart/2018/2/layout/IconVerticalSolidList"/>
    <dgm:cxn modelId="{EE3B9A74-A56F-4528-BD93-63BBB5E1CC4A}" type="presParOf" srcId="{46B8A8D5-1D1A-4377-9DEE-EC4A3C7E510B}" destId="{0FABF825-D105-4D9F-A919-209A14DCB0F0}" srcOrd="2" destOrd="0" presId="urn:microsoft.com/office/officeart/2018/2/layout/IconVerticalSolidList"/>
    <dgm:cxn modelId="{C003B9BC-3671-4C59-8217-0C9EF1A29596}" type="presParOf" srcId="{46B8A8D5-1D1A-4377-9DEE-EC4A3C7E510B}" destId="{65AC4ED7-92AF-457E-A5E6-5FF09548E080}" srcOrd="3" destOrd="0" presId="urn:microsoft.com/office/officeart/2018/2/layout/IconVerticalSolidList"/>
    <dgm:cxn modelId="{3A24BF05-38E2-4D2C-8044-2862B3DBFA92}" type="presParOf" srcId="{7784135F-6662-4B59-A6BE-CA0ACAFEA180}" destId="{4ABED8D2-2DE4-485A-BBEA-2822E9B610EC}" srcOrd="3" destOrd="0" presId="urn:microsoft.com/office/officeart/2018/2/layout/IconVerticalSolidList"/>
    <dgm:cxn modelId="{44683D30-6D55-4AC8-BBB9-61F7E619BB63}" type="presParOf" srcId="{7784135F-6662-4B59-A6BE-CA0ACAFEA180}" destId="{E4F25617-1E7D-442F-9A6C-A9205CAE70F0}" srcOrd="4" destOrd="0" presId="urn:microsoft.com/office/officeart/2018/2/layout/IconVerticalSolidList"/>
    <dgm:cxn modelId="{9E53DAF1-5300-4246-8BCE-C2EF20407D5B}" type="presParOf" srcId="{E4F25617-1E7D-442F-9A6C-A9205CAE70F0}" destId="{81B2B59D-0169-4452-AD1A-164F2DA90DF8}" srcOrd="0" destOrd="0" presId="urn:microsoft.com/office/officeart/2018/2/layout/IconVerticalSolidList"/>
    <dgm:cxn modelId="{ECB086B0-C498-4364-AB21-D2563C47E55F}" type="presParOf" srcId="{E4F25617-1E7D-442F-9A6C-A9205CAE70F0}" destId="{9EB958AE-7438-438A-8DCC-C6444779BE41}" srcOrd="1" destOrd="0" presId="urn:microsoft.com/office/officeart/2018/2/layout/IconVerticalSolidList"/>
    <dgm:cxn modelId="{53B79716-C661-4FC2-96E1-45C47CAC7D7A}" type="presParOf" srcId="{E4F25617-1E7D-442F-9A6C-A9205CAE70F0}" destId="{89666C5F-EE18-4DE3-B6FD-A0CD637D1AE2}" srcOrd="2" destOrd="0" presId="urn:microsoft.com/office/officeart/2018/2/layout/IconVerticalSolidList"/>
    <dgm:cxn modelId="{89A3006A-7849-41FC-8801-E5A98C1FC5CA}" type="presParOf" srcId="{E4F25617-1E7D-442F-9A6C-A9205CAE70F0}" destId="{6935A612-E836-4528-8EA0-E2E3CF2F954B}" srcOrd="3" destOrd="0" presId="urn:microsoft.com/office/officeart/2018/2/layout/IconVerticalSolidList"/>
    <dgm:cxn modelId="{F87A6D56-63CA-40C1-BEA8-A98473A6B8CE}" type="presParOf" srcId="{7784135F-6662-4B59-A6BE-CA0ACAFEA180}" destId="{7E2D78BB-B986-48CE-8204-55903F1BCFC0}" srcOrd="5" destOrd="0" presId="urn:microsoft.com/office/officeart/2018/2/layout/IconVerticalSolidList"/>
    <dgm:cxn modelId="{01079F9C-971A-4948-924C-2AC3B4CA91AC}" type="presParOf" srcId="{7784135F-6662-4B59-A6BE-CA0ACAFEA180}" destId="{0C669873-9280-47C2-9BF2-667ADB9EF62C}" srcOrd="6" destOrd="0" presId="urn:microsoft.com/office/officeart/2018/2/layout/IconVerticalSolidList"/>
    <dgm:cxn modelId="{29FE8063-2405-4FB8-8DB9-BBEFBEAC99DC}" type="presParOf" srcId="{0C669873-9280-47C2-9BF2-667ADB9EF62C}" destId="{4150385B-B5F4-4FE7-A6A9-464C77056B5E}" srcOrd="0" destOrd="0" presId="urn:microsoft.com/office/officeart/2018/2/layout/IconVerticalSolidList"/>
    <dgm:cxn modelId="{46900F2F-6D8E-4920-A06E-667B589F6248}" type="presParOf" srcId="{0C669873-9280-47C2-9BF2-667ADB9EF62C}" destId="{D8A0D701-A1ED-4EE4-9D8D-18B7631C08AD}" srcOrd="1" destOrd="0" presId="urn:microsoft.com/office/officeart/2018/2/layout/IconVerticalSolidList"/>
    <dgm:cxn modelId="{E15C53AF-D780-4EFA-8233-1448C9EEE08D}" type="presParOf" srcId="{0C669873-9280-47C2-9BF2-667ADB9EF62C}" destId="{26593761-0B76-42A0-BC92-343593B923B9}" srcOrd="2" destOrd="0" presId="urn:microsoft.com/office/officeart/2018/2/layout/IconVerticalSolidList"/>
    <dgm:cxn modelId="{8D28D7D7-0B3E-4073-A3BB-D0F22F4E8798}" type="presParOf" srcId="{0C669873-9280-47C2-9BF2-667ADB9EF62C}" destId="{6896AC74-4067-4DD9-BF63-B71B463C2B2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E99891-EB17-4698-A9C2-618C4C65F16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IN"/>
        </a:p>
      </dgm:t>
    </dgm:pt>
    <dgm:pt modelId="{5B0FF1A6-05BC-41A1-A8BF-B13B362E5181}">
      <dgm:prSet phldrT="[Text]"/>
      <dgm:spPr/>
      <dgm:t>
        <a:bodyPr/>
        <a:lstStyle/>
        <a:p>
          <a:pPr>
            <a:lnSpc>
              <a:spcPct val="100000"/>
            </a:lnSpc>
          </a:pPr>
          <a:r>
            <a:rPr lang="en-IN" b="0" i="0" dirty="0"/>
            <a:t>Revenue Impact</a:t>
          </a:r>
          <a:endParaRPr lang="en-IN" b="0" dirty="0"/>
        </a:p>
      </dgm:t>
    </dgm:pt>
    <dgm:pt modelId="{F09B9EF6-78C0-4906-9D49-CF0C6A6C7C99}" type="parTrans" cxnId="{E472F2B1-B51A-4782-B96F-C62552F86C3B}">
      <dgm:prSet/>
      <dgm:spPr/>
      <dgm:t>
        <a:bodyPr/>
        <a:lstStyle/>
        <a:p>
          <a:endParaRPr lang="en-IN"/>
        </a:p>
      </dgm:t>
    </dgm:pt>
    <dgm:pt modelId="{919B4D6C-6854-435F-B23F-1CC956A477C6}" type="sibTrans" cxnId="{E472F2B1-B51A-4782-B96F-C62552F86C3B}">
      <dgm:prSet/>
      <dgm:spPr/>
      <dgm:t>
        <a:bodyPr/>
        <a:lstStyle/>
        <a:p>
          <a:endParaRPr lang="en-IN"/>
        </a:p>
      </dgm:t>
    </dgm:pt>
    <dgm:pt modelId="{8B44ABC4-4FB2-4929-876F-41E1386A0C7E}">
      <dgm:prSet phldrT="[Text]"/>
      <dgm:spPr/>
      <dgm:t>
        <a:bodyPr/>
        <a:lstStyle/>
        <a:p>
          <a:pPr>
            <a:lnSpc>
              <a:spcPct val="100000"/>
            </a:lnSpc>
          </a:pPr>
          <a:r>
            <a:rPr lang="en-IN" b="0" i="0" dirty="0"/>
            <a:t>Competitive Advantage</a:t>
          </a:r>
          <a:endParaRPr lang="en-IN" b="0" dirty="0"/>
        </a:p>
      </dgm:t>
    </dgm:pt>
    <dgm:pt modelId="{63426217-593F-4B07-902C-463150C7FBCD}" type="parTrans" cxnId="{8FE0EDD4-4005-4ED0-9234-49DECB98E5AD}">
      <dgm:prSet/>
      <dgm:spPr/>
      <dgm:t>
        <a:bodyPr/>
        <a:lstStyle/>
        <a:p>
          <a:endParaRPr lang="en-IN"/>
        </a:p>
      </dgm:t>
    </dgm:pt>
    <dgm:pt modelId="{9C0B73FE-7C0A-4336-A030-376A95CB876D}" type="sibTrans" cxnId="{8FE0EDD4-4005-4ED0-9234-49DECB98E5AD}">
      <dgm:prSet/>
      <dgm:spPr/>
      <dgm:t>
        <a:bodyPr/>
        <a:lstStyle/>
        <a:p>
          <a:endParaRPr lang="en-IN"/>
        </a:p>
      </dgm:t>
    </dgm:pt>
    <dgm:pt modelId="{A47705FA-AF92-49A5-8285-4EF2C348413A}">
      <dgm:prSet phldrT="[Text]"/>
      <dgm:spPr/>
      <dgm:t>
        <a:bodyPr/>
        <a:lstStyle/>
        <a:p>
          <a:pPr>
            <a:lnSpc>
              <a:spcPct val="100000"/>
            </a:lnSpc>
          </a:pPr>
          <a:r>
            <a:rPr lang="en-IN" b="0" i="0" dirty="0"/>
            <a:t>Customer Insights</a:t>
          </a:r>
          <a:endParaRPr lang="en-IN" b="0" dirty="0"/>
        </a:p>
      </dgm:t>
    </dgm:pt>
    <dgm:pt modelId="{0984A278-543A-4C17-9C65-504F2F4124EA}" type="parTrans" cxnId="{A2B0F7F1-7B95-4B04-9353-AE27D677427C}">
      <dgm:prSet/>
      <dgm:spPr/>
      <dgm:t>
        <a:bodyPr/>
        <a:lstStyle/>
        <a:p>
          <a:endParaRPr lang="en-IN"/>
        </a:p>
      </dgm:t>
    </dgm:pt>
    <dgm:pt modelId="{CC0790DA-E612-4F0D-8176-CDA1B3B2C65A}" type="sibTrans" cxnId="{A2B0F7F1-7B95-4B04-9353-AE27D677427C}">
      <dgm:prSet/>
      <dgm:spPr/>
      <dgm:t>
        <a:bodyPr/>
        <a:lstStyle/>
        <a:p>
          <a:endParaRPr lang="en-IN"/>
        </a:p>
      </dgm:t>
    </dgm:pt>
    <dgm:pt modelId="{EDB1A513-4F32-4287-928B-0CA1D5F36A19}">
      <dgm:prSet phldrT="[Text]"/>
      <dgm:spPr/>
      <dgm:t>
        <a:bodyPr/>
        <a:lstStyle/>
        <a:p>
          <a:pPr>
            <a:lnSpc>
              <a:spcPct val="100000"/>
            </a:lnSpc>
          </a:pPr>
          <a:r>
            <a:rPr lang="en-IN" b="0" i="0" dirty="0"/>
            <a:t>Cost Efficiency</a:t>
          </a:r>
          <a:endParaRPr lang="en-IN" b="0" dirty="0"/>
        </a:p>
      </dgm:t>
    </dgm:pt>
    <dgm:pt modelId="{FF20BD1F-02EA-45DF-9D8F-FB429A78E75B}" type="parTrans" cxnId="{925656A0-1A20-4854-87CB-B48A3092C96A}">
      <dgm:prSet/>
      <dgm:spPr/>
      <dgm:t>
        <a:bodyPr/>
        <a:lstStyle/>
        <a:p>
          <a:endParaRPr lang="en-IN"/>
        </a:p>
      </dgm:t>
    </dgm:pt>
    <dgm:pt modelId="{0152962E-6E77-45F9-B4CD-1C402F7DF76E}" type="sibTrans" cxnId="{925656A0-1A20-4854-87CB-B48A3092C96A}">
      <dgm:prSet/>
      <dgm:spPr/>
      <dgm:t>
        <a:bodyPr/>
        <a:lstStyle/>
        <a:p>
          <a:endParaRPr lang="en-IN"/>
        </a:p>
      </dgm:t>
    </dgm:pt>
    <dgm:pt modelId="{999DC5D2-CF0A-4902-893E-7140BCB1AFD3}">
      <dgm:prSet phldrT="[Text]"/>
      <dgm:spPr/>
      <dgm:t>
        <a:bodyPr/>
        <a:lstStyle/>
        <a:p>
          <a:pPr>
            <a:lnSpc>
              <a:spcPct val="100000"/>
            </a:lnSpc>
          </a:pPr>
          <a:r>
            <a:rPr lang="en-IN" b="0" i="0" dirty="0"/>
            <a:t>Predictive Capabilities</a:t>
          </a:r>
          <a:endParaRPr lang="en-IN" b="0" dirty="0"/>
        </a:p>
      </dgm:t>
    </dgm:pt>
    <dgm:pt modelId="{98D8873C-DDD9-4D38-BAAF-2501D34711BB}" type="parTrans" cxnId="{BDFB277F-77BA-4422-85A2-F4D82F020799}">
      <dgm:prSet/>
      <dgm:spPr/>
      <dgm:t>
        <a:bodyPr/>
        <a:lstStyle/>
        <a:p>
          <a:endParaRPr lang="en-IN"/>
        </a:p>
      </dgm:t>
    </dgm:pt>
    <dgm:pt modelId="{EAB01937-2F9D-4F4B-BF94-FB38312ED9E1}" type="sibTrans" cxnId="{BDFB277F-77BA-4422-85A2-F4D82F020799}">
      <dgm:prSet/>
      <dgm:spPr/>
      <dgm:t>
        <a:bodyPr/>
        <a:lstStyle/>
        <a:p>
          <a:endParaRPr lang="en-IN"/>
        </a:p>
      </dgm:t>
    </dgm:pt>
    <dgm:pt modelId="{7FE63127-C494-4AAA-B3D8-750C1338599E}" type="pres">
      <dgm:prSet presAssocID="{01E99891-EB17-4698-A9C2-618C4C65F169}" presName="root" presStyleCnt="0">
        <dgm:presLayoutVars>
          <dgm:dir/>
          <dgm:resizeHandles val="exact"/>
        </dgm:presLayoutVars>
      </dgm:prSet>
      <dgm:spPr/>
    </dgm:pt>
    <dgm:pt modelId="{E85280B2-1FC7-4601-8373-46C86A9DFEDC}" type="pres">
      <dgm:prSet presAssocID="{5B0FF1A6-05BC-41A1-A8BF-B13B362E5181}" presName="compNode" presStyleCnt="0"/>
      <dgm:spPr/>
    </dgm:pt>
    <dgm:pt modelId="{9AED3390-DC4C-4B58-A252-731A095C2FF9}" type="pres">
      <dgm:prSet presAssocID="{5B0FF1A6-05BC-41A1-A8BF-B13B362E5181}" presName="bgRect" presStyleLbl="bgShp" presStyleIdx="0" presStyleCnt="5"/>
      <dgm:spPr/>
    </dgm:pt>
    <dgm:pt modelId="{B2F9A702-E21B-48AB-8415-23208C09AF4A}" type="pres">
      <dgm:prSet presAssocID="{5B0FF1A6-05BC-41A1-A8BF-B13B362E518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55CA0DE5-9374-4984-8CCE-896388C7E631}" type="pres">
      <dgm:prSet presAssocID="{5B0FF1A6-05BC-41A1-A8BF-B13B362E5181}" presName="spaceRect" presStyleCnt="0"/>
      <dgm:spPr/>
    </dgm:pt>
    <dgm:pt modelId="{504DEEA8-CBFB-42C4-B860-DB23311AD036}" type="pres">
      <dgm:prSet presAssocID="{5B0FF1A6-05BC-41A1-A8BF-B13B362E5181}" presName="parTx" presStyleLbl="revTx" presStyleIdx="0" presStyleCnt="5">
        <dgm:presLayoutVars>
          <dgm:chMax val="0"/>
          <dgm:chPref val="0"/>
        </dgm:presLayoutVars>
      </dgm:prSet>
      <dgm:spPr/>
    </dgm:pt>
    <dgm:pt modelId="{F4E61820-8434-477A-B452-30C6EC8DB41A}" type="pres">
      <dgm:prSet presAssocID="{919B4D6C-6854-435F-B23F-1CC956A477C6}" presName="sibTrans" presStyleCnt="0"/>
      <dgm:spPr/>
    </dgm:pt>
    <dgm:pt modelId="{BF561595-745A-458E-BE1F-E3AD636D32DC}" type="pres">
      <dgm:prSet presAssocID="{EDB1A513-4F32-4287-928B-0CA1D5F36A19}" presName="compNode" presStyleCnt="0"/>
      <dgm:spPr/>
    </dgm:pt>
    <dgm:pt modelId="{C0697C4D-C3E2-4391-A45E-2B4FA670A341}" type="pres">
      <dgm:prSet presAssocID="{EDB1A513-4F32-4287-928B-0CA1D5F36A19}" presName="bgRect" presStyleLbl="bgShp" presStyleIdx="1" presStyleCnt="5"/>
      <dgm:spPr/>
    </dgm:pt>
    <dgm:pt modelId="{B838198F-48C6-4D2E-8E15-6CD475139198}" type="pres">
      <dgm:prSet presAssocID="{EDB1A513-4F32-4287-928B-0CA1D5F36A1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D8255D88-FA9A-496E-B959-D598BFA6F87A}" type="pres">
      <dgm:prSet presAssocID="{EDB1A513-4F32-4287-928B-0CA1D5F36A19}" presName="spaceRect" presStyleCnt="0"/>
      <dgm:spPr/>
    </dgm:pt>
    <dgm:pt modelId="{4B2599E3-0848-4FB7-BF3D-D8D62379DC45}" type="pres">
      <dgm:prSet presAssocID="{EDB1A513-4F32-4287-928B-0CA1D5F36A19}" presName="parTx" presStyleLbl="revTx" presStyleIdx="1" presStyleCnt="5">
        <dgm:presLayoutVars>
          <dgm:chMax val="0"/>
          <dgm:chPref val="0"/>
        </dgm:presLayoutVars>
      </dgm:prSet>
      <dgm:spPr/>
    </dgm:pt>
    <dgm:pt modelId="{FA3CCC5A-569C-4394-8EE2-529B9C06DBA2}" type="pres">
      <dgm:prSet presAssocID="{0152962E-6E77-45F9-B4CD-1C402F7DF76E}" presName="sibTrans" presStyleCnt="0"/>
      <dgm:spPr/>
    </dgm:pt>
    <dgm:pt modelId="{398865E4-915B-4C6F-A226-98191D941252}" type="pres">
      <dgm:prSet presAssocID="{8B44ABC4-4FB2-4929-876F-41E1386A0C7E}" presName="compNode" presStyleCnt="0"/>
      <dgm:spPr/>
    </dgm:pt>
    <dgm:pt modelId="{B76A5B0D-8FF4-455E-B52C-3B084199ABBC}" type="pres">
      <dgm:prSet presAssocID="{8B44ABC4-4FB2-4929-876F-41E1386A0C7E}" presName="bgRect" presStyleLbl="bgShp" presStyleIdx="2" presStyleCnt="5"/>
      <dgm:spPr/>
    </dgm:pt>
    <dgm:pt modelId="{236BB759-6408-4460-B598-7AB05E6DB13E}" type="pres">
      <dgm:prSet presAssocID="{8B44ABC4-4FB2-4929-876F-41E1386A0C7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61AFB5E0-00AA-44F2-B260-35C690B7A72B}" type="pres">
      <dgm:prSet presAssocID="{8B44ABC4-4FB2-4929-876F-41E1386A0C7E}" presName="spaceRect" presStyleCnt="0"/>
      <dgm:spPr/>
    </dgm:pt>
    <dgm:pt modelId="{7C526B6D-15C9-4C63-A2FC-3B092D6B789C}" type="pres">
      <dgm:prSet presAssocID="{8B44ABC4-4FB2-4929-876F-41E1386A0C7E}" presName="parTx" presStyleLbl="revTx" presStyleIdx="2" presStyleCnt="5">
        <dgm:presLayoutVars>
          <dgm:chMax val="0"/>
          <dgm:chPref val="0"/>
        </dgm:presLayoutVars>
      </dgm:prSet>
      <dgm:spPr/>
    </dgm:pt>
    <dgm:pt modelId="{473C782D-DBCA-46BE-BB99-40B10C707C43}" type="pres">
      <dgm:prSet presAssocID="{9C0B73FE-7C0A-4336-A030-376A95CB876D}" presName="sibTrans" presStyleCnt="0"/>
      <dgm:spPr/>
    </dgm:pt>
    <dgm:pt modelId="{5820342E-A8CF-4623-928C-33B5FE180B94}" type="pres">
      <dgm:prSet presAssocID="{A47705FA-AF92-49A5-8285-4EF2C348413A}" presName="compNode" presStyleCnt="0"/>
      <dgm:spPr/>
    </dgm:pt>
    <dgm:pt modelId="{29B2AEE9-14C1-4D88-82E2-5D255618705C}" type="pres">
      <dgm:prSet presAssocID="{A47705FA-AF92-49A5-8285-4EF2C348413A}" presName="bgRect" presStyleLbl="bgShp" presStyleIdx="3" presStyleCnt="5"/>
      <dgm:spPr/>
    </dgm:pt>
    <dgm:pt modelId="{33AB86DC-ECBD-43E3-BF22-48F9F8FA0426}" type="pres">
      <dgm:prSet presAssocID="{A47705FA-AF92-49A5-8285-4EF2C348413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ins"/>
        </a:ext>
      </dgm:extLst>
    </dgm:pt>
    <dgm:pt modelId="{FF1AE839-B8D6-4278-A0EB-C6EEA1EB4AE0}" type="pres">
      <dgm:prSet presAssocID="{A47705FA-AF92-49A5-8285-4EF2C348413A}" presName="spaceRect" presStyleCnt="0"/>
      <dgm:spPr/>
    </dgm:pt>
    <dgm:pt modelId="{63FEDB70-DC94-4EA6-AC74-59FBA97A8CB3}" type="pres">
      <dgm:prSet presAssocID="{A47705FA-AF92-49A5-8285-4EF2C348413A}" presName="parTx" presStyleLbl="revTx" presStyleIdx="3" presStyleCnt="5">
        <dgm:presLayoutVars>
          <dgm:chMax val="0"/>
          <dgm:chPref val="0"/>
        </dgm:presLayoutVars>
      </dgm:prSet>
      <dgm:spPr/>
    </dgm:pt>
    <dgm:pt modelId="{61396C3A-2A5C-4122-A041-D455EAF810C3}" type="pres">
      <dgm:prSet presAssocID="{CC0790DA-E612-4F0D-8176-CDA1B3B2C65A}" presName="sibTrans" presStyleCnt="0"/>
      <dgm:spPr/>
    </dgm:pt>
    <dgm:pt modelId="{84E51998-7A9C-4B34-A908-3C722D9260AC}" type="pres">
      <dgm:prSet presAssocID="{999DC5D2-CF0A-4902-893E-7140BCB1AFD3}" presName="compNode" presStyleCnt="0"/>
      <dgm:spPr/>
    </dgm:pt>
    <dgm:pt modelId="{E90C490C-6263-4A9E-8A55-93895DC8F19A}" type="pres">
      <dgm:prSet presAssocID="{999DC5D2-CF0A-4902-893E-7140BCB1AFD3}" presName="bgRect" presStyleLbl="bgShp" presStyleIdx="4" presStyleCnt="5"/>
      <dgm:spPr/>
    </dgm:pt>
    <dgm:pt modelId="{E0906121-37EC-4748-87DC-DC11D78B6DF3}" type="pres">
      <dgm:prSet presAssocID="{999DC5D2-CF0A-4902-893E-7140BCB1AFD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F9A9188F-473C-4692-9867-BE7CAE9F770D}" type="pres">
      <dgm:prSet presAssocID="{999DC5D2-CF0A-4902-893E-7140BCB1AFD3}" presName="spaceRect" presStyleCnt="0"/>
      <dgm:spPr/>
    </dgm:pt>
    <dgm:pt modelId="{FAD9B0C4-2F14-4BA9-B487-4ED504935514}" type="pres">
      <dgm:prSet presAssocID="{999DC5D2-CF0A-4902-893E-7140BCB1AFD3}" presName="parTx" presStyleLbl="revTx" presStyleIdx="4" presStyleCnt="5">
        <dgm:presLayoutVars>
          <dgm:chMax val="0"/>
          <dgm:chPref val="0"/>
        </dgm:presLayoutVars>
      </dgm:prSet>
      <dgm:spPr/>
    </dgm:pt>
  </dgm:ptLst>
  <dgm:cxnLst>
    <dgm:cxn modelId="{72CBD303-BEE8-40F3-AEAD-2A005BB8F3B3}" type="presOf" srcId="{01E99891-EB17-4698-A9C2-618C4C65F169}" destId="{7FE63127-C494-4AAA-B3D8-750C1338599E}" srcOrd="0" destOrd="0" presId="urn:microsoft.com/office/officeart/2018/2/layout/IconVerticalSolidList"/>
    <dgm:cxn modelId="{7D6F6417-C6BC-4752-B141-AED710F88284}" type="presOf" srcId="{A47705FA-AF92-49A5-8285-4EF2C348413A}" destId="{63FEDB70-DC94-4EA6-AC74-59FBA97A8CB3}" srcOrd="0" destOrd="0" presId="urn:microsoft.com/office/officeart/2018/2/layout/IconVerticalSolidList"/>
    <dgm:cxn modelId="{C0902D34-C97C-490E-AA7B-19E751A9ECD8}" type="presOf" srcId="{8B44ABC4-4FB2-4929-876F-41E1386A0C7E}" destId="{7C526B6D-15C9-4C63-A2FC-3B092D6B789C}" srcOrd="0" destOrd="0" presId="urn:microsoft.com/office/officeart/2018/2/layout/IconVerticalSolidList"/>
    <dgm:cxn modelId="{5C6DC348-374D-47DD-B062-40204A4C83AE}" type="presOf" srcId="{999DC5D2-CF0A-4902-893E-7140BCB1AFD3}" destId="{FAD9B0C4-2F14-4BA9-B487-4ED504935514}" srcOrd="0" destOrd="0" presId="urn:microsoft.com/office/officeart/2018/2/layout/IconVerticalSolidList"/>
    <dgm:cxn modelId="{BDFB277F-77BA-4422-85A2-F4D82F020799}" srcId="{01E99891-EB17-4698-A9C2-618C4C65F169}" destId="{999DC5D2-CF0A-4902-893E-7140BCB1AFD3}" srcOrd="4" destOrd="0" parTransId="{98D8873C-DDD9-4D38-BAAF-2501D34711BB}" sibTransId="{EAB01937-2F9D-4F4B-BF94-FB38312ED9E1}"/>
    <dgm:cxn modelId="{925656A0-1A20-4854-87CB-B48A3092C96A}" srcId="{01E99891-EB17-4698-A9C2-618C4C65F169}" destId="{EDB1A513-4F32-4287-928B-0CA1D5F36A19}" srcOrd="1" destOrd="0" parTransId="{FF20BD1F-02EA-45DF-9D8F-FB429A78E75B}" sibTransId="{0152962E-6E77-45F9-B4CD-1C402F7DF76E}"/>
    <dgm:cxn modelId="{E472F2B1-B51A-4782-B96F-C62552F86C3B}" srcId="{01E99891-EB17-4698-A9C2-618C4C65F169}" destId="{5B0FF1A6-05BC-41A1-A8BF-B13B362E5181}" srcOrd="0" destOrd="0" parTransId="{F09B9EF6-78C0-4906-9D49-CF0C6A6C7C99}" sibTransId="{919B4D6C-6854-435F-B23F-1CC956A477C6}"/>
    <dgm:cxn modelId="{823E8FD3-4A05-457B-AC95-D37FA0B45A64}" type="presOf" srcId="{5B0FF1A6-05BC-41A1-A8BF-B13B362E5181}" destId="{504DEEA8-CBFB-42C4-B860-DB23311AD036}" srcOrd="0" destOrd="0" presId="urn:microsoft.com/office/officeart/2018/2/layout/IconVerticalSolidList"/>
    <dgm:cxn modelId="{8FE0EDD4-4005-4ED0-9234-49DECB98E5AD}" srcId="{01E99891-EB17-4698-A9C2-618C4C65F169}" destId="{8B44ABC4-4FB2-4929-876F-41E1386A0C7E}" srcOrd="2" destOrd="0" parTransId="{63426217-593F-4B07-902C-463150C7FBCD}" sibTransId="{9C0B73FE-7C0A-4336-A030-376A95CB876D}"/>
    <dgm:cxn modelId="{7C7E19E9-041F-49BD-9F17-DF5DCF78F89F}" type="presOf" srcId="{EDB1A513-4F32-4287-928B-0CA1D5F36A19}" destId="{4B2599E3-0848-4FB7-BF3D-D8D62379DC45}" srcOrd="0" destOrd="0" presId="urn:microsoft.com/office/officeart/2018/2/layout/IconVerticalSolidList"/>
    <dgm:cxn modelId="{A2B0F7F1-7B95-4B04-9353-AE27D677427C}" srcId="{01E99891-EB17-4698-A9C2-618C4C65F169}" destId="{A47705FA-AF92-49A5-8285-4EF2C348413A}" srcOrd="3" destOrd="0" parTransId="{0984A278-543A-4C17-9C65-504F2F4124EA}" sibTransId="{CC0790DA-E612-4F0D-8176-CDA1B3B2C65A}"/>
    <dgm:cxn modelId="{6D43A970-3AF3-42EE-B404-6FC8A1957CF6}" type="presParOf" srcId="{7FE63127-C494-4AAA-B3D8-750C1338599E}" destId="{E85280B2-1FC7-4601-8373-46C86A9DFEDC}" srcOrd="0" destOrd="0" presId="urn:microsoft.com/office/officeart/2018/2/layout/IconVerticalSolidList"/>
    <dgm:cxn modelId="{FF224A1A-14BE-4932-9DDC-4F5A5B005F66}" type="presParOf" srcId="{E85280B2-1FC7-4601-8373-46C86A9DFEDC}" destId="{9AED3390-DC4C-4B58-A252-731A095C2FF9}" srcOrd="0" destOrd="0" presId="urn:microsoft.com/office/officeart/2018/2/layout/IconVerticalSolidList"/>
    <dgm:cxn modelId="{BE5CFD98-9073-4C90-8B24-9232655C2800}" type="presParOf" srcId="{E85280B2-1FC7-4601-8373-46C86A9DFEDC}" destId="{B2F9A702-E21B-48AB-8415-23208C09AF4A}" srcOrd="1" destOrd="0" presId="urn:microsoft.com/office/officeart/2018/2/layout/IconVerticalSolidList"/>
    <dgm:cxn modelId="{6EC009E7-8F7E-4BC3-8475-A656DC285B95}" type="presParOf" srcId="{E85280B2-1FC7-4601-8373-46C86A9DFEDC}" destId="{55CA0DE5-9374-4984-8CCE-896388C7E631}" srcOrd="2" destOrd="0" presId="urn:microsoft.com/office/officeart/2018/2/layout/IconVerticalSolidList"/>
    <dgm:cxn modelId="{2BE53C5A-3CB3-4AAE-A629-8100597C7C79}" type="presParOf" srcId="{E85280B2-1FC7-4601-8373-46C86A9DFEDC}" destId="{504DEEA8-CBFB-42C4-B860-DB23311AD036}" srcOrd="3" destOrd="0" presId="urn:microsoft.com/office/officeart/2018/2/layout/IconVerticalSolidList"/>
    <dgm:cxn modelId="{82011875-B0BF-4718-97CA-CF5F87903CF1}" type="presParOf" srcId="{7FE63127-C494-4AAA-B3D8-750C1338599E}" destId="{F4E61820-8434-477A-B452-30C6EC8DB41A}" srcOrd="1" destOrd="0" presId="urn:microsoft.com/office/officeart/2018/2/layout/IconVerticalSolidList"/>
    <dgm:cxn modelId="{255ADB32-D8C1-4F47-8344-1C6BFDC8878C}" type="presParOf" srcId="{7FE63127-C494-4AAA-B3D8-750C1338599E}" destId="{BF561595-745A-458E-BE1F-E3AD636D32DC}" srcOrd="2" destOrd="0" presId="urn:microsoft.com/office/officeart/2018/2/layout/IconVerticalSolidList"/>
    <dgm:cxn modelId="{D4AC4C29-D49A-4946-9388-31072E71CFA1}" type="presParOf" srcId="{BF561595-745A-458E-BE1F-E3AD636D32DC}" destId="{C0697C4D-C3E2-4391-A45E-2B4FA670A341}" srcOrd="0" destOrd="0" presId="urn:microsoft.com/office/officeart/2018/2/layout/IconVerticalSolidList"/>
    <dgm:cxn modelId="{9ECD6A65-6B33-488E-9F5D-883A30D82CC7}" type="presParOf" srcId="{BF561595-745A-458E-BE1F-E3AD636D32DC}" destId="{B838198F-48C6-4D2E-8E15-6CD475139198}" srcOrd="1" destOrd="0" presId="urn:microsoft.com/office/officeart/2018/2/layout/IconVerticalSolidList"/>
    <dgm:cxn modelId="{D9260063-7981-472F-9384-5FC9FEDA789C}" type="presParOf" srcId="{BF561595-745A-458E-BE1F-E3AD636D32DC}" destId="{D8255D88-FA9A-496E-B959-D598BFA6F87A}" srcOrd="2" destOrd="0" presId="urn:microsoft.com/office/officeart/2018/2/layout/IconVerticalSolidList"/>
    <dgm:cxn modelId="{9A6FBD8C-DA81-48B5-9B87-540FF14C2125}" type="presParOf" srcId="{BF561595-745A-458E-BE1F-E3AD636D32DC}" destId="{4B2599E3-0848-4FB7-BF3D-D8D62379DC45}" srcOrd="3" destOrd="0" presId="urn:microsoft.com/office/officeart/2018/2/layout/IconVerticalSolidList"/>
    <dgm:cxn modelId="{0D17CA25-C54C-4571-9BC5-8B7902A671C5}" type="presParOf" srcId="{7FE63127-C494-4AAA-B3D8-750C1338599E}" destId="{FA3CCC5A-569C-4394-8EE2-529B9C06DBA2}" srcOrd="3" destOrd="0" presId="urn:microsoft.com/office/officeart/2018/2/layout/IconVerticalSolidList"/>
    <dgm:cxn modelId="{81AA5EA7-A7A2-4A9A-B516-E9832B02E944}" type="presParOf" srcId="{7FE63127-C494-4AAA-B3D8-750C1338599E}" destId="{398865E4-915B-4C6F-A226-98191D941252}" srcOrd="4" destOrd="0" presId="urn:microsoft.com/office/officeart/2018/2/layout/IconVerticalSolidList"/>
    <dgm:cxn modelId="{6B17CF8C-2278-4547-98A2-F90B0D676880}" type="presParOf" srcId="{398865E4-915B-4C6F-A226-98191D941252}" destId="{B76A5B0D-8FF4-455E-B52C-3B084199ABBC}" srcOrd="0" destOrd="0" presId="urn:microsoft.com/office/officeart/2018/2/layout/IconVerticalSolidList"/>
    <dgm:cxn modelId="{570D5C6D-639D-4BCF-A096-6FC809891D46}" type="presParOf" srcId="{398865E4-915B-4C6F-A226-98191D941252}" destId="{236BB759-6408-4460-B598-7AB05E6DB13E}" srcOrd="1" destOrd="0" presId="urn:microsoft.com/office/officeart/2018/2/layout/IconVerticalSolidList"/>
    <dgm:cxn modelId="{9F428E90-49C5-4944-AD37-A39B9364C94D}" type="presParOf" srcId="{398865E4-915B-4C6F-A226-98191D941252}" destId="{61AFB5E0-00AA-44F2-B260-35C690B7A72B}" srcOrd="2" destOrd="0" presId="urn:microsoft.com/office/officeart/2018/2/layout/IconVerticalSolidList"/>
    <dgm:cxn modelId="{EC6EED33-4558-4BAA-9E8E-B3328DF21F30}" type="presParOf" srcId="{398865E4-915B-4C6F-A226-98191D941252}" destId="{7C526B6D-15C9-4C63-A2FC-3B092D6B789C}" srcOrd="3" destOrd="0" presId="urn:microsoft.com/office/officeart/2018/2/layout/IconVerticalSolidList"/>
    <dgm:cxn modelId="{17AA629E-E92F-4F5A-BC5A-C154073097C5}" type="presParOf" srcId="{7FE63127-C494-4AAA-B3D8-750C1338599E}" destId="{473C782D-DBCA-46BE-BB99-40B10C707C43}" srcOrd="5" destOrd="0" presId="urn:microsoft.com/office/officeart/2018/2/layout/IconVerticalSolidList"/>
    <dgm:cxn modelId="{FC5D61C3-DC21-4586-8BFB-9B381A66CF59}" type="presParOf" srcId="{7FE63127-C494-4AAA-B3D8-750C1338599E}" destId="{5820342E-A8CF-4623-928C-33B5FE180B94}" srcOrd="6" destOrd="0" presId="urn:microsoft.com/office/officeart/2018/2/layout/IconVerticalSolidList"/>
    <dgm:cxn modelId="{F845A994-C6B4-4731-A32E-02AB8BAE9A6F}" type="presParOf" srcId="{5820342E-A8CF-4623-928C-33B5FE180B94}" destId="{29B2AEE9-14C1-4D88-82E2-5D255618705C}" srcOrd="0" destOrd="0" presId="urn:microsoft.com/office/officeart/2018/2/layout/IconVerticalSolidList"/>
    <dgm:cxn modelId="{01D56A4C-7701-434E-994B-6A6A16441794}" type="presParOf" srcId="{5820342E-A8CF-4623-928C-33B5FE180B94}" destId="{33AB86DC-ECBD-43E3-BF22-48F9F8FA0426}" srcOrd="1" destOrd="0" presId="urn:microsoft.com/office/officeart/2018/2/layout/IconVerticalSolidList"/>
    <dgm:cxn modelId="{3755F80F-9086-456B-8FB8-B7742F9D5C1C}" type="presParOf" srcId="{5820342E-A8CF-4623-928C-33B5FE180B94}" destId="{FF1AE839-B8D6-4278-A0EB-C6EEA1EB4AE0}" srcOrd="2" destOrd="0" presId="urn:microsoft.com/office/officeart/2018/2/layout/IconVerticalSolidList"/>
    <dgm:cxn modelId="{A0760EB5-5A4F-4AE6-B4A2-B8E4175F7529}" type="presParOf" srcId="{5820342E-A8CF-4623-928C-33B5FE180B94}" destId="{63FEDB70-DC94-4EA6-AC74-59FBA97A8CB3}" srcOrd="3" destOrd="0" presId="urn:microsoft.com/office/officeart/2018/2/layout/IconVerticalSolidList"/>
    <dgm:cxn modelId="{D0263189-6487-4F87-A405-40E8835AE55B}" type="presParOf" srcId="{7FE63127-C494-4AAA-B3D8-750C1338599E}" destId="{61396C3A-2A5C-4122-A041-D455EAF810C3}" srcOrd="7" destOrd="0" presId="urn:microsoft.com/office/officeart/2018/2/layout/IconVerticalSolidList"/>
    <dgm:cxn modelId="{8CA6DEB1-C06C-4E57-AF38-8A5027B47B9E}" type="presParOf" srcId="{7FE63127-C494-4AAA-B3D8-750C1338599E}" destId="{84E51998-7A9C-4B34-A908-3C722D9260AC}" srcOrd="8" destOrd="0" presId="urn:microsoft.com/office/officeart/2018/2/layout/IconVerticalSolidList"/>
    <dgm:cxn modelId="{B6B4DB95-AD3B-496D-9A18-5C9109209BB8}" type="presParOf" srcId="{84E51998-7A9C-4B34-A908-3C722D9260AC}" destId="{E90C490C-6263-4A9E-8A55-93895DC8F19A}" srcOrd="0" destOrd="0" presId="urn:microsoft.com/office/officeart/2018/2/layout/IconVerticalSolidList"/>
    <dgm:cxn modelId="{C1F08D23-116E-4C54-B730-18A631191CC8}" type="presParOf" srcId="{84E51998-7A9C-4B34-A908-3C722D9260AC}" destId="{E0906121-37EC-4748-87DC-DC11D78B6DF3}" srcOrd="1" destOrd="0" presId="urn:microsoft.com/office/officeart/2018/2/layout/IconVerticalSolidList"/>
    <dgm:cxn modelId="{5D6403B1-0797-4A88-87EF-1C482CC742CA}" type="presParOf" srcId="{84E51998-7A9C-4B34-A908-3C722D9260AC}" destId="{F9A9188F-473C-4692-9867-BE7CAE9F770D}" srcOrd="2" destOrd="0" presId="urn:microsoft.com/office/officeart/2018/2/layout/IconVerticalSolidList"/>
    <dgm:cxn modelId="{9D860AFB-8357-4363-AC7B-4F59B4D95FAC}" type="presParOf" srcId="{84E51998-7A9C-4B34-A908-3C722D9260AC}" destId="{FAD9B0C4-2F14-4BA9-B487-4ED50493551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BAABA4-7EE2-4665-B589-C2361F08A426}">
      <dsp:nvSpPr>
        <dsp:cNvPr id="0" name=""/>
        <dsp:cNvSpPr/>
      </dsp:nvSpPr>
      <dsp:spPr>
        <a:xfrm>
          <a:off x="0" y="2248"/>
          <a:ext cx="5927431" cy="11395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8DC823-BBEF-4261-BA2F-A18D0A3200BB}">
      <dsp:nvSpPr>
        <dsp:cNvPr id="0" name=""/>
        <dsp:cNvSpPr/>
      </dsp:nvSpPr>
      <dsp:spPr>
        <a:xfrm>
          <a:off x="344719" y="258651"/>
          <a:ext cx="626762" cy="6267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4B81B2-E0B0-4285-B8B2-871CDB3C680A}">
      <dsp:nvSpPr>
        <dsp:cNvPr id="0" name=""/>
        <dsp:cNvSpPr/>
      </dsp:nvSpPr>
      <dsp:spPr>
        <a:xfrm>
          <a:off x="1316202" y="2248"/>
          <a:ext cx="4611228" cy="1139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04" tIns="120604" rIns="120604" bIns="120604" numCol="1" spcCol="1270" anchor="ctr" anchorCtr="0">
          <a:noAutofit/>
        </a:bodyPr>
        <a:lstStyle/>
        <a:p>
          <a:pPr marL="0" lvl="0" indent="0" algn="l" defTabSz="711200">
            <a:lnSpc>
              <a:spcPct val="90000"/>
            </a:lnSpc>
            <a:spcBef>
              <a:spcPct val="0"/>
            </a:spcBef>
            <a:spcAft>
              <a:spcPct val="35000"/>
            </a:spcAft>
            <a:buNone/>
          </a:pPr>
          <a:r>
            <a:rPr lang="en-US" sz="1600" kern="1200" dirty="0"/>
            <a:t>Understanding and controlling customer churn has become essential for sustained growth and profitability in the competitive environment of modern enterprises.</a:t>
          </a:r>
        </a:p>
      </dsp:txBody>
      <dsp:txXfrm>
        <a:off x="1316202" y="2248"/>
        <a:ext cx="4611228" cy="1139569"/>
      </dsp:txXfrm>
    </dsp:sp>
    <dsp:sp modelId="{9F4E993B-0619-49EE-A492-4695A1A5CE2A}">
      <dsp:nvSpPr>
        <dsp:cNvPr id="0" name=""/>
        <dsp:cNvSpPr/>
      </dsp:nvSpPr>
      <dsp:spPr>
        <a:xfrm>
          <a:off x="0" y="1426709"/>
          <a:ext cx="5927431" cy="11395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ED1D65-9CFA-4B00-B95F-ED2DB2AE386D}">
      <dsp:nvSpPr>
        <dsp:cNvPr id="0" name=""/>
        <dsp:cNvSpPr/>
      </dsp:nvSpPr>
      <dsp:spPr>
        <a:xfrm>
          <a:off x="344719" y="1683112"/>
          <a:ext cx="626762" cy="6267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AC4ED7-92AF-457E-A5E6-5FF09548E080}">
      <dsp:nvSpPr>
        <dsp:cNvPr id="0" name=""/>
        <dsp:cNvSpPr/>
      </dsp:nvSpPr>
      <dsp:spPr>
        <a:xfrm>
          <a:off x="1316202" y="1426709"/>
          <a:ext cx="4611228" cy="1139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04" tIns="120604" rIns="120604" bIns="120604" numCol="1" spcCol="1270" anchor="ctr" anchorCtr="0">
          <a:noAutofit/>
        </a:bodyPr>
        <a:lstStyle/>
        <a:p>
          <a:pPr marL="0" lvl="0" indent="0" algn="l" defTabSz="711200">
            <a:lnSpc>
              <a:spcPct val="90000"/>
            </a:lnSpc>
            <a:spcBef>
              <a:spcPct val="0"/>
            </a:spcBef>
            <a:spcAft>
              <a:spcPct val="35000"/>
            </a:spcAft>
            <a:buNone/>
          </a:pPr>
          <a:r>
            <a:rPr lang="en-US" sz="1600" kern="1200"/>
            <a:t>Customer churn, also abbreviated to "churn," refers to the rate at which customers discontinue utilising a company's goods or services.</a:t>
          </a:r>
        </a:p>
      </dsp:txBody>
      <dsp:txXfrm>
        <a:off x="1316202" y="1426709"/>
        <a:ext cx="4611228" cy="1139569"/>
      </dsp:txXfrm>
    </dsp:sp>
    <dsp:sp modelId="{81B2B59D-0169-4452-AD1A-164F2DA90DF8}">
      <dsp:nvSpPr>
        <dsp:cNvPr id="0" name=""/>
        <dsp:cNvSpPr/>
      </dsp:nvSpPr>
      <dsp:spPr>
        <a:xfrm>
          <a:off x="0" y="2851171"/>
          <a:ext cx="5927431" cy="11395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B958AE-7438-438A-8DCC-C6444779BE41}">
      <dsp:nvSpPr>
        <dsp:cNvPr id="0" name=""/>
        <dsp:cNvSpPr/>
      </dsp:nvSpPr>
      <dsp:spPr>
        <a:xfrm>
          <a:off x="344719" y="3107574"/>
          <a:ext cx="626762" cy="6267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35A612-E836-4528-8EA0-E2E3CF2F954B}">
      <dsp:nvSpPr>
        <dsp:cNvPr id="0" name=""/>
        <dsp:cNvSpPr/>
      </dsp:nvSpPr>
      <dsp:spPr>
        <a:xfrm>
          <a:off x="1316202" y="2851171"/>
          <a:ext cx="4611228" cy="1139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04" tIns="120604" rIns="120604" bIns="120604" numCol="1" spcCol="1270" anchor="ctr" anchorCtr="0">
          <a:noAutofit/>
        </a:bodyPr>
        <a:lstStyle/>
        <a:p>
          <a:pPr marL="0" lvl="0" indent="0" algn="l" defTabSz="711200">
            <a:lnSpc>
              <a:spcPct val="90000"/>
            </a:lnSpc>
            <a:spcBef>
              <a:spcPct val="0"/>
            </a:spcBef>
            <a:spcAft>
              <a:spcPct val="35000"/>
            </a:spcAft>
            <a:buNone/>
          </a:pPr>
          <a:r>
            <a:rPr lang="en-US" sz="1600" kern="1200"/>
            <a:t>As recruiting new customers is often more expensive than keeping existing ones, it's a measure that can have a big impact on a company's bottom line.</a:t>
          </a:r>
        </a:p>
      </dsp:txBody>
      <dsp:txXfrm>
        <a:off x="1316202" y="2851171"/>
        <a:ext cx="4611228" cy="1139569"/>
      </dsp:txXfrm>
    </dsp:sp>
    <dsp:sp modelId="{4150385B-B5F4-4FE7-A6A9-464C77056B5E}">
      <dsp:nvSpPr>
        <dsp:cNvPr id="0" name=""/>
        <dsp:cNvSpPr/>
      </dsp:nvSpPr>
      <dsp:spPr>
        <a:xfrm>
          <a:off x="0" y="4275632"/>
          <a:ext cx="5927431" cy="11395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A0D701-A1ED-4EE4-9D8D-18B7631C08AD}">
      <dsp:nvSpPr>
        <dsp:cNvPr id="0" name=""/>
        <dsp:cNvSpPr/>
      </dsp:nvSpPr>
      <dsp:spPr>
        <a:xfrm>
          <a:off x="344719" y="4532035"/>
          <a:ext cx="626762" cy="6267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96AC74-4067-4DD9-BF63-B71B463C2B2B}">
      <dsp:nvSpPr>
        <dsp:cNvPr id="0" name=""/>
        <dsp:cNvSpPr/>
      </dsp:nvSpPr>
      <dsp:spPr>
        <a:xfrm>
          <a:off x="1316202" y="4275632"/>
          <a:ext cx="4611228" cy="1139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04" tIns="120604" rIns="120604" bIns="120604" numCol="1" spcCol="1270" anchor="ctr" anchorCtr="0">
          <a:noAutofit/>
        </a:bodyPr>
        <a:lstStyle/>
        <a:p>
          <a:pPr marL="0" lvl="0" indent="0" algn="l" defTabSz="711200">
            <a:lnSpc>
              <a:spcPct val="90000"/>
            </a:lnSpc>
            <a:spcBef>
              <a:spcPct val="0"/>
            </a:spcBef>
            <a:spcAft>
              <a:spcPct val="35000"/>
            </a:spcAft>
            <a:buNone/>
          </a:pPr>
          <a:r>
            <a:rPr lang="en-US" sz="1600" kern="1200"/>
            <a:t>Churn analysis is a data-driven strategy for bettering client retention and, eventually, corporate success. It aims to understand, measure, and address customer attrition.</a:t>
          </a:r>
        </a:p>
      </dsp:txBody>
      <dsp:txXfrm>
        <a:off x="1316202" y="4275632"/>
        <a:ext cx="4611228" cy="11395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ED3390-DC4C-4B58-A252-731A095C2FF9}">
      <dsp:nvSpPr>
        <dsp:cNvPr id="0" name=""/>
        <dsp:cNvSpPr/>
      </dsp:nvSpPr>
      <dsp:spPr>
        <a:xfrm>
          <a:off x="0" y="4271"/>
          <a:ext cx="5352201" cy="9097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F9A702-E21B-48AB-8415-23208C09AF4A}">
      <dsp:nvSpPr>
        <dsp:cNvPr id="0" name=""/>
        <dsp:cNvSpPr/>
      </dsp:nvSpPr>
      <dsp:spPr>
        <a:xfrm>
          <a:off x="275204" y="208968"/>
          <a:ext cx="500372" cy="5003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4DEEA8-CBFB-42C4-B860-DB23311AD036}">
      <dsp:nvSpPr>
        <dsp:cNvPr id="0" name=""/>
        <dsp:cNvSpPr/>
      </dsp:nvSpPr>
      <dsp:spPr>
        <a:xfrm>
          <a:off x="1050781" y="4271"/>
          <a:ext cx="4301420" cy="909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284" tIns="96284" rIns="96284" bIns="96284" numCol="1" spcCol="1270" anchor="ctr" anchorCtr="0">
          <a:noAutofit/>
        </a:bodyPr>
        <a:lstStyle/>
        <a:p>
          <a:pPr marL="0" lvl="0" indent="0" algn="l" defTabSz="844550">
            <a:lnSpc>
              <a:spcPct val="100000"/>
            </a:lnSpc>
            <a:spcBef>
              <a:spcPct val="0"/>
            </a:spcBef>
            <a:spcAft>
              <a:spcPct val="35000"/>
            </a:spcAft>
            <a:buNone/>
          </a:pPr>
          <a:r>
            <a:rPr lang="en-IN" sz="1900" b="0" i="0" kern="1200" dirty="0"/>
            <a:t>Revenue Impact</a:t>
          </a:r>
          <a:endParaRPr lang="en-IN" sz="1900" b="0" kern="1200" dirty="0"/>
        </a:p>
      </dsp:txBody>
      <dsp:txXfrm>
        <a:off x="1050781" y="4271"/>
        <a:ext cx="4301420" cy="909767"/>
      </dsp:txXfrm>
    </dsp:sp>
    <dsp:sp modelId="{C0697C4D-C3E2-4391-A45E-2B4FA670A341}">
      <dsp:nvSpPr>
        <dsp:cNvPr id="0" name=""/>
        <dsp:cNvSpPr/>
      </dsp:nvSpPr>
      <dsp:spPr>
        <a:xfrm>
          <a:off x="0" y="1141480"/>
          <a:ext cx="5352201" cy="9097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38198F-48C6-4D2E-8E15-6CD475139198}">
      <dsp:nvSpPr>
        <dsp:cNvPr id="0" name=""/>
        <dsp:cNvSpPr/>
      </dsp:nvSpPr>
      <dsp:spPr>
        <a:xfrm>
          <a:off x="275204" y="1346178"/>
          <a:ext cx="500372" cy="5003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2599E3-0848-4FB7-BF3D-D8D62379DC45}">
      <dsp:nvSpPr>
        <dsp:cNvPr id="0" name=""/>
        <dsp:cNvSpPr/>
      </dsp:nvSpPr>
      <dsp:spPr>
        <a:xfrm>
          <a:off x="1050781" y="1141480"/>
          <a:ext cx="4301420" cy="909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284" tIns="96284" rIns="96284" bIns="96284" numCol="1" spcCol="1270" anchor="ctr" anchorCtr="0">
          <a:noAutofit/>
        </a:bodyPr>
        <a:lstStyle/>
        <a:p>
          <a:pPr marL="0" lvl="0" indent="0" algn="l" defTabSz="844550">
            <a:lnSpc>
              <a:spcPct val="100000"/>
            </a:lnSpc>
            <a:spcBef>
              <a:spcPct val="0"/>
            </a:spcBef>
            <a:spcAft>
              <a:spcPct val="35000"/>
            </a:spcAft>
            <a:buNone/>
          </a:pPr>
          <a:r>
            <a:rPr lang="en-IN" sz="1900" b="0" i="0" kern="1200" dirty="0"/>
            <a:t>Cost Efficiency</a:t>
          </a:r>
          <a:endParaRPr lang="en-IN" sz="1900" b="0" kern="1200" dirty="0"/>
        </a:p>
      </dsp:txBody>
      <dsp:txXfrm>
        <a:off x="1050781" y="1141480"/>
        <a:ext cx="4301420" cy="909767"/>
      </dsp:txXfrm>
    </dsp:sp>
    <dsp:sp modelId="{B76A5B0D-8FF4-455E-B52C-3B084199ABBC}">
      <dsp:nvSpPr>
        <dsp:cNvPr id="0" name=""/>
        <dsp:cNvSpPr/>
      </dsp:nvSpPr>
      <dsp:spPr>
        <a:xfrm>
          <a:off x="0" y="2278690"/>
          <a:ext cx="5352201" cy="9097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6BB759-6408-4460-B598-7AB05E6DB13E}">
      <dsp:nvSpPr>
        <dsp:cNvPr id="0" name=""/>
        <dsp:cNvSpPr/>
      </dsp:nvSpPr>
      <dsp:spPr>
        <a:xfrm>
          <a:off x="275204" y="2483388"/>
          <a:ext cx="500372" cy="5003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526B6D-15C9-4C63-A2FC-3B092D6B789C}">
      <dsp:nvSpPr>
        <dsp:cNvPr id="0" name=""/>
        <dsp:cNvSpPr/>
      </dsp:nvSpPr>
      <dsp:spPr>
        <a:xfrm>
          <a:off x="1050781" y="2278690"/>
          <a:ext cx="4301420" cy="909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284" tIns="96284" rIns="96284" bIns="96284" numCol="1" spcCol="1270" anchor="ctr" anchorCtr="0">
          <a:noAutofit/>
        </a:bodyPr>
        <a:lstStyle/>
        <a:p>
          <a:pPr marL="0" lvl="0" indent="0" algn="l" defTabSz="844550">
            <a:lnSpc>
              <a:spcPct val="100000"/>
            </a:lnSpc>
            <a:spcBef>
              <a:spcPct val="0"/>
            </a:spcBef>
            <a:spcAft>
              <a:spcPct val="35000"/>
            </a:spcAft>
            <a:buNone/>
          </a:pPr>
          <a:r>
            <a:rPr lang="en-IN" sz="1900" b="0" i="0" kern="1200" dirty="0"/>
            <a:t>Competitive Advantage</a:t>
          </a:r>
          <a:endParaRPr lang="en-IN" sz="1900" b="0" kern="1200" dirty="0"/>
        </a:p>
      </dsp:txBody>
      <dsp:txXfrm>
        <a:off x="1050781" y="2278690"/>
        <a:ext cx="4301420" cy="909767"/>
      </dsp:txXfrm>
    </dsp:sp>
    <dsp:sp modelId="{29B2AEE9-14C1-4D88-82E2-5D255618705C}">
      <dsp:nvSpPr>
        <dsp:cNvPr id="0" name=""/>
        <dsp:cNvSpPr/>
      </dsp:nvSpPr>
      <dsp:spPr>
        <a:xfrm>
          <a:off x="0" y="3415900"/>
          <a:ext cx="5352201" cy="9097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AB86DC-ECBD-43E3-BF22-48F9F8FA0426}">
      <dsp:nvSpPr>
        <dsp:cNvPr id="0" name=""/>
        <dsp:cNvSpPr/>
      </dsp:nvSpPr>
      <dsp:spPr>
        <a:xfrm>
          <a:off x="275204" y="3620598"/>
          <a:ext cx="500372" cy="5003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FEDB70-DC94-4EA6-AC74-59FBA97A8CB3}">
      <dsp:nvSpPr>
        <dsp:cNvPr id="0" name=""/>
        <dsp:cNvSpPr/>
      </dsp:nvSpPr>
      <dsp:spPr>
        <a:xfrm>
          <a:off x="1050781" y="3415900"/>
          <a:ext cx="4301420" cy="909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284" tIns="96284" rIns="96284" bIns="96284" numCol="1" spcCol="1270" anchor="ctr" anchorCtr="0">
          <a:noAutofit/>
        </a:bodyPr>
        <a:lstStyle/>
        <a:p>
          <a:pPr marL="0" lvl="0" indent="0" algn="l" defTabSz="844550">
            <a:lnSpc>
              <a:spcPct val="100000"/>
            </a:lnSpc>
            <a:spcBef>
              <a:spcPct val="0"/>
            </a:spcBef>
            <a:spcAft>
              <a:spcPct val="35000"/>
            </a:spcAft>
            <a:buNone/>
          </a:pPr>
          <a:r>
            <a:rPr lang="en-IN" sz="1900" b="0" i="0" kern="1200" dirty="0"/>
            <a:t>Customer Insights</a:t>
          </a:r>
          <a:endParaRPr lang="en-IN" sz="1900" b="0" kern="1200" dirty="0"/>
        </a:p>
      </dsp:txBody>
      <dsp:txXfrm>
        <a:off x="1050781" y="3415900"/>
        <a:ext cx="4301420" cy="909767"/>
      </dsp:txXfrm>
    </dsp:sp>
    <dsp:sp modelId="{E90C490C-6263-4A9E-8A55-93895DC8F19A}">
      <dsp:nvSpPr>
        <dsp:cNvPr id="0" name=""/>
        <dsp:cNvSpPr/>
      </dsp:nvSpPr>
      <dsp:spPr>
        <a:xfrm>
          <a:off x="0" y="4553110"/>
          <a:ext cx="5352201" cy="9097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906121-37EC-4748-87DC-DC11D78B6DF3}">
      <dsp:nvSpPr>
        <dsp:cNvPr id="0" name=""/>
        <dsp:cNvSpPr/>
      </dsp:nvSpPr>
      <dsp:spPr>
        <a:xfrm>
          <a:off x="275204" y="4757807"/>
          <a:ext cx="500372" cy="50037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D9B0C4-2F14-4BA9-B487-4ED504935514}">
      <dsp:nvSpPr>
        <dsp:cNvPr id="0" name=""/>
        <dsp:cNvSpPr/>
      </dsp:nvSpPr>
      <dsp:spPr>
        <a:xfrm>
          <a:off x="1050781" y="4553110"/>
          <a:ext cx="4301420" cy="909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284" tIns="96284" rIns="96284" bIns="96284" numCol="1" spcCol="1270" anchor="ctr" anchorCtr="0">
          <a:noAutofit/>
        </a:bodyPr>
        <a:lstStyle/>
        <a:p>
          <a:pPr marL="0" lvl="0" indent="0" algn="l" defTabSz="844550">
            <a:lnSpc>
              <a:spcPct val="100000"/>
            </a:lnSpc>
            <a:spcBef>
              <a:spcPct val="0"/>
            </a:spcBef>
            <a:spcAft>
              <a:spcPct val="35000"/>
            </a:spcAft>
            <a:buNone/>
          </a:pPr>
          <a:r>
            <a:rPr lang="en-IN" sz="1900" b="0" i="0" kern="1200" dirty="0"/>
            <a:t>Predictive Capabilities</a:t>
          </a:r>
          <a:endParaRPr lang="en-IN" sz="1900" b="0" kern="1200" dirty="0"/>
        </a:p>
      </dsp:txBody>
      <dsp:txXfrm>
        <a:off x="1050781" y="4553110"/>
        <a:ext cx="4301420" cy="90976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9/5/2023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75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9/5/2023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50389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9/5/2023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65895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9/5/2023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7486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9/5/2023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956444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9/5/2023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2241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9/5/2023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11161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9/5/2023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32446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9/5/2023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50497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9/5/2023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931296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9/5/2023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25039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9/5/2023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5361369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Subtitle 2">
            <a:extLst>
              <a:ext uri="{FF2B5EF4-FFF2-40B4-BE49-F238E27FC236}">
                <a16:creationId xmlns:a16="http://schemas.microsoft.com/office/drawing/2014/main" id="{067C198C-EBFC-1CDF-28AC-20FEF2DC727D}"/>
              </a:ext>
            </a:extLst>
          </p:cNvPr>
          <p:cNvSpPr>
            <a:spLocks noGrp="1"/>
          </p:cNvSpPr>
          <p:nvPr>
            <p:ph type="subTitle" idx="1"/>
          </p:nvPr>
        </p:nvSpPr>
        <p:spPr>
          <a:xfrm>
            <a:off x="691078" y="2533647"/>
            <a:ext cx="3930417" cy="675611"/>
          </a:xfrm>
        </p:spPr>
        <p:txBody>
          <a:bodyPr>
            <a:noAutofit/>
          </a:bodyPr>
          <a:lstStyle/>
          <a:p>
            <a:r>
              <a:rPr lang="en-IN" sz="4000" b="1" dirty="0">
                <a:latin typeface="+mj-lt"/>
              </a:rPr>
              <a:t>Churn Analysis</a:t>
            </a:r>
          </a:p>
        </p:txBody>
      </p:sp>
      <p:pic>
        <p:nvPicPr>
          <p:cNvPr id="5" name="Picture 4" descr="A graph with a cube and a sign on top&#10;&#10;Description automatically generated with medium confidence">
            <a:extLst>
              <a:ext uri="{FF2B5EF4-FFF2-40B4-BE49-F238E27FC236}">
                <a16:creationId xmlns:a16="http://schemas.microsoft.com/office/drawing/2014/main" id="{2BAC83E6-D456-391A-5334-590869DD77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6340" y="1510120"/>
            <a:ext cx="6382411" cy="3829446"/>
          </a:xfrm>
          <a:prstGeom prst="rect">
            <a:avLst/>
          </a:prstGeom>
        </p:spPr>
      </p:pic>
    </p:spTree>
    <p:extLst>
      <p:ext uri="{BB962C8B-B14F-4D97-AF65-F5344CB8AC3E}">
        <p14:creationId xmlns:p14="http://schemas.microsoft.com/office/powerpoint/2010/main" val="4175678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Right Triangle 41">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4" name="Rectangle 43">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6" name="Group 45">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7" name="Straight Connector 46">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79" name="Right Triangle 78">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672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D061C59-1EF3-483A-3E52-B9F7501C65BB}"/>
              </a:ext>
            </a:extLst>
          </p:cNvPr>
          <p:cNvSpPr>
            <a:spLocks noGrp="1"/>
          </p:cNvSpPr>
          <p:nvPr>
            <p:ph type="title"/>
          </p:nvPr>
        </p:nvSpPr>
        <p:spPr>
          <a:xfrm>
            <a:off x="1169071" y="722904"/>
            <a:ext cx="9821130" cy="1075904"/>
          </a:xfrm>
        </p:spPr>
        <p:txBody>
          <a:bodyPr vert="horz" lIns="91440" tIns="45720" rIns="91440" bIns="45720" rtlCol="0" anchor="b">
            <a:normAutofit/>
          </a:bodyPr>
          <a:lstStyle/>
          <a:p>
            <a:pPr algn="ctr"/>
            <a:r>
              <a:rPr lang="en-US" sz="5400" b="1" dirty="0"/>
              <a:t>Thank you</a:t>
            </a:r>
          </a:p>
        </p:txBody>
      </p:sp>
      <p:pic>
        <p:nvPicPr>
          <p:cNvPr id="6" name="Graphic 5" descr="Handshake">
            <a:extLst>
              <a:ext uri="{FF2B5EF4-FFF2-40B4-BE49-F238E27FC236}">
                <a16:creationId xmlns:a16="http://schemas.microsoft.com/office/drawing/2014/main" id="{1433A967-A61F-AFFA-3036-AC263308CC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64223" y="2884564"/>
            <a:ext cx="3257291" cy="3257291"/>
          </a:xfrm>
          <a:prstGeom prst="rect">
            <a:avLst/>
          </a:prstGeom>
        </p:spPr>
      </p:pic>
    </p:spTree>
    <p:extLst>
      <p:ext uri="{BB962C8B-B14F-4D97-AF65-F5344CB8AC3E}">
        <p14:creationId xmlns:p14="http://schemas.microsoft.com/office/powerpoint/2010/main" val="352438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1CA5A2BA-DBDE-4483-82BC-E9AC301143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06C13366-AD70-4B62-BC2D-121247683D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5A631E8-02ED-4AB6-AD22-F04F50899C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4A3F83A-6855-4849-BB65-3B48B71584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858E793-99E8-4700-BF43-6E263DF938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5BBFA0-8283-4266-8E61-C48782219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CCB7AB0-37F1-4D1C-A2F3-2AE9EEF13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F37B60A-7DFD-4A1A-A504-357840BD19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3F1AB2E-8A25-4A9D-B0CA-BEBF4DC6FA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AEFA06E-0412-4727-B333-737F2D7392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9A6D96B-F4B8-44CD-96D8-BCF924424D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D48E628-DF57-4837-8069-6BC964F64C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0EAE112-999F-427B-9945-C7800E78F0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B348351-098D-4A1D-AEEB-2417AC4391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617C746-B35A-4AEC-A518-1CD38697E1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52162B3-D9B6-47E4-86D7-09F14EA0D9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B506092-8E34-4C0E-8639-F64B909344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8CF7A3D-5119-4D17-B141-D99675AEC8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581F098-4A0D-409C-9B54-3C79DE50F1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164028F-04CB-42A2-AF06-EEBCC35A8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61A63DE-8636-4F3E-98FB-5D6CAC0889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660058-EAEB-4649-9D36-1D8DD7C016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EAF5109-018D-477A-B22E-BF32C6F85E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E57E5B2-B4FE-4110-9EC3-B53598CBCD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E4AEBE5-F22C-4C8A-85E1-C859861F8C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D64DC65-C30F-4631-86AF-45EDDDF88C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334650-6CB8-4DA8-8BD7-46E333496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2C9476D-7C51-4B6D-9157-3A26FE7BC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27EF706-D10E-4C48-8C99-7C7C2435B2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E405583-CFCC-42C4-BD0F-8DEF36910D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2AEF53F-FCA7-42EC-979B-F9D1663A53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B4AA1A4-0C25-4D3A-BAB9-B8FAA9169B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53DA7024-E510-4B81-9D55-662B65F93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7290691" y="-2812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8F5D3EB-B045-114A-C070-D71A519B6099}"/>
              </a:ext>
            </a:extLst>
          </p:cNvPr>
          <p:cNvSpPr>
            <a:spLocks noGrp="1"/>
          </p:cNvSpPr>
          <p:nvPr>
            <p:ph type="title"/>
          </p:nvPr>
        </p:nvSpPr>
        <p:spPr>
          <a:xfrm>
            <a:off x="7092899" y="725950"/>
            <a:ext cx="3913360" cy="5436630"/>
          </a:xfrm>
        </p:spPr>
        <p:txBody>
          <a:bodyPr anchor="ctr">
            <a:normAutofit/>
          </a:bodyPr>
          <a:lstStyle/>
          <a:p>
            <a:r>
              <a:rPr lang="en-IN" b="1" dirty="0"/>
              <a:t>Introduction</a:t>
            </a:r>
          </a:p>
        </p:txBody>
      </p:sp>
      <p:graphicFrame>
        <p:nvGraphicFramePr>
          <p:cNvPr id="7" name="Content Placeholder 2">
            <a:extLst>
              <a:ext uri="{FF2B5EF4-FFF2-40B4-BE49-F238E27FC236}">
                <a16:creationId xmlns:a16="http://schemas.microsoft.com/office/drawing/2014/main" id="{FCF4F6E9-9C02-A46D-3B60-905ED5ED812A}"/>
              </a:ext>
            </a:extLst>
          </p:cNvPr>
          <p:cNvGraphicFramePr>
            <a:graphicFrameLocks noGrp="1"/>
          </p:cNvGraphicFramePr>
          <p:nvPr>
            <p:ph idx="1"/>
            <p:extLst>
              <p:ext uri="{D42A27DB-BD31-4B8C-83A1-F6EECF244321}">
                <p14:modId xmlns:p14="http://schemas.microsoft.com/office/powerpoint/2010/main" val="4029621889"/>
              </p:ext>
            </p:extLst>
          </p:nvPr>
        </p:nvGraphicFramePr>
        <p:xfrm>
          <a:off x="691078" y="725950"/>
          <a:ext cx="5927431" cy="5417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8213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473D18E-8239-4237-AAE3-669A5DC9E8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0E3084D0-F791-4BDB-BE05-646AC39927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4D6DCF6-A86F-4F3E-B05B-A185C88FED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C606F2D-64E8-4F47-8BFB-9E5461D0C1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0BCEF1D-5A57-437F-8B18-A4BB5E7E2C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AE40050-1642-4F32-97F7-A55F552241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46092F7-3842-40E2-9AA0-F5ABE85300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73861C-1632-4B71-A9D1-6217F70560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789946E-7E68-4423-850D-B2685741D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FD9B59D-7EA5-4D09-A4D1-8FE116E6E1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B7DC543-FB49-4917-A784-F22671D85C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DD4C969-ABA8-42BF-8A5A-376D6150AF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41CF9EE-FFBB-4B80-9067-B93664D1E6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70F89B-6A43-4899-80C1-71EF00FFE9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017414-9CE6-4C62-9907-FFB7636784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71CBAD0-0A82-491E-B189-9B9EE284B1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1FBDB97-63E3-4080-9C98-C3AC95812D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ABAF5A-A1AF-407F-954C-AEC005C1DC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FFB3E1-F883-4DC4-AB15-C9DF8FF456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370EECF-B2B1-4E98-9FA1-E6EAFD81A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D9282E-1351-4A7C-B825-55857E6CF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2B53C5-26FB-44BD-BA0E-8C9DC2B73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DEA48D3-2D0C-42DB-8DA4-683C7BA87D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4B642-22AE-4405-AF09-BCF2EFA660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64703B3-6CD3-454A-A370-2FC6778328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53E6017-E992-4244-9DD2-23A81C98DF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025D51B-D8CF-4443-9F54-922ED4F375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B0D1508-2D27-4EB4-B6E9-4F05F233A4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F19548D-9DB1-4973-AFAF-A1714BFCF7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B2B8E7E-308F-4C70-BB63-AA6E7F2705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DB524C-34E5-4795-8662-91C3DD8352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13D1937-AA87-4E61-A0ED-D20D74720C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EA51299F-406B-4318-AEA1-08F10590EF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D040295-76B3-C2E3-00C6-DE58302619D7}"/>
              </a:ext>
            </a:extLst>
          </p:cNvPr>
          <p:cNvSpPr>
            <a:spLocks noGrp="1"/>
          </p:cNvSpPr>
          <p:nvPr>
            <p:ph type="title"/>
          </p:nvPr>
        </p:nvSpPr>
        <p:spPr>
          <a:xfrm>
            <a:off x="691078" y="725950"/>
            <a:ext cx="5412263" cy="5436630"/>
          </a:xfrm>
        </p:spPr>
        <p:txBody>
          <a:bodyPr anchor="ctr">
            <a:normAutofit/>
          </a:bodyPr>
          <a:lstStyle/>
          <a:p>
            <a:r>
              <a:rPr lang="en-US" sz="3500" b="1" i="0" dirty="0">
                <a:effectLst/>
                <a:latin typeface="Grandview (Headings)"/>
              </a:rPr>
              <a:t>Why is Churn Analysis Important?</a:t>
            </a:r>
            <a:endParaRPr lang="en-IN" sz="3500" b="1" dirty="0">
              <a:latin typeface="Grandview (Headings)"/>
            </a:endParaRPr>
          </a:p>
        </p:txBody>
      </p:sp>
      <p:graphicFrame>
        <p:nvGraphicFramePr>
          <p:cNvPr id="4" name="Content Placeholder 3">
            <a:extLst>
              <a:ext uri="{FF2B5EF4-FFF2-40B4-BE49-F238E27FC236}">
                <a16:creationId xmlns:a16="http://schemas.microsoft.com/office/drawing/2014/main" id="{43E22380-0101-CC7B-FAC1-058ABED36894}"/>
              </a:ext>
            </a:extLst>
          </p:cNvPr>
          <p:cNvGraphicFramePr>
            <a:graphicFrameLocks noGrp="1"/>
          </p:cNvGraphicFramePr>
          <p:nvPr>
            <p:ph idx="1"/>
            <p:extLst>
              <p:ext uri="{D42A27DB-BD31-4B8C-83A1-F6EECF244321}">
                <p14:modId xmlns:p14="http://schemas.microsoft.com/office/powerpoint/2010/main" val="4000431353"/>
              </p:ext>
            </p:extLst>
          </p:nvPr>
        </p:nvGraphicFramePr>
        <p:xfrm>
          <a:off x="6630597" y="695421"/>
          <a:ext cx="5352202" cy="54671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89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4" name="Group 13">
            <a:extLst>
              <a:ext uri="{FF2B5EF4-FFF2-40B4-BE49-F238E27FC236}">
                <a16:creationId xmlns:a16="http://schemas.microsoft.com/office/drawing/2014/main" id="{7188C579-6F01-4060-BF31-C045C99A6C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0CBA8DA8-7039-4026-8733-D3F4908603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4B834BE-C330-4AFA-9B27-8969E16F05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141B717-A199-4EEE-8434-CBC9E5DDEA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222AF-AB0D-4F6E-896E-C17796EB66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7C2DAFE-2FB9-4D8D-BD2D-ED9F5F84F2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F3CD814-26D5-4D79-87E0-19D14406A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27D5AAA-C842-4E1C-BC3A-1075F625FE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A2BF58-94DC-466E-8A14-22A3DB4795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B34C7E0-0590-48E8-96F6-F360D134B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0978ED-0E33-431F-AB9B-9982B4ABCD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B69CC66-E364-4939-9117-F8C4F07AC5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F26B350-296D-48C7-BC91-284315CE9A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6EF6201-58A9-4F7B-84D5-9B02266EC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37A0E2A-071B-4227-ACA6-A749AB0DC6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B607F85-6A97-46C7-B9BC-B8505E1D6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CE1BD4B-04FC-4BDC-A11E-35BD219580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AF4F244-77B9-4EB1-AD29-2582BBCFF3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56CFC8A-72E2-4020-90D4-EE0E7DB39B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0F84F9E-4134-4152-959A-C2871B8013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5FEA8FE-6283-4B9B-BEDC-A1E7B16612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03E4F08-4425-45C0-A346-73394B795B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ECBF93D-BA10-477C-B721-ABCBD81D0E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94D0A0-D5E2-47F4-B493-370EA21A26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0E9B354-9221-4A81-BFAE-3F702FB537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066CD6-AB8B-4DAA-9790-FE285D793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CD472A8-84A4-4E1A-83B4-DE91C32E6A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C8D1A4B-4E3D-422F-984A-9891E2DDFD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146BA3F-F373-412C-869A-D8736E0348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07C00C-AFB6-4E7D-87B9-44268CE733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7C4703-6318-4A09-87E7-1D19FB1ADA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3DFFC6F-F715-482D-BC44-6DE29BEDFC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7" name="Right Triangle 46">
            <a:extLst>
              <a:ext uri="{FF2B5EF4-FFF2-40B4-BE49-F238E27FC236}">
                <a16:creationId xmlns:a16="http://schemas.microsoft.com/office/drawing/2014/main" id="{42DA35F9-950C-4AD3-AAD4-731D45E42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206818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1EFEE48-0295-F5DD-029D-5A3809E5DCFB}"/>
              </a:ext>
            </a:extLst>
          </p:cNvPr>
          <p:cNvSpPr>
            <a:spLocks noGrp="1"/>
          </p:cNvSpPr>
          <p:nvPr>
            <p:ph type="title"/>
          </p:nvPr>
        </p:nvSpPr>
        <p:spPr>
          <a:xfrm>
            <a:off x="691079" y="894079"/>
            <a:ext cx="10325000" cy="1524479"/>
          </a:xfrm>
        </p:spPr>
        <p:txBody>
          <a:bodyPr>
            <a:normAutofit/>
          </a:bodyPr>
          <a:lstStyle/>
          <a:p>
            <a:pPr>
              <a:lnSpc>
                <a:spcPct val="90000"/>
              </a:lnSpc>
            </a:pPr>
            <a:r>
              <a:rPr lang="en-US" sz="2800" b="1" i="0" dirty="0">
                <a:effectLst/>
                <a:latin typeface="Grandview (Body)"/>
              </a:rPr>
              <a:t>Data cleaning </a:t>
            </a:r>
            <a:r>
              <a:rPr lang="en-US" sz="2000" i="0" dirty="0">
                <a:effectLst/>
                <a:latin typeface="Grandview (Body)"/>
              </a:rPr>
              <a:t>is a crucial step in churn analysis, as the quality of the data directly impacts the accuracy and effectiveness of the analysis. In this phase, you need to identify and address issues in the dataset that could lead to inaccuracies or bias in your results. Here are the typical data cleaning steps for churn analysis</a:t>
            </a:r>
            <a:r>
              <a:rPr lang="en-US" sz="2000" i="0" dirty="0">
                <a:effectLst/>
                <a:latin typeface="Grandview (Headings)"/>
              </a:rPr>
              <a:t>:</a:t>
            </a:r>
            <a:endParaRPr lang="en-IN" sz="2000" dirty="0">
              <a:latin typeface="Grandview (Headings)"/>
            </a:endParaRPr>
          </a:p>
        </p:txBody>
      </p:sp>
      <p:sp>
        <p:nvSpPr>
          <p:cNvPr id="6" name="Content Placeholder 5">
            <a:extLst>
              <a:ext uri="{FF2B5EF4-FFF2-40B4-BE49-F238E27FC236}">
                <a16:creationId xmlns:a16="http://schemas.microsoft.com/office/drawing/2014/main" id="{852EAD6C-60F2-1514-0534-70F569B7992D}"/>
              </a:ext>
            </a:extLst>
          </p:cNvPr>
          <p:cNvSpPr>
            <a:spLocks noGrp="1"/>
          </p:cNvSpPr>
          <p:nvPr>
            <p:ph idx="1"/>
          </p:nvPr>
        </p:nvSpPr>
        <p:spPr>
          <a:xfrm>
            <a:off x="795374" y="2883015"/>
            <a:ext cx="3987071" cy="2849457"/>
          </a:xfrm>
        </p:spPr>
        <p:txBody>
          <a:bodyPr>
            <a:normAutofit/>
          </a:bodyPr>
          <a:lstStyle/>
          <a:p>
            <a:pPr marL="208026" indent="-208026" defTabSz="832104">
              <a:spcBef>
                <a:spcPts val="910"/>
              </a:spcBef>
            </a:pPr>
            <a:r>
              <a:rPr lang="en-IN" sz="1820" b="1" kern="1200" dirty="0">
                <a:solidFill>
                  <a:schemeClr val="tx2"/>
                </a:solidFill>
                <a:latin typeface="Grandview (Headings)"/>
              </a:rPr>
              <a:t>Handling Missing Values</a:t>
            </a:r>
          </a:p>
          <a:p>
            <a:pPr marL="208026" indent="-208026" defTabSz="832104">
              <a:spcBef>
                <a:spcPts val="910"/>
              </a:spcBef>
            </a:pPr>
            <a:r>
              <a:rPr lang="en-IN" sz="1820" b="1" kern="1200" dirty="0">
                <a:solidFill>
                  <a:schemeClr val="tx2"/>
                </a:solidFill>
                <a:latin typeface="Grandview (Headings)"/>
              </a:rPr>
              <a:t>Data Type Conversion</a:t>
            </a:r>
          </a:p>
          <a:p>
            <a:pPr marL="208026" indent="-208026" defTabSz="832104">
              <a:spcBef>
                <a:spcPts val="910"/>
              </a:spcBef>
            </a:pPr>
            <a:r>
              <a:rPr lang="en-IN" sz="1820" b="1" kern="1200" dirty="0">
                <a:solidFill>
                  <a:schemeClr val="tx2"/>
                </a:solidFill>
                <a:latin typeface="Grandview (Headings)"/>
              </a:rPr>
              <a:t>Removing Duplicates</a:t>
            </a:r>
          </a:p>
          <a:p>
            <a:pPr marL="208026" indent="-208026" defTabSz="832104">
              <a:spcBef>
                <a:spcPts val="910"/>
              </a:spcBef>
            </a:pPr>
            <a:r>
              <a:rPr lang="en-IN" sz="1820" b="1" kern="1200" dirty="0">
                <a:solidFill>
                  <a:schemeClr val="tx2"/>
                </a:solidFill>
                <a:latin typeface="Grandview (Headings)"/>
              </a:rPr>
              <a:t>Outlier Detection and Handling</a:t>
            </a:r>
          </a:p>
          <a:p>
            <a:pPr marL="208026" indent="-208026" defTabSz="832104">
              <a:spcBef>
                <a:spcPts val="910"/>
              </a:spcBef>
            </a:pPr>
            <a:r>
              <a:rPr lang="en-IN" sz="1820" b="1" kern="1200" dirty="0">
                <a:solidFill>
                  <a:schemeClr val="tx2"/>
                </a:solidFill>
                <a:latin typeface="Grandview (Headings)"/>
              </a:rPr>
              <a:t>Standardization and Scaling</a:t>
            </a:r>
          </a:p>
          <a:p>
            <a:pPr marL="208026" indent="-208026" defTabSz="832104">
              <a:spcBef>
                <a:spcPts val="910"/>
              </a:spcBef>
            </a:pPr>
            <a:r>
              <a:rPr lang="en-IN" sz="1820" b="1" kern="1200" dirty="0">
                <a:solidFill>
                  <a:schemeClr val="tx2"/>
                </a:solidFill>
                <a:latin typeface="Grandview (Headings)"/>
              </a:rPr>
              <a:t>Encoding Categorical Variables</a:t>
            </a:r>
            <a:endParaRPr lang="en-IN" b="1" dirty="0">
              <a:latin typeface="Grandview (Headings)"/>
            </a:endParaRPr>
          </a:p>
        </p:txBody>
      </p:sp>
      <p:sp>
        <p:nvSpPr>
          <p:cNvPr id="7" name="Content Placeholder 5">
            <a:extLst>
              <a:ext uri="{FF2B5EF4-FFF2-40B4-BE49-F238E27FC236}">
                <a16:creationId xmlns:a16="http://schemas.microsoft.com/office/drawing/2014/main" id="{B52211E5-B351-0171-DF5A-CC85ACFEC4A2}"/>
              </a:ext>
            </a:extLst>
          </p:cNvPr>
          <p:cNvSpPr txBox="1">
            <a:spLocks/>
          </p:cNvSpPr>
          <p:nvPr/>
        </p:nvSpPr>
        <p:spPr>
          <a:xfrm>
            <a:off x="5595245" y="2883015"/>
            <a:ext cx="3751953" cy="32572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08026" indent="-208026" algn="just" defTabSz="832104">
              <a:spcBef>
                <a:spcPts val="910"/>
              </a:spcBef>
            </a:pPr>
            <a:r>
              <a:rPr lang="en-IN" sz="1820" b="1" kern="1200" dirty="0">
                <a:solidFill>
                  <a:schemeClr val="tx2"/>
                </a:solidFill>
                <a:latin typeface="Grandview (Headings)"/>
              </a:rPr>
              <a:t>Feature Selection</a:t>
            </a:r>
          </a:p>
          <a:p>
            <a:pPr marL="208026" indent="-208026" algn="just" defTabSz="832104">
              <a:spcBef>
                <a:spcPts val="910"/>
              </a:spcBef>
            </a:pPr>
            <a:r>
              <a:rPr lang="en-IN" sz="1820" b="1" kern="1200" dirty="0">
                <a:solidFill>
                  <a:schemeClr val="tx2"/>
                </a:solidFill>
                <a:latin typeface="Grandview (Headings)"/>
              </a:rPr>
              <a:t>Handling Imbalanced Data</a:t>
            </a:r>
          </a:p>
          <a:p>
            <a:pPr marL="208026" indent="-208026" defTabSz="832104">
              <a:spcBef>
                <a:spcPts val="910"/>
              </a:spcBef>
            </a:pPr>
            <a:r>
              <a:rPr lang="en-IN" sz="1820" b="1" kern="1200" dirty="0">
                <a:solidFill>
                  <a:schemeClr val="tx2"/>
                </a:solidFill>
                <a:latin typeface="Grandview (Headings)"/>
              </a:rPr>
              <a:t>Checking Data Consistency</a:t>
            </a:r>
          </a:p>
          <a:p>
            <a:pPr marL="208026" indent="-208026" algn="just" defTabSz="832104">
              <a:spcBef>
                <a:spcPts val="910"/>
              </a:spcBef>
            </a:pPr>
            <a:r>
              <a:rPr lang="en-IN" sz="1820" b="1" kern="1200" dirty="0">
                <a:solidFill>
                  <a:schemeClr val="tx2"/>
                </a:solidFill>
                <a:latin typeface="Grandview (Headings)"/>
              </a:rPr>
              <a:t>Data Transformation</a:t>
            </a:r>
          </a:p>
          <a:p>
            <a:pPr marL="208026" indent="-208026" algn="just" defTabSz="832104">
              <a:spcBef>
                <a:spcPts val="910"/>
              </a:spcBef>
            </a:pPr>
            <a:r>
              <a:rPr lang="en-IN" sz="1820" b="1" kern="1200" dirty="0">
                <a:solidFill>
                  <a:schemeClr val="tx2"/>
                </a:solidFill>
                <a:latin typeface="Grandview (Headings)"/>
              </a:rPr>
              <a:t>Document Changes</a:t>
            </a:r>
            <a:endParaRPr lang="en-IN" dirty="0">
              <a:latin typeface="Grandview (Headings)"/>
            </a:endParaRPr>
          </a:p>
        </p:txBody>
      </p:sp>
    </p:spTree>
    <p:extLst>
      <p:ext uri="{BB962C8B-B14F-4D97-AF65-F5344CB8AC3E}">
        <p14:creationId xmlns:p14="http://schemas.microsoft.com/office/powerpoint/2010/main" val="1899651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5" name="Group 14">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8" name="Right Triangle 47">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36E1451-967F-BB1F-5F9D-1BDEF3353F3D}"/>
              </a:ext>
            </a:extLst>
          </p:cNvPr>
          <p:cNvSpPr>
            <a:spLocks noGrp="1"/>
          </p:cNvSpPr>
          <p:nvPr>
            <p:ph type="title"/>
          </p:nvPr>
        </p:nvSpPr>
        <p:spPr>
          <a:xfrm>
            <a:off x="691079" y="725951"/>
            <a:ext cx="10325000" cy="1380515"/>
          </a:xfrm>
        </p:spPr>
        <p:txBody>
          <a:bodyPr>
            <a:normAutofit/>
          </a:bodyPr>
          <a:lstStyle/>
          <a:p>
            <a:r>
              <a:rPr lang="en-IN" b="1" i="0" dirty="0">
                <a:effectLst/>
                <a:latin typeface="Grandview (Body)"/>
              </a:rPr>
              <a:t>Univariate Analysis</a:t>
            </a:r>
            <a:endParaRPr lang="en-IN" b="1" dirty="0">
              <a:latin typeface="Grandview (Body)"/>
            </a:endParaRPr>
          </a:p>
        </p:txBody>
      </p:sp>
      <p:pic>
        <p:nvPicPr>
          <p:cNvPr id="5" name="Content Placeholder 4" descr="A graph of blue and orange squares&#10;&#10;Description automatically generated">
            <a:extLst>
              <a:ext uri="{FF2B5EF4-FFF2-40B4-BE49-F238E27FC236}">
                <a16:creationId xmlns:a16="http://schemas.microsoft.com/office/drawing/2014/main" id="{87067198-242C-12D2-9EF2-984BFE42CD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4856" y="2345061"/>
            <a:ext cx="5022599" cy="3331445"/>
          </a:xfrm>
        </p:spPr>
      </p:pic>
      <p:pic>
        <p:nvPicPr>
          <p:cNvPr id="7" name="Picture 6" descr="A blue and orange bars&#10;&#10;Description automatically generated">
            <a:extLst>
              <a:ext uri="{FF2B5EF4-FFF2-40B4-BE49-F238E27FC236}">
                <a16:creationId xmlns:a16="http://schemas.microsoft.com/office/drawing/2014/main" id="{50F90E8B-455E-8B42-F3D7-6F99AA3AC0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772" y="2345061"/>
            <a:ext cx="5022599" cy="3331445"/>
          </a:xfrm>
          <a:prstGeom prst="rect">
            <a:avLst/>
          </a:prstGeom>
        </p:spPr>
      </p:pic>
      <p:sp>
        <p:nvSpPr>
          <p:cNvPr id="8" name="Title 1">
            <a:extLst>
              <a:ext uri="{FF2B5EF4-FFF2-40B4-BE49-F238E27FC236}">
                <a16:creationId xmlns:a16="http://schemas.microsoft.com/office/drawing/2014/main" id="{28FED621-A1A0-5F39-BC61-7336C3C7EB8A}"/>
              </a:ext>
            </a:extLst>
          </p:cNvPr>
          <p:cNvSpPr txBox="1">
            <a:spLocks/>
          </p:cNvSpPr>
          <p:nvPr/>
        </p:nvSpPr>
        <p:spPr>
          <a:xfrm>
            <a:off x="877406" y="5676506"/>
            <a:ext cx="4870049" cy="468884"/>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l">
              <a:buFont typeface="Arial" panose="020B0604020202020204" pitchFamily="34" charset="0"/>
              <a:buChar char="•"/>
            </a:pPr>
            <a:r>
              <a:rPr lang="en-US" sz="1600" b="0" i="0" dirty="0">
                <a:solidFill>
                  <a:srgbClr val="212121"/>
                </a:solidFill>
                <a:effectLst/>
                <a:latin typeface="Roboto" panose="02000000000000000000" pitchFamily="2" charset="0"/>
              </a:rPr>
              <a:t>  </a:t>
            </a:r>
            <a:r>
              <a:rPr lang="en-US" sz="1600" b="0" i="0" dirty="0">
                <a:solidFill>
                  <a:srgbClr val="212121"/>
                </a:solidFill>
                <a:effectLst/>
                <a:latin typeface="Grandview (Body)"/>
              </a:rPr>
              <a:t>Senior Citizen are more likely to churn</a:t>
            </a:r>
          </a:p>
        </p:txBody>
      </p:sp>
      <p:sp>
        <p:nvSpPr>
          <p:cNvPr id="11" name="TextBox 10">
            <a:extLst>
              <a:ext uri="{FF2B5EF4-FFF2-40B4-BE49-F238E27FC236}">
                <a16:creationId xmlns:a16="http://schemas.microsoft.com/office/drawing/2014/main" id="{EFE8156D-EE1C-3EFB-6554-59ABF9EFB608}"/>
              </a:ext>
            </a:extLst>
          </p:cNvPr>
          <p:cNvSpPr txBox="1"/>
          <p:nvPr/>
        </p:nvSpPr>
        <p:spPr>
          <a:xfrm>
            <a:off x="6096001" y="5793495"/>
            <a:ext cx="4913862" cy="338554"/>
          </a:xfrm>
          <a:prstGeom prst="rect">
            <a:avLst/>
          </a:prstGeom>
          <a:noFill/>
        </p:spPr>
        <p:txBody>
          <a:bodyPr wrap="square">
            <a:spAutoFit/>
          </a:bodyPr>
          <a:lstStyle/>
          <a:p>
            <a:pPr>
              <a:buFont typeface="Arial" panose="020B0604020202020204" pitchFamily="34" charset="0"/>
              <a:buChar char="•"/>
            </a:pPr>
            <a:r>
              <a:rPr lang="en-US" sz="1600" b="0" i="0" dirty="0">
                <a:solidFill>
                  <a:srgbClr val="212121"/>
                </a:solidFill>
                <a:effectLst/>
                <a:latin typeface="Roboto" panose="02000000000000000000" pitchFamily="2" charset="0"/>
              </a:rPr>
              <a:t>  </a:t>
            </a:r>
            <a:r>
              <a:rPr lang="en-US" sz="1600" b="0" i="0" dirty="0">
                <a:solidFill>
                  <a:srgbClr val="212121"/>
                </a:solidFill>
                <a:effectLst/>
                <a:latin typeface="Grandview (Body)"/>
              </a:rPr>
              <a:t>Female are more likely to churn</a:t>
            </a:r>
          </a:p>
        </p:txBody>
      </p:sp>
    </p:spTree>
    <p:extLst>
      <p:ext uri="{BB962C8B-B14F-4D97-AF65-F5344CB8AC3E}">
        <p14:creationId xmlns:p14="http://schemas.microsoft.com/office/powerpoint/2010/main" val="1970031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blue and orange bars&#10;&#10;Description automatically generated">
            <a:extLst>
              <a:ext uri="{FF2B5EF4-FFF2-40B4-BE49-F238E27FC236}">
                <a16:creationId xmlns:a16="http://schemas.microsoft.com/office/drawing/2014/main" id="{1207E307-9CFD-2AFC-A876-3B76E878AC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083" y="454762"/>
            <a:ext cx="5017643" cy="3340861"/>
          </a:xfrm>
        </p:spPr>
      </p:pic>
      <p:pic>
        <p:nvPicPr>
          <p:cNvPr id="7" name="Picture 6" descr="A graph of a bar graph&#10;&#10;Description automatically generated with medium confidence">
            <a:extLst>
              <a:ext uri="{FF2B5EF4-FFF2-40B4-BE49-F238E27FC236}">
                <a16:creationId xmlns:a16="http://schemas.microsoft.com/office/drawing/2014/main" id="{5312F594-30D0-BA68-4BE1-9EBE0F6D13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5985" y="2533259"/>
            <a:ext cx="5017643" cy="3328158"/>
          </a:xfrm>
          <a:prstGeom prst="rect">
            <a:avLst/>
          </a:prstGeom>
        </p:spPr>
      </p:pic>
      <p:sp>
        <p:nvSpPr>
          <p:cNvPr id="8" name="Title 1">
            <a:extLst>
              <a:ext uri="{FF2B5EF4-FFF2-40B4-BE49-F238E27FC236}">
                <a16:creationId xmlns:a16="http://schemas.microsoft.com/office/drawing/2014/main" id="{91E5CD7D-A3A3-6DBD-EC30-7B26CE23C604}"/>
              </a:ext>
            </a:extLst>
          </p:cNvPr>
          <p:cNvSpPr txBox="1">
            <a:spLocks/>
          </p:cNvSpPr>
          <p:nvPr/>
        </p:nvSpPr>
        <p:spPr>
          <a:xfrm>
            <a:off x="1114266" y="3880719"/>
            <a:ext cx="4870049" cy="468884"/>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buFont typeface="Arial" panose="020B0604020202020204" pitchFamily="34" charset="0"/>
              <a:buChar char="•"/>
            </a:pPr>
            <a:r>
              <a:rPr lang="en-US" sz="1600" b="0" i="0" dirty="0">
                <a:solidFill>
                  <a:srgbClr val="212121"/>
                </a:solidFill>
                <a:effectLst/>
                <a:latin typeface="Roboto" panose="02000000000000000000" pitchFamily="2" charset="0"/>
              </a:rPr>
              <a:t>  </a:t>
            </a:r>
            <a:r>
              <a:rPr lang="en-US" sz="1600" b="0" i="0" dirty="0">
                <a:solidFill>
                  <a:srgbClr val="212121"/>
                </a:solidFill>
                <a:effectLst/>
                <a:latin typeface="Grandview (Body)"/>
              </a:rPr>
              <a:t>No Dependents are more likely to churn</a:t>
            </a:r>
          </a:p>
        </p:txBody>
      </p:sp>
      <p:sp>
        <p:nvSpPr>
          <p:cNvPr id="9" name="Title 1">
            <a:extLst>
              <a:ext uri="{FF2B5EF4-FFF2-40B4-BE49-F238E27FC236}">
                <a16:creationId xmlns:a16="http://schemas.microsoft.com/office/drawing/2014/main" id="{D14CB8AA-CE36-776F-1F53-9409F69D1A2F}"/>
              </a:ext>
            </a:extLst>
          </p:cNvPr>
          <p:cNvSpPr txBox="1">
            <a:spLocks/>
          </p:cNvSpPr>
          <p:nvPr/>
        </p:nvSpPr>
        <p:spPr>
          <a:xfrm>
            <a:off x="6983824" y="5899437"/>
            <a:ext cx="4870049" cy="468884"/>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buFont typeface="Arial" panose="020B0604020202020204" pitchFamily="34" charset="0"/>
              <a:buChar char="•"/>
            </a:pPr>
            <a:r>
              <a:rPr lang="en-US" sz="1600" b="0" i="0" dirty="0">
                <a:solidFill>
                  <a:srgbClr val="212121"/>
                </a:solidFill>
                <a:effectLst/>
                <a:latin typeface="Roboto" panose="02000000000000000000" pitchFamily="2" charset="0"/>
              </a:rPr>
              <a:t>  </a:t>
            </a:r>
            <a:r>
              <a:rPr lang="en-US" sz="1600" b="0" i="0" dirty="0">
                <a:solidFill>
                  <a:srgbClr val="212121"/>
                </a:solidFill>
                <a:effectLst/>
                <a:latin typeface="Grandview (Body)"/>
              </a:rPr>
              <a:t>No Phone Service are more likely to churn</a:t>
            </a:r>
          </a:p>
        </p:txBody>
      </p:sp>
    </p:spTree>
    <p:extLst>
      <p:ext uri="{BB962C8B-B14F-4D97-AF65-F5344CB8AC3E}">
        <p14:creationId xmlns:p14="http://schemas.microsoft.com/office/powerpoint/2010/main" val="1337987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4B74A58D-C788-4F75-B5D1-921E78FF29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 name="Straight Connector 16">
              <a:extLst>
                <a:ext uri="{FF2B5EF4-FFF2-40B4-BE49-F238E27FC236}">
                  <a16:creationId xmlns:a16="http://schemas.microsoft.com/office/drawing/2014/main" id="{C27BC05A-659D-4294-B1DB-0412C6A1E3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2A8233F-A451-46B4-BED4-27DD64582D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8A4F6C4-FDB0-4115-ABAE-9A5A8CED03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1C99737-F794-494E-8C0C-76B75CC9D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8F02DA6-DBA7-462E-82AD-42EEDC280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DE71D6B-949D-4D9E-9EEA-56A8D498A5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4EFD95D-F204-41B7-9C56-DBF1155EC8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3D25B4-D3D4-4B6C-A740-E8FD4409B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3FB8D2F-FC2D-463E-A588-218B5ED1F9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21BB6B9-EAEA-43A1-9449-A10294E4F9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0C62509-6F9A-4A66-AE78-EF71FE7D4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F0D677E-8866-4D5C-91F9-90001EBE8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6C1C222-FB70-4063-9BF6-25E5394546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48C3B78-3424-4DF2-AE25-BC08956E2B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89169EC-7A8F-439B-BDD2-669CDE6D91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625A96E-5FA1-467F-8929-E9F3A4D423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4167E38-35D8-4680-8EF9-67045C8AA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9E9F9CA-B0D2-4D5B-BA3E-D9F5817AF6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1909765-556E-4AA4-8CA8-34ABA30EB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D9E7D9C-D2A0-4C04-AC8C-CC796A5757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513C351-6AD8-4CC8-85E6-1382AA235C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190FC97-7BCE-42C2-9768-14559A44A0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32B857D-BE14-48CD-8F4D-0E882D328E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F2E92CD-7175-484E-B557-CF29951C2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B179EA7-0CFA-4FE9-BEF1-462C0ED39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66676B7-1322-4E27-9218-6D5E8B0EC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026F347-76EB-45F8-9B81-653E64A004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1E93AAC-F0A9-4B35-A413-A322DB9FC9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145F376-7C0E-4F7E-816B-48D485A8C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5F4E9A3-2521-4838-9AA2-A5D5020D4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D0F8335-C6C7-4994-9ECB-54F0EB8C50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Right Triangle 48">
            <a:extLst>
              <a:ext uri="{FF2B5EF4-FFF2-40B4-BE49-F238E27FC236}">
                <a16:creationId xmlns:a16="http://schemas.microsoft.com/office/drawing/2014/main" id="{17D11638-D7E0-4D85-B1A6-AF57358C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89" y="15123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A52E604-DD4D-156A-EAD0-4024180DAA27}"/>
              </a:ext>
            </a:extLst>
          </p:cNvPr>
          <p:cNvSpPr>
            <a:spLocks noGrp="1"/>
          </p:cNvSpPr>
          <p:nvPr>
            <p:ph type="title"/>
          </p:nvPr>
        </p:nvSpPr>
        <p:spPr>
          <a:xfrm>
            <a:off x="684223" y="721946"/>
            <a:ext cx="10611627" cy="1990906"/>
          </a:xfrm>
        </p:spPr>
        <p:txBody>
          <a:bodyPr vert="horz" lIns="91440" tIns="45720" rIns="91440" bIns="45720" rtlCol="0" anchor="ctr">
            <a:normAutofit/>
          </a:bodyPr>
          <a:lstStyle/>
          <a:p>
            <a:r>
              <a:rPr lang="en-US" b="1" i="0" dirty="0">
                <a:effectLst/>
              </a:rPr>
              <a:t>Bivariate Analysis</a:t>
            </a:r>
            <a:endParaRPr lang="en-US" b="1" dirty="0"/>
          </a:p>
        </p:txBody>
      </p:sp>
      <p:sp>
        <p:nvSpPr>
          <p:cNvPr id="6" name="Title 1">
            <a:extLst>
              <a:ext uri="{FF2B5EF4-FFF2-40B4-BE49-F238E27FC236}">
                <a16:creationId xmlns:a16="http://schemas.microsoft.com/office/drawing/2014/main" id="{F765947F-FF48-6492-CB91-0F03741CD400}"/>
              </a:ext>
            </a:extLst>
          </p:cNvPr>
          <p:cNvSpPr txBox="1">
            <a:spLocks/>
          </p:cNvSpPr>
          <p:nvPr/>
        </p:nvSpPr>
        <p:spPr>
          <a:xfrm>
            <a:off x="6577738" y="2893475"/>
            <a:ext cx="4425911" cy="3242577"/>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indent="-228600">
              <a:spcAft>
                <a:spcPts val="600"/>
              </a:spcAft>
              <a:buClr>
                <a:schemeClr val="tx2">
                  <a:lumMod val="50000"/>
                  <a:lumOff val="50000"/>
                </a:schemeClr>
              </a:buClr>
              <a:buSzPct val="75000"/>
              <a:buFont typeface="Wingdings" panose="05000000000000000000" pitchFamily="2" charset="2"/>
              <a:buChar char="§"/>
            </a:pPr>
            <a:r>
              <a:rPr lang="en-US" sz="2800" b="0" i="0" dirty="0">
                <a:effectLst/>
                <a:latin typeface="+mn-lt"/>
                <a:ea typeface="+mn-ea"/>
                <a:cs typeface="+mn-cs"/>
              </a:rPr>
              <a:t>  </a:t>
            </a:r>
            <a:r>
              <a:rPr lang="en-US" sz="1800" b="0" i="0" dirty="0">
                <a:effectLst/>
                <a:latin typeface="+mn-lt"/>
                <a:ea typeface="+mn-ea"/>
                <a:cs typeface="+mn-cs"/>
              </a:rPr>
              <a:t>Gender does not seem to have a significant impact on customer churn. The distribution of gender among churned customers is relatively even.</a:t>
            </a:r>
          </a:p>
        </p:txBody>
      </p:sp>
      <p:pic>
        <p:nvPicPr>
          <p:cNvPr id="9" name="Picture 8" descr="A graph of a distribution of gender&#10;&#10;Description automatically generated">
            <a:extLst>
              <a:ext uri="{FF2B5EF4-FFF2-40B4-BE49-F238E27FC236}">
                <a16:creationId xmlns:a16="http://schemas.microsoft.com/office/drawing/2014/main" id="{F29AED0F-4C2F-28BD-1752-6089F400D4DF}"/>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989047" y="2884572"/>
            <a:ext cx="4964095" cy="3251482"/>
          </a:xfrm>
          <a:prstGeom prst="rect">
            <a:avLst/>
          </a:prstGeom>
        </p:spPr>
      </p:pic>
    </p:spTree>
    <p:extLst>
      <p:ext uri="{BB962C8B-B14F-4D97-AF65-F5344CB8AC3E}">
        <p14:creationId xmlns:p14="http://schemas.microsoft.com/office/powerpoint/2010/main" val="135834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7B9AA6-98A8-31EF-ADF1-B66217FCEF82}"/>
              </a:ext>
            </a:extLst>
          </p:cNvPr>
          <p:cNvSpPr txBox="1"/>
          <p:nvPr/>
        </p:nvSpPr>
        <p:spPr>
          <a:xfrm>
            <a:off x="885825" y="5033055"/>
            <a:ext cx="4913862" cy="584775"/>
          </a:xfrm>
          <a:prstGeom prst="rect">
            <a:avLst/>
          </a:prstGeom>
          <a:noFill/>
        </p:spPr>
        <p:txBody>
          <a:bodyPr wrap="square">
            <a:spAutoFit/>
          </a:bodyPr>
          <a:lstStyle/>
          <a:p>
            <a:pPr>
              <a:buFont typeface="Arial" panose="020B0604020202020204" pitchFamily="34" charset="0"/>
              <a:buChar char="•"/>
            </a:pPr>
            <a:r>
              <a:rPr lang="en-US" sz="1600" b="0" i="0" dirty="0">
                <a:solidFill>
                  <a:srgbClr val="212121"/>
                </a:solidFill>
                <a:effectLst/>
                <a:latin typeface="Roboto" panose="02000000000000000000" pitchFamily="2" charset="0"/>
              </a:rPr>
              <a:t>  </a:t>
            </a:r>
            <a:r>
              <a:rPr lang="en-US" sz="1600" b="0" i="0" dirty="0">
                <a:solidFill>
                  <a:srgbClr val="212121"/>
                </a:solidFill>
                <a:effectLst/>
                <a:latin typeface="Grandview (Body)"/>
              </a:rPr>
              <a:t>Customers who use certain payment methods      may be more likely to churn than others.</a:t>
            </a:r>
          </a:p>
        </p:txBody>
      </p:sp>
      <p:pic>
        <p:nvPicPr>
          <p:cNvPr id="5" name="Picture 4" descr="A graph of a number of blue and orange bars&#10;&#10;Description automatically generated">
            <a:extLst>
              <a:ext uri="{FF2B5EF4-FFF2-40B4-BE49-F238E27FC236}">
                <a16:creationId xmlns:a16="http://schemas.microsoft.com/office/drawing/2014/main" id="{69D226ED-4ACF-9835-3A0A-E20D0780F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825" y="1232973"/>
            <a:ext cx="4870050" cy="3509147"/>
          </a:xfrm>
          <a:prstGeom prst="rect">
            <a:avLst/>
          </a:prstGeom>
        </p:spPr>
      </p:pic>
      <p:pic>
        <p:nvPicPr>
          <p:cNvPr id="7" name="Picture 6" descr="A graph of a number of blue and orange bars&#10;&#10;Description automatically generated">
            <a:extLst>
              <a:ext uri="{FF2B5EF4-FFF2-40B4-BE49-F238E27FC236}">
                <a16:creationId xmlns:a16="http://schemas.microsoft.com/office/drawing/2014/main" id="{FD43608C-7AB0-349E-782F-5AFF3CCE89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9460" y="1198566"/>
            <a:ext cx="4877883" cy="3509147"/>
          </a:xfrm>
          <a:prstGeom prst="rect">
            <a:avLst/>
          </a:prstGeom>
        </p:spPr>
      </p:pic>
      <p:sp>
        <p:nvSpPr>
          <p:cNvPr id="8" name="TextBox 7">
            <a:extLst>
              <a:ext uri="{FF2B5EF4-FFF2-40B4-BE49-F238E27FC236}">
                <a16:creationId xmlns:a16="http://schemas.microsoft.com/office/drawing/2014/main" id="{FA11F200-B4D2-19FC-150C-921B00753E6E}"/>
              </a:ext>
            </a:extLst>
          </p:cNvPr>
          <p:cNvSpPr txBox="1"/>
          <p:nvPr/>
        </p:nvSpPr>
        <p:spPr>
          <a:xfrm>
            <a:off x="6677025" y="5034337"/>
            <a:ext cx="4913862" cy="830997"/>
          </a:xfrm>
          <a:prstGeom prst="rect">
            <a:avLst/>
          </a:prstGeom>
          <a:noFill/>
        </p:spPr>
        <p:txBody>
          <a:bodyPr wrap="square">
            <a:spAutoFit/>
          </a:bodyPr>
          <a:lstStyle/>
          <a:p>
            <a:pPr>
              <a:buFont typeface="Arial" panose="020B0604020202020204" pitchFamily="34" charset="0"/>
              <a:buChar char="•"/>
            </a:pPr>
            <a:r>
              <a:rPr lang="en-US" sz="1600" b="0" i="0" dirty="0">
                <a:solidFill>
                  <a:srgbClr val="212121"/>
                </a:solidFill>
                <a:effectLst/>
                <a:latin typeface="Roboto" panose="02000000000000000000" pitchFamily="2" charset="0"/>
              </a:rPr>
              <a:t>  </a:t>
            </a:r>
            <a:r>
              <a:rPr lang="en-US" sz="1600" b="0" i="0" dirty="0">
                <a:solidFill>
                  <a:srgbClr val="212121"/>
                </a:solidFill>
                <a:effectLst/>
                <a:latin typeface="Grandview (Body)"/>
              </a:rPr>
              <a:t>Customers with month-to-month contracts are more likely to churn compared to those with one-year or two-year contracts.</a:t>
            </a:r>
          </a:p>
        </p:txBody>
      </p:sp>
    </p:spTree>
    <p:extLst>
      <p:ext uri="{BB962C8B-B14F-4D97-AF65-F5344CB8AC3E}">
        <p14:creationId xmlns:p14="http://schemas.microsoft.com/office/powerpoint/2010/main" val="716938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 name="Straight Connector 16">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Right Triangle 4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51" name="Rectangle 50">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3" name="Group 52">
            <a:extLst>
              <a:ext uri="{FF2B5EF4-FFF2-40B4-BE49-F238E27FC236}">
                <a16:creationId xmlns:a16="http://schemas.microsoft.com/office/drawing/2014/main" id="{D9CF3400-712B-4A54-AA97-63691A14E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4" name="Straight Connector 53">
              <a:extLst>
                <a:ext uri="{FF2B5EF4-FFF2-40B4-BE49-F238E27FC236}">
                  <a16:creationId xmlns:a16="http://schemas.microsoft.com/office/drawing/2014/main" id="{3BCC43BE-B496-4A5B-AAD7-F0F69BA21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97DD0A7-99B5-40E1-ABCA-BE535E7759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CAF3513-E2DC-42F1-8F00-949F16CED2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9685A4E-43E1-4ED0-93B0-8D4402783F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DC413A5-A523-40CC-96D3-ED63C394DB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D25610-0173-44F0-AFFE-7427F1F29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7925567-A2D3-4F52-B7E9-56C436EE32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167520C-8F3F-4CAE-A7ED-30476E6E17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F43F498-AF93-41DF-89CA-D19BCE8F68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C21741E-506D-459F-AA12-6CE9F15CD9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030791B-E6A0-471E-8709-0D8F9D2384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D3F242F-79B7-4749-976F-A27C7D31FA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BE4F727-1ED6-4E04-B586-E058744B6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994E2EC-2763-4131-9BD3-92C2AE1725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73677D4-BFB6-47AF-8722-0A8D71E7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6A10715-F501-41F3-B1B7-E097A52633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2495331-9452-449E-8AB8-F0355F3CD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88DD0C0-9E46-4E4E-ABC4-F908B3E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2E254AC-141E-46F7-86E8-0E74127859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A20FC2D-6D9D-4AF1-9728-A9FB3CEE4C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F7E34D7-D4B0-403A-9AD2-714897B87C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C8BCEBA-2A4E-4177-A332-1DC5E76EF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B7B350A-903A-412A-8F4B-F0BCA602E2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F2E75DC-BD54-41F1-9947-AFAED44FA6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DE1290C-F8A4-48B6-BBD6-1D93D25B13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AFE6EDC-0C88-4664-A186-CA6B82E4C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B281018-B505-45E1-B063-EA8474C8C6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9104272-C096-4761-B915-A9D4B3881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CA26F8B-B3D2-4B34-8966-03EA36D13C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9C68CA5-A882-4E90-AEA3-134C7A539D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118A2B1-DA3F-4896-BF6A-9958C5BCB3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AC6DC2D-C9BA-919F-0A87-DB0769D2334B}"/>
              </a:ext>
            </a:extLst>
          </p:cNvPr>
          <p:cNvSpPr>
            <a:spLocks noGrp="1"/>
          </p:cNvSpPr>
          <p:nvPr>
            <p:ph type="title"/>
          </p:nvPr>
        </p:nvSpPr>
        <p:spPr>
          <a:xfrm>
            <a:off x="691078" y="722902"/>
            <a:ext cx="10342941" cy="1397597"/>
          </a:xfrm>
        </p:spPr>
        <p:txBody>
          <a:bodyPr vert="horz" lIns="91440" tIns="45720" rIns="91440" bIns="45720" rtlCol="0" anchor="b">
            <a:normAutofit/>
          </a:bodyPr>
          <a:lstStyle/>
          <a:p>
            <a:pPr>
              <a:lnSpc>
                <a:spcPct val="90000"/>
              </a:lnSpc>
            </a:pPr>
            <a:r>
              <a:rPr lang="en-US" sz="3600" b="1" i="0" dirty="0">
                <a:effectLst/>
              </a:rPr>
              <a:t>Churn by Monthly Charges and Total Charges</a:t>
            </a:r>
            <a:endParaRPr lang="en-US" sz="3600" b="1" dirty="0"/>
          </a:p>
        </p:txBody>
      </p:sp>
      <p:sp>
        <p:nvSpPr>
          <p:cNvPr id="86" name="Right Triangle 85">
            <a:extLst>
              <a:ext uri="{FF2B5EF4-FFF2-40B4-BE49-F238E27FC236}">
                <a16:creationId xmlns:a16="http://schemas.microsoft.com/office/drawing/2014/main" id="{D507CED1-3C18-429E-A877-80F9779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3530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descr="A screenshot of a graph&#10;&#10;Description automatically generated">
            <a:extLst>
              <a:ext uri="{FF2B5EF4-FFF2-40B4-BE49-F238E27FC236}">
                <a16:creationId xmlns:a16="http://schemas.microsoft.com/office/drawing/2014/main" id="{D29C7B9A-3DEA-CBA4-06AB-3650B59E1D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252" y="2458692"/>
            <a:ext cx="5195484" cy="3531405"/>
          </a:xfrm>
          <a:prstGeom prst="rect">
            <a:avLst/>
          </a:prstGeom>
        </p:spPr>
      </p:pic>
      <p:pic>
        <p:nvPicPr>
          <p:cNvPr id="50" name="Picture 49" descr="A screenshot of a graph&#10;&#10;Description automatically generated">
            <a:extLst>
              <a:ext uri="{FF2B5EF4-FFF2-40B4-BE49-F238E27FC236}">
                <a16:creationId xmlns:a16="http://schemas.microsoft.com/office/drawing/2014/main" id="{8FB095F9-8A84-A176-C8D5-CA6F68673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4438" y="2486454"/>
            <a:ext cx="5170078" cy="3531405"/>
          </a:xfrm>
          <a:prstGeom prst="rect">
            <a:avLst/>
          </a:prstGeom>
        </p:spPr>
      </p:pic>
    </p:spTree>
    <p:extLst>
      <p:ext uri="{BB962C8B-B14F-4D97-AF65-F5344CB8AC3E}">
        <p14:creationId xmlns:p14="http://schemas.microsoft.com/office/powerpoint/2010/main" val="305425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406</TotalTime>
  <Words>318</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Grandview</vt:lpstr>
      <vt:lpstr>Grandview (Body)</vt:lpstr>
      <vt:lpstr>Grandview (Headings)</vt:lpstr>
      <vt:lpstr>Roboto</vt:lpstr>
      <vt:lpstr>Wingdings</vt:lpstr>
      <vt:lpstr>CosineVTI</vt:lpstr>
      <vt:lpstr>PowerPoint Presentation</vt:lpstr>
      <vt:lpstr>Introduction</vt:lpstr>
      <vt:lpstr>Why is Churn Analysis Important?</vt:lpstr>
      <vt:lpstr>Data cleaning is a crucial step in churn analysis, as the quality of the data directly impacts the accuracy and effectiveness of the analysis. In this phase, you need to identify and address issues in the dataset that could lead to inaccuracies or bias in your results. Here are the typical data cleaning steps for churn analysis:</vt:lpstr>
      <vt:lpstr>Univariate Analysis</vt:lpstr>
      <vt:lpstr>PowerPoint Presentation</vt:lpstr>
      <vt:lpstr>Bivariate Analysis</vt:lpstr>
      <vt:lpstr>PowerPoint Presentation</vt:lpstr>
      <vt:lpstr>Churn by Monthly Charges and Total Charges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parth98251@yahoo.in</dc:creator>
  <cp:lastModifiedBy>parth98251@yahoo.in</cp:lastModifiedBy>
  <cp:revision>4</cp:revision>
  <dcterms:created xsi:type="dcterms:W3CDTF">2023-09-05T19:21:30Z</dcterms:created>
  <dcterms:modified xsi:type="dcterms:W3CDTF">2023-09-06T02:07:33Z</dcterms:modified>
</cp:coreProperties>
</file>