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6"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17.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16.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17.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16.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6FE8D0-AA99-4BA7-9AE6-D52C065EE52D}"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006A9C38-4D96-4314-9E8A-D308E95B0FC6}">
      <dgm:prSet/>
      <dgm:spPr/>
      <dgm:t>
        <a:bodyPr/>
        <a:lstStyle/>
        <a:p>
          <a:pPr>
            <a:lnSpc>
              <a:spcPct val="100000"/>
            </a:lnSpc>
          </a:pPr>
          <a:r>
            <a:rPr lang="en-US" b="0" i="0" dirty="0"/>
            <a:t>Welcome to our Financial Cash Flow Presentation. The purpose of today's discussion is to provide a detailed analysis of our financial landscape, examining key components such as Chart of Accounts, Payments, and Income. </a:t>
          </a:r>
          <a:endParaRPr lang="en-US" dirty="0"/>
        </a:p>
      </dgm:t>
    </dgm:pt>
    <dgm:pt modelId="{AFF61603-3335-4115-BB98-B1A99E401F1C}" type="parTrans" cxnId="{B0BA1F54-ABB2-4F5A-B868-0BBEA0F75D54}">
      <dgm:prSet/>
      <dgm:spPr/>
      <dgm:t>
        <a:bodyPr/>
        <a:lstStyle/>
        <a:p>
          <a:endParaRPr lang="en-US"/>
        </a:p>
      </dgm:t>
    </dgm:pt>
    <dgm:pt modelId="{DEE2A37E-7D9D-4A15-AC78-B011E4AE9C8F}" type="sibTrans" cxnId="{B0BA1F54-ABB2-4F5A-B868-0BBEA0F75D54}">
      <dgm:prSet/>
      <dgm:spPr/>
      <dgm:t>
        <a:bodyPr/>
        <a:lstStyle/>
        <a:p>
          <a:endParaRPr lang="en-US"/>
        </a:p>
      </dgm:t>
    </dgm:pt>
    <dgm:pt modelId="{BD53ED00-0356-4120-90C9-2F5970C58871}">
      <dgm:prSet/>
      <dgm:spPr/>
      <dgm:t>
        <a:bodyPr/>
        <a:lstStyle/>
        <a:p>
          <a:pPr>
            <a:lnSpc>
              <a:spcPct val="100000"/>
            </a:lnSpc>
          </a:pPr>
          <a:r>
            <a:rPr lang="en-US" b="0" i="0"/>
            <a:t>By delving into these datasets, we aim to gain valuable insights into our cash flow dynamics, identify trends, and make informed decisions to enhance our financial health. </a:t>
          </a:r>
          <a:endParaRPr lang="en-US"/>
        </a:p>
      </dgm:t>
    </dgm:pt>
    <dgm:pt modelId="{6ECCF3D1-8225-4813-AB53-4F6B9E514D9E}" type="parTrans" cxnId="{314E1D6F-A94B-42B8-8957-477CD39F5066}">
      <dgm:prSet/>
      <dgm:spPr/>
      <dgm:t>
        <a:bodyPr/>
        <a:lstStyle/>
        <a:p>
          <a:endParaRPr lang="en-US"/>
        </a:p>
      </dgm:t>
    </dgm:pt>
    <dgm:pt modelId="{D085765B-3D1D-43D1-860F-6FFB5E6BFEA6}" type="sibTrans" cxnId="{314E1D6F-A94B-42B8-8957-477CD39F5066}">
      <dgm:prSet/>
      <dgm:spPr/>
      <dgm:t>
        <a:bodyPr/>
        <a:lstStyle/>
        <a:p>
          <a:endParaRPr lang="en-US"/>
        </a:p>
      </dgm:t>
    </dgm:pt>
    <dgm:pt modelId="{15614610-109A-496E-AAA7-6509E17DF0CB}">
      <dgm:prSet/>
      <dgm:spPr/>
      <dgm:t>
        <a:bodyPr/>
        <a:lstStyle/>
        <a:p>
          <a:pPr>
            <a:lnSpc>
              <a:spcPct val="100000"/>
            </a:lnSpc>
          </a:pPr>
          <a:r>
            <a:rPr lang="en-US" b="0" i="0"/>
            <a:t>Join us on this journey as we explore the intricacies of our financial structure and unlock actionable strategies for sustainable growth.</a:t>
          </a:r>
          <a:endParaRPr lang="en-US"/>
        </a:p>
      </dgm:t>
    </dgm:pt>
    <dgm:pt modelId="{3EE4646C-377F-4913-97D3-5469A9314587}" type="parTrans" cxnId="{15D7C667-EE9B-476D-8B97-60649D920699}">
      <dgm:prSet/>
      <dgm:spPr/>
      <dgm:t>
        <a:bodyPr/>
        <a:lstStyle/>
        <a:p>
          <a:endParaRPr lang="en-US"/>
        </a:p>
      </dgm:t>
    </dgm:pt>
    <dgm:pt modelId="{A88399B4-E35B-4DFF-B046-E908580FF0CA}" type="sibTrans" cxnId="{15D7C667-EE9B-476D-8B97-60649D920699}">
      <dgm:prSet/>
      <dgm:spPr/>
      <dgm:t>
        <a:bodyPr/>
        <a:lstStyle/>
        <a:p>
          <a:endParaRPr lang="en-US"/>
        </a:p>
      </dgm:t>
    </dgm:pt>
    <dgm:pt modelId="{3FEEF62B-2699-44FA-AA82-E06F4F2DAC46}" type="pres">
      <dgm:prSet presAssocID="{226FE8D0-AA99-4BA7-9AE6-D52C065EE52D}" presName="root" presStyleCnt="0">
        <dgm:presLayoutVars>
          <dgm:dir/>
          <dgm:resizeHandles val="exact"/>
        </dgm:presLayoutVars>
      </dgm:prSet>
      <dgm:spPr/>
    </dgm:pt>
    <dgm:pt modelId="{84E22B58-8786-4B4D-8B56-FB3AE8BDF1FB}" type="pres">
      <dgm:prSet presAssocID="{006A9C38-4D96-4314-9E8A-D308E95B0FC6}" presName="compNode" presStyleCnt="0"/>
      <dgm:spPr/>
    </dgm:pt>
    <dgm:pt modelId="{DA8643EF-3A68-4FE4-94B6-AB84FF9E703B}" type="pres">
      <dgm:prSet presAssocID="{006A9C38-4D96-4314-9E8A-D308E95B0FC6}" presName="bgRect" presStyleLbl="bgShp" presStyleIdx="0" presStyleCnt="3"/>
      <dgm:spPr/>
    </dgm:pt>
    <dgm:pt modelId="{DA3567C8-1605-441B-8177-A0A28913F470}" type="pres">
      <dgm:prSet presAssocID="{006A9C38-4D96-4314-9E8A-D308E95B0F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67ED5AD0-63F9-41C8-987C-81F2B830B738}" type="pres">
      <dgm:prSet presAssocID="{006A9C38-4D96-4314-9E8A-D308E95B0FC6}" presName="spaceRect" presStyleCnt="0"/>
      <dgm:spPr/>
    </dgm:pt>
    <dgm:pt modelId="{2FC3B672-6144-4CAF-9E1F-927325E0B132}" type="pres">
      <dgm:prSet presAssocID="{006A9C38-4D96-4314-9E8A-D308E95B0FC6}" presName="parTx" presStyleLbl="revTx" presStyleIdx="0" presStyleCnt="3">
        <dgm:presLayoutVars>
          <dgm:chMax val="0"/>
          <dgm:chPref val="0"/>
        </dgm:presLayoutVars>
      </dgm:prSet>
      <dgm:spPr/>
    </dgm:pt>
    <dgm:pt modelId="{C7FEE9E8-2537-4310-8F9E-F4D65123CECF}" type="pres">
      <dgm:prSet presAssocID="{DEE2A37E-7D9D-4A15-AC78-B011E4AE9C8F}" presName="sibTrans" presStyleCnt="0"/>
      <dgm:spPr/>
    </dgm:pt>
    <dgm:pt modelId="{6B151E33-B890-42B8-A486-932DF4EA72F2}" type="pres">
      <dgm:prSet presAssocID="{BD53ED00-0356-4120-90C9-2F5970C58871}" presName="compNode" presStyleCnt="0"/>
      <dgm:spPr/>
    </dgm:pt>
    <dgm:pt modelId="{C0840E6E-C86F-4BCB-A7D2-8C9BD2FA0FFA}" type="pres">
      <dgm:prSet presAssocID="{BD53ED00-0356-4120-90C9-2F5970C58871}" presName="bgRect" presStyleLbl="bgShp" presStyleIdx="1" presStyleCnt="3"/>
      <dgm:spPr/>
    </dgm:pt>
    <dgm:pt modelId="{E4742104-D32A-4A48-B69E-1F2D5588E8D5}" type="pres">
      <dgm:prSet presAssocID="{BD53ED00-0356-4120-90C9-2F5970C588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6CB46C94-7087-4F7C-BFC7-21C74D08EC0E}" type="pres">
      <dgm:prSet presAssocID="{BD53ED00-0356-4120-90C9-2F5970C58871}" presName="spaceRect" presStyleCnt="0"/>
      <dgm:spPr/>
    </dgm:pt>
    <dgm:pt modelId="{F1289811-B77F-4331-8EAF-7CD1480E868C}" type="pres">
      <dgm:prSet presAssocID="{BD53ED00-0356-4120-90C9-2F5970C58871}" presName="parTx" presStyleLbl="revTx" presStyleIdx="1" presStyleCnt="3">
        <dgm:presLayoutVars>
          <dgm:chMax val="0"/>
          <dgm:chPref val="0"/>
        </dgm:presLayoutVars>
      </dgm:prSet>
      <dgm:spPr/>
    </dgm:pt>
    <dgm:pt modelId="{1CDE01A3-CE73-4BF0-BA58-27DA28E43E61}" type="pres">
      <dgm:prSet presAssocID="{D085765B-3D1D-43D1-860F-6FFB5E6BFEA6}" presName="sibTrans" presStyleCnt="0"/>
      <dgm:spPr/>
    </dgm:pt>
    <dgm:pt modelId="{70F1022D-2FE2-43CD-9AFE-BDA621FAB9A9}" type="pres">
      <dgm:prSet presAssocID="{15614610-109A-496E-AAA7-6509E17DF0CB}" presName="compNode" presStyleCnt="0"/>
      <dgm:spPr/>
    </dgm:pt>
    <dgm:pt modelId="{F99C07D0-0BA1-4125-B86E-82E020155950}" type="pres">
      <dgm:prSet presAssocID="{15614610-109A-496E-AAA7-6509E17DF0CB}" presName="bgRect" presStyleLbl="bgShp" presStyleIdx="2" presStyleCnt="3"/>
      <dgm:spPr/>
    </dgm:pt>
    <dgm:pt modelId="{560216BF-621D-49E3-A770-7DC34A410A42}" type="pres">
      <dgm:prSet presAssocID="{15614610-109A-496E-AAA7-6509E17DF0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BC08F204-8F1A-4EF4-A486-7D9BF960C060}" type="pres">
      <dgm:prSet presAssocID="{15614610-109A-496E-AAA7-6509E17DF0CB}" presName="spaceRect" presStyleCnt="0"/>
      <dgm:spPr/>
    </dgm:pt>
    <dgm:pt modelId="{46BD77DE-C295-4426-BB01-04BA697DC9A8}" type="pres">
      <dgm:prSet presAssocID="{15614610-109A-496E-AAA7-6509E17DF0CB}" presName="parTx" presStyleLbl="revTx" presStyleIdx="2" presStyleCnt="3">
        <dgm:presLayoutVars>
          <dgm:chMax val="0"/>
          <dgm:chPref val="0"/>
        </dgm:presLayoutVars>
      </dgm:prSet>
      <dgm:spPr/>
    </dgm:pt>
  </dgm:ptLst>
  <dgm:cxnLst>
    <dgm:cxn modelId="{3BEA790B-7886-44CA-B73B-631261DEBDD7}" type="presOf" srcId="{006A9C38-4D96-4314-9E8A-D308E95B0FC6}" destId="{2FC3B672-6144-4CAF-9E1F-927325E0B132}" srcOrd="0" destOrd="0" presId="urn:microsoft.com/office/officeart/2018/2/layout/IconVerticalSolidList"/>
    <dgm:cxn modelId="{15D7C667-EE9B-476D-8B97-60649D920699}" srcId="{226FE8D0-AA99-4BA7-9AE6-D52C065EE52D}" destId="{15614610-109A-496E-AAA7-6509E17DF0CB}" srcOrd="2" destOrd="0" parTransId="{3EE4646C-377F-4913-97D3-5469A9314587}" sibTransId="{A88399B4-E35B-4DFF-B046-E908580FF0CA}"/>
    <dgm:cxn modelId="{90BAC74D-DAA6-407B-A3CB-9F39CC23E496}" type="presOf" srcId="{BD53ED00-0356-4120-90C9-2F5970C58871}" destId="{F1289811-B77F-4331-8EAF-7CD1480E868C}" srcOrd="0" destOrd="0" presId="urn:microsoft.com/office/officeart/2018/2/layout/IconVerticalSolidList"/>
    <dgm:cxn modelId="{314E1D6F-A94B-42B8-8957-477CD39F5066}" srcId="{226FE8D0-AA99-4BA7-9AE6-D52C065EE52D}" destId="{BD53ED00-0356-4120-90C9-2F5970C58871}" srcOrd="1" destOrd="0" parTransId="{6ECCF3D1-8225-4813-AB53-4F6B9E514D9E}" sibTransId="{D085765B-3D1D-43D1-860F-6FFB5E6BFEA6}"/>
    <dgm:cxn modelId="{B0BA1F54-ABB2-4F5A-B868-0BBEA0F75D54}" srcId="{226FE8D0-AA99-4BA7-9AE6-D52C065EE52D}" destId="{006A9C38-4D96-4314-9E8A-D308E95B0FC6}" srcOrd="0" destOrd="0" parTransId="{AFF61603-3335-4115-BB98-B1A99E401F1C}" sibTransId="{DEE2A37E-7D9D-4A15-AC78-B011E4AE9C8F}"/>
    <dgm:cxn modelId="{C68B118E-5F2D-4000-B49E-E0111BCCBE2C}" type="presOf" srcId="{226FE8D0-AA99-4BA7-9AE6-D52C065EE52D}" destId="{3FEEF62B-2699-44FA-AA82-E06F4F2DAC46}" srcOrd="0" destOrd="0" presId="urn:microsoft.com/office/officeart/2018/2/layout/IconVerticalSolidList"/>
    <dgm:cxn modelId="{872927F9-785E-43E1-9D61-E4C76798F24E}" type="presOf" srcId="{15614610-109A-496E-AAA7-6509E17DF0CB}" destId="{46BD77DE-C295-4426-BB01-04BA697DC9A8}" srcOrd="0" destOrd="0" presId="urn:microsoft.com/office/officeart/2018/2/layout/IconVerticalSolidList"/>
    <dgm:cxn modelId="{381B01D0-AB13-47F0-B3C2-471C55D100C2}" type="presParOf" srcId="{3FEEF62B-2699-44FA-AA82-E06F4F2DAC46}" destId="{84E22B58-8786-4B4D-8B56-FB3AE8BDF1FB}" srcOrd="0" destOrd="0" presId="urn:microsoft.com/office/officeart/2018/2/layout/IconVerticalSolidList"/>
    <dgm:cxn modelId="{211D6B1D-1B20-438D-B005-135740D206F1}" type="presParOf" srcId="{84E22B58-8786-4B4D-8B56-FB3AE8BDF1FB}" destId="{DA8643EF-3A68-4FE4-94B6-AB84FF9E703B}" srcOrd="0" destOrd="0" presId="urn:microsoft.com/office/officeart/2018/2/layout/IconVerticalSolidList"/>
    <dgm:cxn modelId="{2AC79560-1907-46CD-9833-472A311AA2BA}" type="presParOf" srcId="{84E22B58-8786-4B4D-8B56-FB3AE8BDF1FB}" destId="{DA3567C8-1605-441B-8177-A0A28913F470}" srcOrd="1" destOrd="0" presId="urn:microsoft.com/office/officeart/2018/2/layout/IconVerticalSolidList"/>
    <dgm:cxn modelId="{68ED3BCA-3E64-46D0-B378-307426DF9BE6}" type="presParOf" srcId="{84E22B58-8786-4B4D-8B56-FB3AE8BDF1FB}" destId="{67ED5AD0-63F9-41C8-987C-81F2B830B738}" srcOrd="2" destOrd="0" presId="urn:microsoft.com/office/officeart/2018/2/layout/IconVerticalSolidList"/>
    <dgm:cxn modelId="{66EC735C-453B-4136-8FC1-C9A42DF4A21B}" type="presParOf" srcId="{84E22B58-8786-4B4D-8B56-FB3AE8BDF1FB}" destId="{2FC3B672-6144-4CAF-9E1F-927325E0B132}" srcOrd="3" destOrd="0" presId="urn:microsoft.com/office/officeart/2018/2/layout/IconVerticalSolidList"/>
    <dgm:cxn modelId="{CFA08404-A3F1-4C58-A557-39119B0F0430}" type="presParOf" srcId="{3FEEF62B-2699-44FA-AA82-E06F4F2DAC46}" destId="{C7FEE9E8-2537-4310-8F9E-F4D65123CECF}" srcOrd="1" destOrd="0" presId="urn:microsoft.com/office/officeart/2018/2/layout/IconVerticalSolidList"/>
    <dgm:cxn modelId="{62B8B7E4-7803-4C6C-9450-8DCF2B4A4117}" type="presParOf" srcId="{3FEEF62B-2699-44FA-AA82-E06F4F2DAC46}" destId="{6B151E33-B890-42B8-A486-932DF4EA72F2}" srcOrd="2" destOrd="0" presId="urn:microsoft.com/office/officeart/2018/2/layout/IconVerticalSolidList"/>
    <dgm:cxn modelId="{EA3A569E-9262-4D8C-8BA2-5B6FA527C8C6}" type="presParOf" srcId="{6B151E33-B890-42B8-A486-932DF4EA72F2}" destId="{C0840E6E-C86F-4BCB-A7D2-8C9BD2FA0FFA}" srcOrd="0" destOrd="0" presId="urn:microsoft.com/office/officeart/2018/2/layout/IconVerticalSolidList"/>
    <dgm:cxn modelId="{D62B1C53-BBE9-4C58-A833-F43813590AB9}" type="presParOf" srcId="{6B151E33-B890-42B8-A486-932DF4EA72F2}" destId="{E4742104-D32A-4A48-B69E-1F2D5588E8D5}" srcOrd="1" destOrd="0" presId="urn:microsoft.com/office/officeart/2018/2/layout/IconVerticalSolidList"/>
    <dgm:cxn modelId="{595A4F2C-B6C4-43C3-9228-74EF11223A28}" type="presParOf" srcId="{6B151E33-B890-42B8-A486-932DF4EA72F2}" destId="{6CB46C94-7087-4F7C-BFC7-21C74D08EC0E}" srcOrd="2" destOrd="0" presId="urn:microsoft.com/office/officeart/2018/2/layout/IconVerticalSolidList"/>
    <dgm:cxn modelId="{CB41678F-F5E1-4C27-AB1D-25B4F58521F1}" type="presParOf" srcId="{6B151E33-B890-42B8-A486-932DF4EA72F2}" destId="{F1289811-B77F-4331-8EAF-7CD1480E868C}" srcOrd="3" destOrd="0" presId="urn:microsoft.com/office/officeart/2018/2/layout/IconVerticalSolidList"/>
    <dgm:cxn modelId="{6DCBBF57-5D39-4E4F-8101-3F75E12BFA99}" type="presParOf" srcId="{3FEEF62B-2699-44FA-AA82-E06F4F2DAC46}" destId="{1CDE01A3-CE73-4BF0-BA58-27DA28E43E61}" srcOrd="3" destOrd="0" presId="urn:microsoft.com/office/officeart/2018/2/layout/IconVerticalSolidList"/>
    <dgm:cxn modelId="{66206584-78F5-4368-93F4-0CA68DA3531D}" type="presParOf" srcId="{3FEEF62B-2699-44FA-AA82-E06F4F2DAC46}" destId="{70F1022D-2FE2-43CD-9AFE-BDA621FAB9A9}" srcOrd="4" destOrd="0" presId="urn:microsoft.com/office/officeart/2018/2/layout/IconVerticalSolidList"/>
    <dgm:cxn modelId="{1E67C04B-720C-4BCE-A345-09CADF7A4A76}" type="presParOf" srcId="{70F1022D-2FE2-43CD-9AFE-BDA621FAB9A9}" destId="{F99C07D0-0BA1-4125-B86E-82E020155950}" srcOrd="0" destOrd="0" presId="urn:microsoft.com/office/officeart/2018/2/layout/IconVerticalSolidList"/>
    <dgm:cxn modelId="{61FD8178-2BD5-495D-B705-6AEAFD008783}" type="presParOf" srcId="{70F1022D-2FE2-43CD-9AFE-BDA621FAB9A9}" destId="{560216BF-621D-49E3-A770-7DC34A410A42}" srcOrd="1" destOrd="0" presId="urn:microsoft.com/office/officeart/2018/2/layout/IconVerticalSolidList"/>
    <dgm:cxn modelId="{A0B193E1-F62A-4DCF-AE1D-5AED34580198}" type="presParOf" srcId="{70F1022D-2FE2-43CD-9AFE-BDA621FAB9A9}" destId="{BC08F204-8F1A-4EF4-A486-7D9BF960C060}" srcOrd="2" destOrd="0" presId="urn:microsoft.com/office/officeart/2018/2/layout/IconVerticalSolidList"/>
    <dgm:cxn modelId="{6F88A7AB-11B4-4257-8715-096BF9732D7F}" type="presParOf" srcId="{70F1022D-2FE2-43CD-9AFE-BDA621FAB9A9}" destId="{46BD77DE-C295-4426-BB01-04BA697DC9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42AD3C-B355-40BC-A188-53539674A5D0}" type="doc">
      <dgm:prSet loTypeId="urn:microsoft.com/office/officeart/2016/7/layout/LinearBlockProcessNumbered" loCatId="process" qsTypeId="urn:microsoft.com/office/officeart/2005/8/quickstyle/simple1" qsCatId="simple" csTypeId="urn:microsoft.com/office/officeart/2005/8/colors/accent1_4" csCatId="accent1"/>
      <dgm:spPr/>
      <dgm:t>
        <a:bodyPr/>
        <a:lstStyle/>
        <a:p>
          <a:endParaRPr lang="en-US"/>
        </a:p>
      </dgm:t>
    </dgm:pt>
    <dgm:pt modelId="{7C031DD7-D030-4D25-8E4F-4CAF4ACCEEAE}">
      <dgm:prSet/>
      <dgm:spPr/>
      <dgm:t>
        <a:bodyPr/>
        <a:lstStyle/>
        <a:p>
          <a:r>
            <a:rPr lang="en-US" b="1" i="0" dirty="0"/>
            <a:t>Chart of Accounts:</a:t>
          </a:r>
          <a:r>
            <a:rPr lang="en-US" b="0" i="0" dirty="0"/>
            <a:t> Provides a detailed roadmap of our financial architecture, outlining account categories, groups, and cash flow types. It serves as a foundation for precise financial reporting and budgeting.</a:t>
          </a:r>
          <a:endParaRPr lang="en-US" dirty="0"/>
        </a:p>
      </dgm:t>
    </dgm:pt>
    <dgm:pt modelId="{E868B820-D6F8-4261-8C07-9862D238F15F}" type="parTrans" cxnId="{540C3720-C727-4508-96E4-DE251E61DF86}">
      <dgm:prSet/>
      <dgm:spPr/>
      <dgm:t>
        <a:bodyPr/>
        <a:lstStyle/>
        <a:p>
          <a:endParaRPr lang="en-US"/>
        </a:p>
      </dgm:t>
    </dgm:pt>
    <dgm:pt modelId="{AB678C0C-D5B5-4235-BD58-09FF50AD5126}" type="sibTrans" cxnId="{540C3720-C727-4508-96E4-DE251E61DF86}">
      <dgm:prSet phldrT="01"/>
      <dgm:spPr/>
      <dgm:t>
        <a:bodyPr/>
        <a:lstStyle/>
        <a:p>
          <a:r>
            <a:rPr lang="en-US"/>
            <a:t>01</a:t>
          </a:r>
        </a:p>
      </dgm:t>
    </dgm:pt>
    <dgm:pt modelId="{34A490E0-1D33-4271-8466-CBF53886DB0B}">
      <dgm:prSet/>
      <dgm:spPr/>
      <dgm:t>
        <a:bodyPr/>
        <a:lstStyle/>
        <a:p>
          <a:r>
            <a:rPr lang="en-US" b="1" i="0"/>
            <a:t>Payments:</a:t>
          </a:r>
          <a:r>
            <a:rPr lang="en-US" b="0" i="0"/>
            <a:t> The lifeline of our financial activities, tracking the flow of funds outwards. Analyzing payment data unveils expenditure patterns, identifies key providers, and aids in optimizing cash outflows.</a:t>
          </a:r>
          <a:endParaRPr lang="en-US"/>
        </a:p>
      </dgm:t>
    </dgm:pt>
    <dgm:pt modelId="{6B749917-5972-45FE-A8B3-060F7F24C794}" type="parTrans" cxnId="{8C67F213-25C5-45C8-9947-76BFF6E2A044}">
      <dgm:prSet/>
      <dgm:spPr/>
      <dgm:t>
        <a:bodyPr/>
        <a:lstStyle/>
        <a:p>
          <a:endParaRPr lang="en-US"/>
        </a:p>
      </dgm:t>
    </dgm:pt>
    <dgm:pt modelId="{57077328-A22F-48FC-9579-1F5C1E4EB179}" type="sibTrans" cxnId="{8C67F213-25C5-45C8-9947-76BFF6E2A044}">
      <dgm:prSet phldrT="02"/>
      <dgm:spPr/>
      <dgm:t>
        <a:bodyPr/>
        <a:lstStyle/>
        <a:p>
          <a:r>
            <a:rPr lang="en-US"/>
            <a:t>02</a:t>
          </a:r>
        </a:p>
      </dgm:t>
    </dgm:pt>
    <dgm:pt modelId="{7C42B88A-B1CD-44CA-8CDE-EFA3D202D3DB}">
      <dgm:prSet/>
      <dgm:spPr/>
      <dgm:t>
        <a:bodyPr/>
        <a:lstStyle/>
        <a:p>
          <a:r>
            <a:rPr lang="en-US" b="1" i="0"/>
            <a:t>Income:</a:t>
          </a:r>
          <a:r>
            <a:rPr lang="en-US" b="0" i="0"/>
            <a:t> Illuminates the revenue side of our equation, showcasing customer transactions and income sources. Insight into income patterns is vital for forecasting, recognizing profitability, and strategic planning.</a:t>
          </a:r>
          <a:endParaRPr lang="en-US"/>
        </a:p>
      </dgm:t>
    </dgm:pt>
    <dgm:pt modelId="{86CBCFAF-7031-4121-9B2B-8D479C5FFB97}" type="parTrans" cxnId="{D776E92A-3D35-4BDB-8B19-1E39906A418E}">
      <dgm:prSet/>
      <dgm:spPr/>
      <dgm:t>
        <a:bodyPr/>
        <a:lstStyle/>
        <a:p>
          <a:endParaRPr lang="en-US"/>
        </a:p>
      </dgm:t>
    </dgm:pt>
    <dgm:pt modelId="{77C26C36-46B1-48FD-B07C-44A7D3EDC631}" type="sibTrans" cxnId="{D776E92A-3D35-4BDB-8B19-1E39906A418E}">
      <dgm:prSet phldrT="03"/>
      <dgm:spPr/>
      <dgm:t>
        <a:bodyPr/>
        <a:lstStyle/>
        <a:p>
          <a:r>
            <a:rPr lang="en-US"/>
            <a:t>03</a:t>
          </a:r>
        </a:p>
      </dgm:t>
    </dgm:pt>
    <dgm:pt modelId="{B657226D-3EF6-4CFD-869E-A257F26D5170}" type="pres">
      <dgm:prSet presAssocID="{3542AD3C-B355-40BC-A188-53539674A5D0}" presName="Name0" presStyleCnt="0">
        <dgm:presLayoutVars>
          <dgm:animLvl val="lvl"/>
          <dgm:resizeHandles val="exact"/>
        </dgm:presLayoutVars>
      </dgm:prSet>
      <dgm:spPr/>
    </dgm:pt>
    <dgm:pt modelId="{BC5E8AC7-832E-4D6A-9D47-4E7168BC2A39}" type="pres">
      <dgm:prSet presAssocID="{7C031DD7-D030-4D25-8E4F-4CAF4ACCEEAE}" presName="compositeNode" presStyleCnt="0">
        <dgm:presLayoutVars>
          <dgm:bulletEnabled val="1"/>
        </dgm:presLayoutVars>
      </dgm:prSet>
      <dgm:spPr/>
    </dgm:pt>
    <dgm:pt modelId="{169D4A7A-0DDA-46B0-B72C-AB978FB07EFF}" type="pres">
      <dgm:prSet presAssocID="{7C031DD7-D030-4D25-8E4F-4CAF4ACCEEAE}" presName="bgRect" presStyleLbl="alignNode1" presStyleIdx="0" presStyleCnt="3"/>
      <dgm:spPr/>
    </dgm:pt>
    <dgm:pt modelId="{42FC9800-8678-47E0-90F7-0E0DADE2CAD2}" type="pres">
      <dgm:prSet presAssocID="{AB678C0C-D5B5-4235-BD58-09FF50AD5126}" presName="sibTransNodeRect" presStyleLbl="alignNode1" presStyleIdx="0" presStyleCnt="3">
        <dgm:presLayoutVars>
          <dgm:chMax val="0"/>
          <dgm:bulletEnabled val="1"/>
        </dgm:presLayoutVars>
      </dgm:prSet>
      <dgm:spPr/>
    </dgm:pt>
    <dgm:pt modelId="{E1853E5F-88DB-4106-B62B-0AB86D2215A7}" type="pres">
      <dgm:prSet presAssocID="{7C031DD7-D030-4D25-8E4F-4CAF4ACCEEAE}" presName="nodeRect" presStyleLbl="alignNode1" presStyleIdx="0" presStyleCnt="3">
        <dgm:presLayoutVars>
          <dgm:bulletEnabled val="1"/>
        </dgm:presLayoutVars>
      </dgm:prSet>
      <dgm:spPr/>
    </dgm:pt>
    <dgm:pt modelId="{8B14070F-DC98-4956-8D54-E8D954713043}" type="pres">
      <dgm:prSet presAssocID="{AB678C0C-D5B5-4235-BD58-09FF50AD5126}" presName="sibTrans" presStyleCnt="0"/>
      <dgm:spPr/>
    </dgm:pt>
    <dgm:pt modelId="{203C6D60-E95D-44DE-8B07-8BFE1DAFF824}" type="pres">
      <dgm:prSet presAssocID="{34A490E0-1D33-4271-8466-CBF53886DB0B}" presName="compositeNode" presStyleCnt="0">
        <dgm:presLayoutVars>
          <dgm:bulletEnabled val="1"/>
        </dgm:presLayoutVars>
      </dgm:prSet>
      <dgm:spPr/>
    </dgm:pt>
    <dgm:pt modelId="{CD9359BB-5F06-4793-B857-7E8E3F328A45}" type="pres">
      <dgm:prSet presAssocID="{34A490E0-1D33-4271-8466-CBF53886DB0B}" presName="bgRect" presStyleLbl="alignNode1" presStyleIdx="1" presStyleCnt="3"/>
      <dgm:spPr/>
    </dgm:pt>
    <dgm:pt modelId="{1BC9A6CF-14DE-4DA5-86B7-AF9F3CFD9352}" type="pres">
      <dgm:prSet presAssocID="{57077328-A22F-48FC-9579-1F5C1E4EB179}" presName="sibTransNodeRect" presStyleLbl="alignNode1" presStyleIdx="1" presStyleCnt="3">
        <dgm:presLayoutVars>
          <dgm:chMax val="0"/>
          <dgm:bulletEnabled val="1"/>
        </dgm:presLayoutVars>
      </dgm:prSet>
      <dgm:spPr/>
    </dgm:pt>
    <dgm:pt modelId="{10E90FA0-4103-42EC-99D2-2B8AA6357750}" type="pres">
      <dgm:prSet presAssocID="{34A490E0-1D33-4271-8466-CBF53886DB0B}" presName="nodeRect" presStyleLbl="alignNode1" presStyleIdx="1" presStyleCnt="3">
        <dgm:presLayoutVars>
          <dgm:bulletEnabled val="1"/>
        </dgm:presLayoutVars>
      </dgm:prSet>
      <dgm:spPr/>
    </dgm:pt>
    <dgm:pt modelId="{94334F57-D9C8-483B-91CD-BB21561CED5C}" type="pres">
      <dgm:prSet presAssocID="{57077328-A22F-48FC-9579-1F5C1E4EB179}" presName="sibTrans" presStyleCnt="0"/>
      <dgm:spPr/>
    </dgm:pt>
    <dgm:pt modelId="{330ABA92-B30E-4A78-BDB3-91B78CC56851}" type="pres">
      <dgm:prSet presAssocID="{7C42B88A-B1CD-44CA-8CDE-EFA3D202D3DB}" presName="compositeNode" presStyleCnt="0">
        <dgm:presLayoutVars>
          <dgm:bulletEnabled val="1"/>
        </dgm:presLayoutVars>
      </dgm:prSet>
      <dgm:spPr/>
    </dgm:pt>
    <dgm:pt modelId="{27C0987F-50DC-4B34-A8B2-BFD84CECC877}" type="pres">
      <dgm:prSet presAssocID="{7C42B88A-B1CD-44CA-8CDE-EFA3D202D3DB}" presName="bgRect" presStyleLbl="alignNode1" presStyleIdx="2" presStyleCnt="3"/>
      <dgm:spPr/>
    </dgm:pt>
    <dgm:pt modelId="{1248961E-76FA-4C1E-9F1D-E5F17B2505D0}" type="pres">
      <dgm:prSet presAssocID="{77C26C36-46B1-48FD-B07C-44A7D3EDC631}" presName="sibTransNodeRect" presStyleLbl="alignNode1" presStyleIdx="2" presStyleCnt="3">
        <dgm:presLayoutVars>
          <dgm:chMax val="0"/>
          <dgm:bulletEnabled val="1"/>
        </dgm:presLayoutVars>
      </dgm:prSet>
      <dgm:spPr/>
    </dgm:pt>
    <dgm:pt modelId="{036887D2-3E53-483B-87F0-EFE4723E6EBE}" type="pres">
      <dgm:prSet presAssocID="{7C42B88A-B1CD-44CA-8CDE-EFA3D202D3DB}" presName="nodeRect" presStyleLbl="alignNode1" presStyleIdx="2" presStyleCnt="3">
        <dgm:presLayoutVars>
          <dgm:bulletEnabled val="1"/>
        </dgm:presLayoutVars>
      </dgm:prSet>
      <dgm:spPr/>
    </dgm:pt>
  </dgm:ptLst>
  <dgm:cxnLst>
    <dgm:cxn modelId="{74EC7402-368E-49A5-9951-45DE8652678B}" type="presOf" srcId="{34A490E0-1D33-4271-8466-CBF53886DB0B}" destId="{CD9359BB-5F06-4793-B857-7E8E3F328A45}" srcOrd="0" destOrd="0" presId="urn:microsoft.com/office/officeart/2016/7/layout/LinearBlockProcessNumbered"/>
    <dgm:cxn modelId="{F040DE0C-AB53-4ADA-9307-8F1705B6E0B0}" type="presOf" srcId="{34A490E0-1D33-4271-8466-CBF53886DB0B}" destId="{10E90FA0-4103-42EC-99D2-2B8AA6357750}" srcOrd="1" destOrd="0" presId="urn:microsoft.com/office/officeart/2016/7/layout/LinearBlockProcessNumbered"/>
    <dgm:cxn modelId="{86D2E511-D7B4-45B8-A14D-C95A029BDDF4}" type="presOf" srcId="{3542AD3C-B355-40BC-A188-53539674A5D0}" destId="{B657226D-3EF6-4CFD-869E-A257F26D5170}" srcOrd="0" destOrd="0" presId="urn:microsoft.com/office/officeart/2016/7/layout/LinearBlockProcessNumbered"/>
    <dgm:cxn modelId="{8C67F213-25C5-45C8-9947-76BFF6E2A044}" srcId="{3542AD3C-B355-40BC-A188-53539674A5D0}" destId="{34A490E0-1D33-4271-8466-CBF53886DB0B}" srcOrd="1" destOrd="0" parTransId="{6B749917-5972-45FE-A8B3-060F7F24C794}" sibTransId="{57077328-A22F-48FC-9579-1F5C1E4EB179}"/>
    <dgm:cxn modelId="{28F0EB18-99F2-4F38-BF55-32E67D1CEC4C}" type="presOf" srcId="{AB678C0C-D5B5-4235-BD58-09FF50AD5126}" destId="{42FC9800-8678-47E0-90F7-0E0DADE2CAD2}" srcOrd="0" destOrd="0" presId="urn:microsoft.com/office/officeart/2016/7/layout/LinearBlockProcessNumbered"/>
    <dgm:cxn modelId="{540C3720-C727-4508-96E4-DE251E61DF86}" srcId="{3542AD3C-B355-40BC-A188-53539674A5D0}" destId="{7C031DD7-D030-4D25-8E4F-4CAF4ACCEEAE}" srcOrd="0" destOrd="0" parTransId="{E868B820-D6F8-4261-8C07-9862D238F15F}" sibTransId="{AB678C0C-D5B5-4235-BD58-09FF50AD5126}"/>
    <dgm:cxn modelId="{D776E92A-3D35-4BDB-8B19-1E39906A418E}" srcId="{3542AD3C-B355-40BC-A188-53539674A5D0}" destId="{7C42B88A-B1CD-44CA-8CDE-EFA3D202D3DB}" srcOrd="2" destOrd="0" parTransId="{86CBCFAF-7031-4121-9B2B-8D479C5FFB97}" sibTransId="{77C26C36-46B1-48FD-B07C-44A7D3EDC631}"/>
    <dgm:cxn modelId="{492E9A42-347A-4BCE-8F48-F5BEDD1D9ABB}" type="presOf" srcId="{7C42B88A-B1CD-44CA-8CDE-EFA3D202D3DB}" destId="{27C0987F-50DC-4B34-A8B2-BFD84CECC877}" srcOrd="0" destOrd="0" presId="urn:microsoft.com/office/officeart/2016/7/layout/LinearBlockProcessNumbered"/>
    <dgm:cxn modelId="{8827995A-A9D5-4019-BD13-A2714BE22341}" type="presOf" srcId="{57077328-A22F-48FC-9579-1F5C1E4EB179}" destId="{1BC9A6CF-14DE-4DA5-86B7-AF9F3CFD9352}" srcOrd="0" destOrd="0" presId="urn:microsoft.com/office/officeart/2016/7/layout/LinearBlockProcessNumbered"/>
    <dgm:cxn modelId="{23AE5985-BBDC-4260-AFCE-FFA58C0B79D2}" type="presOf" srcId="{7C031DD7-D030-4D25-8E4F-4CAF4ACCEEAE}" destId="{E1853E5F-88DB-4106-B62B-0AB86D2215A7}" srcOrd="1" destOrd="0" presId="urn:microsoft.com/office/officeart/2016/7/layout/LinearBlockProcessNumbered"/>
    <dgm:cxn modelId="{A0D239AB-9280-4300-BD4C-60ABEBC6E92C}" type="presOf" srcId="{77C26C36-46B1-48FD-B07C-44A7D3EDC631}" destId="{1248961E-76FA-4C1E-9F1D-E5F17B2505D0}" srcOrd="0" destOrd="0" presId="urn:microsoft.com/office/officeart/2016/7/layout/LinearBlockProcessNumbered"/>
    <dgm:cxn modelId="{F78AC2BA-C53C-4C32-8D3E-A8E293995C38}" type="presOf" srcId="{7C42B88A-B1CD-44CA-8CDE-EFA3D202D3DB}" destId="{036887D2-3E53-483B-87F0-EFE4723E6EBE}" srcOrd="1" destOrd="0" presId="urn:microsoft.com/office/officeart/2016/7/layout/LinearBlockProcessNumbered"/>
    <dgm:cxn modelId="{731E05F4-CD11-4DD8-898D-A7AB3846202B}" type="presOf" srcId="{7C031DD7-D030-4D25-8E4F-4CAF4ACCEEAE}" destId="{169D4A7A-0DDA-46B0-B72C-AB978FB07EFF}" srcOrd="0" destOrd="0" presId="urn:microsoft.com/office/officeart/2016/7/layout/LinearBlockProcessNumbered"/>
    <dgm:cxn modelId="{80F4D7C8-7EB9-452F-94D1-4FD71C48C8BF}" type="presParOf" srcId="{B657226D-3EF6-4CFD-869E-A257F26D5170}" destId="{BC5E8AC7-832E-4D6A-9D47-4E7168BC2A39}" srcOrd="0" destOrd="0" presId="urn:microsoft.com/office/officeart/2016/7/layout/LinearBlockProcessNumbered"/>
    <dgm:cxn modelId="{5D0F6063-BD3A-4347-B8A4-63DE3E198600}" type="presParOf" srcId="{BC5E8AC7-832E-4D6A-9D47-4E7168BC2A39}" destId="{169D4A7A-0DDA-46B0-B72C-AB978FB07EFF}" srcOrd="0" destOrd="0" presId="urn:microsoft.com/office/officeart/2016/7/layout/LinearBlockProcessNumbered"/>
    <dgm:cxn modelId="{B63706FC-5E2F-42A9-9633-3A76D0329B98}" type="presParOf" srcId="{BC5E8AC7-832E-4D6A-9D47-4E7168BC2A39}" destId="{42FC9800-8678-47E0-90F7-0E0DADE2CAD2}" srcOrd="1" destOrd="0" presId="urn:microsoft.com/office/officeart/2016/7/layout/LinearBlockProcessNumbered"/>
    <dgm:cxn modelId="{BC595D92-CDAF-45BD-94DF-73B6A8502EC3}" type="presParOf" srcId="{BC5E8AC7-832E-4D6A-9D47-4E7168BC2A39}" destId="{E1853E5F-88DB-4106-B62B-0AB86D2215A7}" srcOrd="2" destOrd="0" presId="urn:microsoft.com/office/officeart/2016/7/layout/LinearBlockProcessNumbered"/>
    <dgm:cxn modelId="{A3245C2A-E61A-4176-854B-0148FB08AA12}" type="presParOf" srcId="{B657226D-3EF6-4CFD-869E-A257F26D5170}" destId="{8B14070F-DC98-4956-8D54-E8D954713043}" srcOrd="1" destOrd="0" presId="urn:microsoft.com/office/officeart/2016/7/layout/LinearBlockProcessNumbered"/>
    <dgm:cxn modelId="{43DAA941-CFDC-4D05-95FB-7AF17C7266EB}" type="presParOf" srcId="{B657226D-3EF6-4CFD-869E-A257F26D5170}" destId="{203C6D60-E95D-44DE-8B07-8BFE1DAFF824}" srcOrd="2" destOrd="0" presId="urn:microsoft.com/office/officeart/2016/7/layout/LinearBlockProcessNumbered"/>
    <dgm:cxn modelId="{188BA547-DF9F-46F3-91B8-41B1913ECC88}" type="presParOf" srcId="{203C6D60-E95D-44DE-8B07-8BFE1DAFF824}" destId="{CD9359BB-5F06-4793-B857-7E8E3F328A45}" srcOrd="0" destOrd="0" presId="urn:microsoft.com/office/officeart/2016/7/layout/LinearBlockProcessNumbered"/>
    <dgm:cxn modelId="{FD0C9FBB-E0AA-4A65-8CC5-0F6530EF5E44}" type="presParOf" srcId="{203C6D60-E95D-44DE-8B07-8BFE1DAFF824}" destId="{1BC9A6CF-14DE-4DA5-86B7-AF9F3CFD9352}" srcOrd="1" destOrd="0" presId="urn:microsoft.com/office/officeart/2016/7/layout/LinearBlockProcessNumbered"/>
    <dgm:cxn modelId="{2BC8F7F1-AD38-4E36-B35F-8DA7B1774777}" type="presParOf" srcId="{203C6D60-E95D-44DE-8B07-8BFE1DAFF824}" destId="{10E90FA0-4103-42EC-99D2-2B8AA6357750}" srcOrd="2" destOrd="0" presId="urn:microsoft.com/office/officeart/2016/7/layout/LinearBlockProcessNumbered"/>
    <dgm:cxn modelId="{40636DC9-D5B8-46CD-BE3D-62F7E208DDD9}" type="presParOf" srcId="{B657226D-3EF6-4CFD-869E-A257F26D5170}" destId="{94334F57-D9C8-483B-91CD-BB21561CED5C}" srcOrd="3" destOrd="0" presId="urn:microsoft.com/office/officeart/2016/7/layout/LinearBlockProcessNumbered"/>
    <dgm:cxn modelId="{800C565E-7307-4220-8F11-ED919B4D4532}" type="presParOf" srcId="{B657226D-3EF6-4CFD-869E-A257F26D5170}" destId="{330ABA92-B30E-4A78-BDB3-91B78CC56851}" srcOrd="4" destOrd="0" presId="urn:microsoft.com/office/officeart/2016/7/layout/LinearBlockProcessNumbered"/>
    <dgm:cxn modelId="{E87AC6B8-AAAC-490A-9073-071F4FE3BDCB}" type="presParOf" srcId="{330ABA92-B30E-4A78-BDB3-91B78CC56851}" destId="{27C0987F-50DC-4B34-A8B2-BFD84CECC877}" srcOrd="0" destOrd="0" presId="urn:microsoft.com/office/officeart/2016/7/layout/LinearBlockProcessNumbered"/>
    <dgm:cxn modelId="{C68D62EB-16DE-4A6B-8DB8-5C3A90CE7C41}" type="presParOf" srcId="{330ABA92-B30E-4A78-BDB3-91B78CC56851}" destId="{1248961E-76FA-4C1E-9F1D-E5F17B2505D0}" srcOrd="1" destOrd="0" presId="urn:microsoft.com/office/officeart/2016/7/layout/LinearBlockProcessNumbered"/>
    <dgm:cxn modelId="{63A222F5-A4D5-404F-9B97-3DE3D3A3E3DC}" type="presParOf" srcId="{330ABA92-B30E-4A78-BDB3-91B78CC56851}" destId="{036887D2-3E53-483B-87F0-EFE4723E6EB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B86C49-7E36-4878-BDB4-F116BC4E2848}"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43BC7376-CD03-44ED-B258-D48BBA19383B}">
      <dgm:prSet/>
      <dgm:spPr/>
      <dgm:t>
        <a:bodyPr/>
        <a:lstStyle/>
        <a:p>
          <a:pPr>
            <a:lnSpc>
              <a:spcPct val="100000"/>
            </a:lnSpc>
          </a:pPr>
          <a:r>
            <a:rPr lang="en-US" b="1" i="0" dirty="0"/>
            <a:t>Account ID:</a:t>
          </a:r>
          <a:r>
            <a:rPr lang="en-US" b="0" i="0" dirty="0"/>
            <a:t> Unique identifiers for each financial account, streamlining tracking and organization.</a:t>
          </a:r>
          <a:endParaRPr lang="en-US" dirty="0"/>
        </a:p>
      </dgm:t>
    </dgm:pt>
    <dgm:pt modelId="{4B88F4E4-7157-469F-ABAE-90B2C873F244}" type="parTrans" cxnId="{CD36DD4D-75F0-43C6-9A75-0367AA5A6146}">
      <dgm:prSet/>
      <dgm:spPr/>
      <dgm:t>
        <a:bodyPr/>
        <a:lstStyle/>
        <a:p>
          <a:endParaRPr lang="en-US"/>
        </a:p>
      </dgm:t>
    </dgm:pt>
    <dgm:pt modelId="{64AD296C-78A3-4226-955D-30F72AB2DD03}" type="sibTrans" cxnId="{CD36DD4D-75F0-43C6-9A75-0367AA5A6146}">
      <dgm:prSet/>
      <dgm:spPr/>
      <dgm:t>
        <a:bodyPr/>
        <a:lstStyle/>
        <a:p>
          <a:endParaRPr lang="en-US"/>
        </a:p>
      </dgm:t>
    </dgm:pt>
    <dgm:pt modelId="{E08D7463-DA88-431E-95D7-CA76B7F70365}">
      <dgm:prSet/>
      <dgm:spPr/>
      <dgm:t>
        <a:bodyPr/>
        <a:lstStyle/>
        <a:p>
          <a:pPr>
            <a:lnSpc>
              <a:spcPct val="100000"/>
            </a:lnSpc>
          </a:pPr>
          <a:r>
            <a:rPr lang="en-US" b="1" i="0" dirty="0"/>
            <a:t>Category and Subcategory:</a:t>
          </a:r>
          <a:r>
            <a:rPr lang="en-US" b="0" i="0" dirty="0"/>
            <a:t> Classifications providing a structured breakdown of accounts for clear financial reporting.</a:t>
          </a:r>
          <a:endParaRPr lang="en-US" dirty="0"/>
        </a:p>
      </dgm:t>
    </dgm:pt>
    <dgm:pt modelId="{EC2A2FE9-134A-47E0-ABF4-A156518F2907}" type="parTrans" cxnId="{61223A05-A418-4F33-A0B4-3D6B3B4B5639}">
      <dgm:prSet/>
      <dgm:spPr/>
      <dgm:t>
        <a:bodyPr/>
        <a:lstStyle/>
        <a:p>
          <a:endParaRPr lang="en-US"/>
        </a:p>
      </dgm:t>
    </dgm:pt>
    <dgm:pt modelId="{936C110C-FAF5-4611-AF39-0898866AD40B}" type="sibTrans" cxnId="{61223A05-A418-4F33-A0B4-3D6B3B4B5639}">
      <dgm:prSet/>
      <dgm:spPr/>
      <dgm:t>
        <a:bodyPr/>
        <a:lstStyle/>
        <a:p>
          <a:endParaRPr lang="en-US"/>
        </a:p>
      </dgm:t>
    </dgm:pt>
    <dgm:pt modelId="{45B7183F-A5DC-4968-8368-FBC2CCC644BF}">
      <dgm:prSet/>
      <dgm:spPr/>
      <dgm:t>
        <a:bodyPr/>
        <a:lstStyle/>
        <a:p>
          <a:pPr>
            <a:lnSpc>
              <a:spcPct val="100000"/>
            </a:lnSpc>
          </a:pPr>
          <a:r>
            <a:rPr lang="en-US" b="1" i="0"/>
            <a:t>Groups:</a:t>
          </a:r>
          <a:r>
            <a:rPr lang="en-US" b="0" i="0"/>
            <a:t> Grouping accounts based on shared characteristics, facilitating a comprehensive view of financial segments.</a:t>
          </a:r>
          <a:endParaRPr lang="en-US"/>
        </a:p>
      </dgm:t>
    </dgm:pt>
    <dgm:pt modelId="{D26E89FD-E599-4893-B40B-8C16B89FE206}" type="parTrans" cxnId="{466457E3-7203-4D90-A989-74769C4D9BDE}">
      <dgm:prSet/>
      <dgm:spPr/>
      <dgm:t>
        <a:bodyPr/>
        <a:lstStyle/>
        <a:p>
          <a:endParaRPr lang="en-US"/>
        </a:p>
      </dgm:t>
    </dgm:pt>
    <dgm:pt modelId="{001B8494-8A37-435C-BA0F-4529F28E9189}" type="sibTrans" cxnId="{466457E3-7203-4D90-A989-74769C4D9BDE}">
      <dgm:prSet/>
      <dgm:spPr/>
      <dgm:t>
        <a:bodyPr/>
        <a:lstStyle/>
        <a:p>
          <a:endParaRPr lang="en-US"/>
        </a:p>
      </dgm:t>
    </dgm:pt>
    <dgm:pt modelId="{4760E243-4A61-4074-9F38-7544683BDCDF}">
      <dgm:prSet/>
      <dgm:spPr/>
      <dgm:t>
        <a:bodyPr/>
        <a:lstStyle/>
        <a:p>
          <a:pPr>
            <a:lnSpc>
              <a:spcPct val="100000"/>
            </a:lnSpc>
          </a:pPr>
          <a:r>
            <a:rPr lang="en-US" b="1" i="0"/>
            <a:t>Cash Flow Type:</a:t>
          </a:r>
          <a:r>
            <a:rPr lang="en-US" b="0" i="0"/>
            <a:t> Categorization of accounts into operational, investing, and financing activities, crucial for understanding cash movement.</a:t>
          </a:r>
          <a:endParaRPr lang="en-US"/>
        </a:p>
      </dgm:t>
    </dgm:pt>
    <dgm:pt modelId="{A946E1E9-C29B-4D3F-A7AE-199856D69E7D}" type="parTrans" cxnId="{067C186E-7C6D-4722-A615-A553C40E4718}">
      <dgm:prSet/>
      <dgm:spPr/>
      <dgm:t>
        <a:bodyPr/>
        <a:lstStyle/>
        <a:p>
          <a:endParaRPr lang="en-US"/>
        </a:p>
      </dgm:t>
    </dgm:pt>
    <dgm:pt modelId="{058EE052-7BEA-4E1D-AF86-599A53AD0150}" type="sibTrans" cxnId="{067C186E-7C6D-4722-A615-A553C40E4718}">
      <dgm:prSet/>
      <dgm:spPr/>
      <dgm:t>
        <a:bodyPr/>
        <a:lstStyle/>
        <a:p>
          <a:endParaRPr lang="en-US"/>
        </a:p>
      </dgm:t>
    </dgm:pt>
    <dgm:pt modelId="{501FA9B6-CC8B-406F-A822-3F65AA60CDDD}">
      <dgm:prSet/>
      <dgm:spPr/>
      <dgm:t>
        <a:bodyPr/>
        <a:lstStyle/>
        <a:p>
          <a:pPr>
            <a:lnSpc>
              <a:spcPct val="100000"/>
            </a:lnSpc>
          </a:pPr>
          <a:r>
            <a:rPr lang="en-US" b="1" i="0"/>
            <a:t>Type:</a:t>
          </a:r>
          <a:r>
            <a:rPr lang="en-US" b="0" i="0"/>
            <a:t> Specifies whether an account is an asset, liability, equity, income, or expense, providing insights into financial positioning.</a:t>
          </a:r>
          <a:endParaRPr lang="en-US"/>
        </a:p>
      </dgm:t>
    </dgm:pt>
    <dgm:pt modelId="{65432C3C-183B-4476-8D3C-41D128252C53}" type="parTrans" cxnId="{2243B8A4-B02E-42E7-86C7-DB314AF6EA86}">
      <dgm:prSet/>
      <dgm:spPr/>
      <dgm:t>
        <a:bodyPr/>
        <a:lstStyle/>
        <a:p>
          <a:endParaRPr lang="en-US"/>
        </a:p>
      </dgm:t>
    </dgm:pt>
    <dgm:pt modelId="{1C3A363D-DB68-430F-B1DA-B4EA272CC1D3}" type="sibTrans" cxnId="{2243B8A4-B02E-42E7-86C7-DB314AF6EA86}">
      <dgm:prSet/>
      <dgm:spPr/>
      <dgm:t>
        <a:bodyPr/>
        <a:lstStyle/>
        <a:p>
          <a:endParaRPr lang="en-US"/>
        </a:p>
      </dgm:t>
    </dgm:pt>
    <dgm:pt modelId="{D26C5087-8E02-4733-A602-E5BC9B3260B1}" type="pres">
      <dgm:prSet presAssocID="{C4B86C49-7E36-4878-BDB4-F116BC4E2848}" presName="root" presStyleCnt="0">
        <dgm:presLayoutVars>
          <dgm:dir/>
          <dgm:resizeHandles val="exact"/>
        </dgm:presLayoutVars>
      </dgm:prSet>
      <dgm:spPr/>
    </dgm:pt>
    <dgm:pt modelId="{B1B3D9CA-7ED4-48BD-B897-748C9A0D2727}" type="pres">
      <dgm:prSet presAssocID="{43BC7376-CD03-44ED-B258-D48BBA19383B}" presName="compNode" presStyleCnt="0"/>
      <dgm:spPr/>
    </dgm:pt>
    <dgm:pt modelId="{CD80B9DB-9C21-48ED-A493-CC80F90595C1}" type="pres">
      <dgm:prSet presAssocID="{43BC7376-CD03-44ED-B258-D48BBA19383B}" presName="bgRect" presStyleLbl="bgShp" presStyleIdx="0" presStyleCnt="5"/>
      <dgm:spPr/>
    </dgm:pt>
    <dgm:pt modelId="{B7D15DEF-F976-48BD-94C2-55B9EB4D78CD}" type="pres">
      <dgm:prSet presAssocID="{43BC7376-CD03-44ED-B258-D48BBA1938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mployee Badge"/>
        </a:ext>
      </dgm:extLst>
    </dgm:pt>
    <dgm:pt modelId="{E70B8BA3-4134-4B40-9090-868F2527BADD}" type="pres">
      <dgm:prSet presAssocID="{43BC7376-CD03-44ED-B258-D48BBA19383B}" presName="spaceRect" presStyleCnt="0"/>
      <dgm:spPr/>
    </dgm:pt>
    <dgm:pt modelId="{02EDD21D-3626-41AD-A580-7FB2E5614531}" type="pres">
      <dgm:prSet presAssocID="{43BC7376-CD03-44ED-B258-D48BBA19383B}" presName="parTx" presStyleLbl="revTx" presStyleIdx="0" presStyleCnt="5">
        <dgm:presLayoutVars>
          <dgm:chMax val="0"/>
          <dgm:chPref val="0"/>
        </dgm:presLayoutVars>
      </dgm:prSet>
      <dgm:spPr/>
    </dgm:pt>
    <dgm:pt modelId="{030B68C4-FECC-408C-AB35-8D28FFC4DE09}" type="pres">
      <dgm:prSet presAssocID="{64AD296C-78A3-4226-955D-30F72AB2DD03}" presName="sibTrans" presStyleCnt="0"/>
      <dgm:spPr/>
    </dgm:pt>
    <dgm:pt modelId="{4820E87F-2C27-4541-84D2-2B4E8BD11684}" type="pres">
      <dgm:prSet presAssocID="{E08D7463-DA88-431E-95D7-CA76B7F70365}" presName="compNode" presStyleCnt="0"/>
      <dgm:spPr/>
    </dgm:pt>
    <dgm:pt modelId="{D97D0580-A7BC-4AE8-BAF7-F7F50E9ED710}" type="pres">
      <dgm:prSet presAssocID="{E08D7463-DA88-431E-95D7-CA76B7F70365}" presName="bgRect" presStyleLbl="bgShp" presStyleIdx="1" presStyleCnt="5"/>
      <dgm:spPr/>
    </dgm:pt>
    <dgm:pt modelId="{9F0FF735-D8DE-4B4E-A57B-C52D2F271551}" type="pres">
      <dgm:prSet presAssocID="{E08D7463-DA88-431E-95D7-CA76B7F7036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997681AB-68A7-438F-8BA0-39D336E85C4B}" type="pres">
      <dgm:prSet presAssocID="{E08D7463-DA88-431E-95D7-CA76B7F70365}" presName="spaceRect" presStyleCnt="0"/>
      <dgm:spPr/>
    </dgm:pt>
    <dgm:pt modelId="{9D8550BE-5A57-4D11-BABA-E0A5CB904FBF}" type="pres">
      <dgm:prSet presAssocID="{E08D7463-DA88-431E-95D7-CA76B7F70365}" presName="parTx" presStyleLbl="revTx" presStyleIdx="1" presStyleCnt="5">
        <dgm:presLayoutVars>
          <dgm:chMax val="0"/>
          <dgm:chPref val="0"/>
        </dgm:presLayoutVars>
      </dgm:prSet>
      <dgm:spPr/>
    </dgm:pt>
    <dgm:pt modelId="{3BF8F34C-E4DB-4611-9229-0158B7B05209}" type="pres">
      <dgm:prSet presAssocID="{936C110C-FAF5-4611-AF39-0898866AD40B}" presName="sibTrans" presStyleCnt="0"/>
      <dgm:spPr/>
    </dgm:pt>
    <dgm:pt modelId="{065EB797-E6C5-4D34-9DF4-E61A4A90F52C}" type="pres">
      <dgm:prSet presAssocID="{45B7183F-A5DC-4968-8368-FBC2CCC644BF}" presName="compNode" presStyleCnt="0"/>
      <dgm:spPr/>
    </dgm:pt>
    <dgm:pt modelId="{D2A433F2-A8E7-4442-B14E-A3D6AD17514D}" type="pres">
      <dgm:prSet presAssocID="{45B7183F-A5DC-4968-8368-FBC2CCC644BF}" presName="bgRect" presStyleLbl="bgShp" presStyleIdx="2" presStyleCnt="5"/>
      <dgm:spPr/>
    </dgm:pt>
    <dgm:pt modelId="{41E5A685-4126-47D9-8882-F4521AC4FF79}" type="pres">
      <dgm:prSet presAssocID="{45B7183F-A5DC-4968-8368-FBC2CCC644B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F9E3101D-75C9-4C8F-9DD6-59CFDF2EE1AC}" type="pres">
      <dgm:prSet presAssocID="{45B7183F-A5DC-4968-8368-FBC2CCC644BF}" presName="spaceRect" presStyleCnt="0"/>
      <dgm:spPr/>
    </dgm:pt>
    <dgm:pt modelId="{1095096B-0B47-4402-83EB-A310D6EC170A}" type="pres">
      <dgm:prSet presAssocID="{45B7183F-A5DC-4968-8368-FBC2CCC644BF}" presName="parTx" presStyleLbl="revTx" presStyleIdx="2" presStyleCnt="5">
        <dgm:presLayoutVars>
          <dgm:chMax val="0"/>
          <dgm:chPref val="0"/>
        </dgm:presLayoutVars>
      </dgm:prSet>
      <dgm:spPr/>
    </dgm:pt>
    <dgm:pt modelId="{9040E422-93A2-4F1E-9B07-BE515131C602}" type="pres">
      <dgm:prSet presAssocID="{001B8494-8A37-435C-BA0F-4529F28E9189}" presName="sibTrans" presStyleCnt="0"/>
      <dgm:spPr/>
    </dgm:pt>
    <dgm:pt modelId="{449F01EE-E30B-4D41-8AAC-388EF76833B8}" type="pres">
      <dgm:prSet presAssocID="{4760E243-4A61-4074-9F38-7544683BDCDF}" presName="compNode" presStyleCnt="0"/>
      <dgm:spPr/>
    </dgm:pt>
    <dgm:pt modelId="{294736F3-4A1C-49C8-BB1F-207F3BC1FC32}" type="pres">
      <dgm:prSet presAssocID="{4760E243-4A61-4074-9F38-7544683BDCDF}" presName="bgRect" presStyleLbl="bgShp" presStyleIdx="3" presStyleCnt="5"/>
      <dgm:spPr/>
    </dgm:pt>
    <dgm:pt modelId="{7D80815C-675F-49F7-8DEF-3C45568CA103}" type="pres">
      <dgm:prSet presAssocID="{4760E243-4A61-4074-9F38-7544683BDCD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CE145FB1-7C90-48BD-BD94-70D96BFE5E26}" type="pres">
      <dgm:prSet presAssocID="{4760E243-4A61-4074-9F38-7544683BDCDF}" presName="spaceRect" presStyleCnt="0"/>
      <dgm:spPr/>
    </dgm:pt>
    <dgm:pt modelId="{BB9A3CDA-5533-4E9D-9BED-1008D083DCC5}" type="pres">
      <dgm:prSet presAssocID="{4760E243-4A61-4074-9F38-7544683BDCDF}" presName="parTx" presStyleLbl="revTx" presStyleIdx="3" presStyleCnt="5">
        <dgm:presLayoutVars>
          <dgm:chMax val="0"/>
          <dgm:chPref val="0"/>
        </dgm:presLayoutVars>
      </dgm:prSet>
      <dgm:spPr/>
    </dgm:pt>
    <dgm:pt modelId="{FD83C377-23CB-4CB6-A5AA-791B0592664D}" type="pres">
      <dgm:prSet presAssocID="{058EE052-7BEA-4E1D-AF86-599A53AD0150}" presName="sibTrans" presStyleCnt="0"/>
      <dgm:spPr/>
    </dgm:pt>
    <dgm:pt modelId="{F287E30C-700C-4E67-9E03-DC601C3A58E0}" type="pres">
      <dgm:prSet presAssocID="{501FA9B6-CC8B-406F-A822-3F65AA60CDDD}" presName="compNode" presStyleCnt="0"/>
      <dgm:spPr/>
    </dgm:pt>
    <dgm:pt modelId="{50D9D2B2-E23D-4F82-9EA5-E3B8772E3E1B}" type="pres">
      <dgm:prSet presAssocID="{501FA9B6-CC8B-406F-A822-3F65AA60CDDD}" presName="bgRect" presStyleLbl="bgShp" presStyleIdx="4" presStyleCnt="5"/>
      <dgm:spPr/>
    </dgm:pt>
    <dgm:pt modelId="{97099410-DFF5-4ABB-8C75-457064A5A407}" type="pres">
      <dgm:prSet presAssocID="{501FA9B6-CC8B-406F-A822-3F65AA60CDD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E9ECA65B-6BE2-4DD5-A145-01F9CF6D6561}" type="pres">
      <dgm:prSet presAssocID="{501FA9B6-CC8B-406F-A822-3F65AA60CDDD}" presName="spaceRect" presStyleCnt="0"/>
      <dgm:spPr/>
    </dgm:pt>
    <dgm:pt modelId="{B0B57B97-C1A8-48B9-BA17-6408BBD4E21B}" type="pres">
      <dgm:prSet presAssocID="{501FA9B6-CC8B-406F-A822-3F65AA60CDDD}" presName="parTx" presStyleLbl="revTx" presStyleIdx="4" presStyleCnt="5">
        <dgm:presLayoutVars>
          <dgm:chMax val="0"/>
          <dgm:chPref val="0"/>
        </dgm:presLayoutVars>
      </dgm:prSet>
      <dgm:spPr/>
    </dgm:pt>
  </dgm:ptLst>
  <dgm:cxnLst>
    <dgm:cxn modelId="{61223A05-A418-4F33-A0B4-3D6B3B4B5639}" srcId="{C4B86C49-7E36-4878-BDB4-F116BC4E2848}" destId="{E08D7463-DA88-431E-95D7-CA76B7F70365}" srcOrd="1" destOrd="0" parTransId="{EC2A2FE9-134A-47E0-ABF4-A156518F2907}" sibTransId="{936C110C-FAF5-4611-AF39-0898866AD40B}"/>
    <dgm:cxn modelId="{F1119F32-C8B4-4E20-8D28-B6A0F92F1E69}" type="presOf" srcId="{501FA9B6-CC8B-406F-A822-3F65AA60CDDD}" destId="{B0B57B97-C1A8-48B9-BA17-6408BBD4E21B}" srcOrd="0" destOrd="0" presId="urn:microsoft.com/office/officeart/2018/2/layout/IconVerticalSolidList"/>
    <dgm:cxn modelId="{CD36DD4D-75F0-43C6-9A75-0367AA5A6146}" srcId="{C4B86C49-7E36-4878-BDB4-F116BC4E2848}" destId="{43BC7376-CD03-44ED-B258-D48BBA19383B}" srcOrd="0" destOrd="0" parTransId="{4B88F4E4-7157-469F-ABAE-90B2C873F244}" sibTransId="{64AD296C-78A3-4226-955D-30F72AB2DD03}"/>
    <dgm:cxn modelId="{067C186E-7C6D-4722-A615-A553C40E4718}" srcId="{C4B86C49-7E36-4878-BDB4-F116BC4E2848}" destId="{4760E243-4A61-4074-9F38-7544683BDCDF}" srcOrd="3" destOrd="0" parTransId="{A946E1E9-C29B-4D3F-A7AE-199856D69E7D}" sibTransId="{058EE052-7BEA-4E1D-AF86-599A53AD0150}"/>
    <dgm:cxn modelId="{A610306E-9899-476E-90F8-2A3813BF908C}" type="presOf" srcId="{43BC7376-CD03-44ED-B258-D48BBA19383B}" destId="{02EDD21D-3626-41AD-A580-7FB2E5614531}" srcOrd="0" destOrd="0" presId="urn:microsoft.com/office/officeart/2018/2/layout/IconVerticalSolidList"/>
    <dgm:cxn modelId="{6F848874-9BB3-4C52-A305-CFF2B16C9D7A}" type="presOf" srcId="{4760E243-4A61-4074-9F38-7544683BDCDF}" destId="{BB9A3CDA-5533-4E9D-9BED-1008D083DCC5}" srcOrd="0" destOrd="0" presId="urn:microsoft.com/office/officeart/2018/2/layout/IconVerticalSolidList"/>
    <dgm:cxn modelId="{592CCBA3-A470-4A98-B450-E7466D28E442}" type="presOf" srcId="{C4B86C49-7E36-4878-BDB4-F116BC4E2848}" destId="{D26C5087-8E02-4733-A602-E5BC9B3260B1}" srcOrd="0" destOrd="0" presId="urn:microsoft.com/office/officeart/2018/2/layout/IconVerticalSolidList"/>
    <dgm:cxn modelId="{2243B8A4-B02E-42E7-86C7-DB314AF6EA86}" srcId="{C4B86C49-7E36-4878-BDB4-F116BC4E2848}" destId="{501FA9B6-CC8B-406F-A822-3F65AA60CDDD}" srcOrd="4" destOrd="0" parTransId="{65432C3C-183B-4476-8D3C-41D128252C53}" sibTransId="{1C3A363D-DB68-430F-B1DA-B4EA272CC1D3}"/>
    <dgm:cxn modelId="{C6B5B9B7-0140-4F83-A141-9DCC7B47571A}" type="presOf" srcId="{45B7183F-A5DC-4968-8368-FBC2CCC644BF}" destId="{1095096B-0B47-4402-83EB-A310D6EC170A}" srcOrd="0" destOrd="0" presId="urn:microsoft.com/office/officeart/2018/2/layout/IconVerticalSolidList"/>
    <dgm:cxn modelId="{C64DC2BC-6DAC-4A1E-BDDE-1CC308CF7A41}" type="presOf" srcId="{E08D7463-DA88-431E-95D7-CA76B7F70365}" destId="{9D8550BE-5A57-4D11-BABA-E0A5CB904FBF}" srcOrd="0" destOrd="0" presId="urn:microsoft.com/office/officeart/2018/2/layout/IconVerticalSolidList"/>
    <dgm:cxn modelId="{466457E3-7203-4D90-A989-74769C4D9BDE}" srcId="{C4B86C49-7E36-4878-BDB4-F116BC4E2848}" destId="{45B7183F-A5DC-4968-8368-FBC2CCC644BF}" srcOrd="2" destOrd="0" parTransId="{D26E89FD-E599-4893-B40B-8C16B89FE206}" sibTransId="{001B8494-8A37-435C-BA0F-4529F28E9189}"/>
    <dgm:cxn modelId="{5D19859E-1681-4AD2-B9E4-BF34DFC89DDB}" type="presParOf" srcId="{D26C5087-8E02-4733-A602-E5BC9B3260B1}" destId="{B1B3D9CA-7ED4-48BD-B897-748C9A0D2727}" srcOrd="0" destOrd="0" presId="urn:microsoft.com/office/officeart/2018/2/layout/IconVerticalSolidList"/>
    <dgm:cxn modelId="{787C76F8-816A-4543-BB92-7B69046A5EF9}" type="presParOf" srcId="{B1B3D9CA-7ED4-48BD-B897-748C9A0D2727}" destId="{CD80B9DB-9C21-48ED-A493-CC80F90595C1}" srcOrd="0" destOrd="0" presId="urn:microsoft.com/office/officeart/2018/2/layout/IconVerticalSolidList"/>
    <dgm:cxn modelId="{38C305B0-D093-471A-953A-43503F944C72}" type="presParOf" srcId="{B1B3D9CA-7ED4-48BD-B897-748C9A0D2727}" destId="{B7D15DEF-F976-48BD-94C2-55B9EB4D78CD}" srcOrd="1" destOrd="0" presId="urn:microsoft.com/office/officeart/2018/2/layout/IconVerticalSolidList"/>
    <dgm:cxn modelId="{4E1E5F9C-3E58-41F2-B3CA-9DEB5D1BD38C}" type="presParOf" srcId="{B1B3D9CA-7ED4-48BD-B897-748C9A0D2727}" destId="{E70B8BA3-4134-4B40-9090-868F2527BADD}" srcOrd="2" destOrd="0" presId="urn:microsoft.com/office/officeart/2018/2/layout/IconVerticalSolidList"/>
    <dgm:cxn modelId="{B98F9758-5075-4CC7-8F30-73B8682FB227}" type="presParOf" srcId="{B1B3D9CA-7ED4-48BD-B897-748C9A0D2727}" destId="{02EDD21D-3626-41AD-A580-7FB2E5614531}" srcOrd="3" destOrd="0" presId="urn:microsoft.com/office/officeart/2018/2/layout/IconVerticalSolidList"/>
    <dgm:cxn modelId="{8576748E-358B-4527-BB5D-76EEBB988352}" type="presParOf" srcId="{D26C5087-8E02-4733-A602-E5BC9B3260B1}" destId="{030B68C4-FECC-408C-AB35-8D28FFC4DE09}" srcOrd="1" destOrd="0" presId="urn:microsoft.com/office/officeart/2018/2/layout/IconVerticalSolidList"/>
    <dgm:cxn modelId="{082148DB-4803-4632-B63B-C8901974E7A6}" type="presParOf" srcId="{D26C5087-8E02-4733-A602-E5BC9B3260B1}" destId="{4820E87F-2C27-4541-84D2-2B4E8BD11684}" srcOrd="2" destOrd="0" presId="urn:microsoft.com/office/officeart/2018/2/layout/IconVerticalSolidList"/>
    <dgm:cxn modelId="{30890472-5A24-410F-9BA8-61C088475D7C}" type="presParOf" srcId="{4820E87F-2C27-4541-84D2-2B4E8BD11684}" destId="{D97D0580-A7BC-4AE8-BAF7-F7F50E9ED710}" srcOrd="0" destOrd="0" presId="urn:microsoft.com/office/officeart/2018/2/layout/IconVerticalSolidList"/>
    <dgm:cxn modelId="{7D7B8C06-2103-48FA-8837-3EFDA1934F2B}" type="presParOf" srcId="{4820E87F-2C27-4541-84D2-2B4E8BD11684}" destId="{9F0FF735-D8DE-4B4E-A57B-C52D2F271551}" srcOrd="1" destOrd="0" presId="urn:microsoft.com/office/officeart/2018/2/layout/IconVerticalSolidList"/>
    <dgm:cxn modelId="{15E9805D-78D0-4E64-A73C-7156489C85F4}" type="presParOf" srcId="{4820E87F-2C27-4541-84D2-2B4E8BD11684}" destId="{997681AB-68A7-438F-8BA0-39D336E85C4B}" srcOrd="2" destOrd="0" presId="urn:microsoft.com/office/officeart/2018/2/layout/IconVerticalSolidList"/>
    <dgm:cxn modelId="{BFF404A5-9344-458D-BBE3-216D33F654F8}" type="presParOf" srcId="{4820E87F-2C27-4541-84D2-2B4E8BD11684}" destId="{9D8550BE-5A57-4D11-BABA-E0A5CB904FBF}" srcOrd="3" destOrd="0" presId="urn:microsoft.com/office/officeart/2018/2/layout/IconVerticalSolidList"/>
    <dgm:cxn modelId="{FF864FFC-39AE-49EE-B7EF-F90F27A30EBB}" type="presParOf" srcId="{D26C5087-8E02-4733-A602-E5BC9B3260B1}" destId="{3BF8F34C-E4DB-4611-9229-0158B7B05209}" srcOrd="3" destOrd="0" presId="urn:microsoft.com/office/officeart/2018/2/layout/IconVerticalSolidList"/>
    <dgm:cxn modelId="{5802B800-0FA5-402B-9F43-7FCE6319CC73}" type="presParOf" srcId="{D26C5087-8E02-4733-A602-E5BC9B3260B1}" destId="{065EB797-E6C5-4D34-9DF4-E61A4A90F52C}" srcOrd="4" destOrd="0" presId="urn:microsoft.com/office/officeart/2018/2/layout/IconVerticalSolidList"/>
    <dgm:cxn modelId="{5615CA68-69B2-4C43-8134-0144684B0252}" type="presParOf" srcId="{065EB797-E6C5-4D34-9DF4-E61A4A90F52C}" destId="{D2A433F2-A8E7-4442-B14E-A3D6AD17514D}" srcOrd="0" destOrd="0" presId="urn:microsoft.com/office/officeart/2018/2/layout/IconVerticalSolidList"/>
    <dgm:cxn modelId="{DE23EAB4-36B3-46EE-A632-82174CBCE42A}" type="presParOf" srcId="{065EB797-E6C5-4D34-9DF4-E61A4A90F52C}" destId="{41E5A685-4126-47D9-8882-F4521AC4FF79}" srcOrd="1" destOrd="0" presId="urn:microsoft.com/office/officeart/2018/2/layout/IconVerticalSolidList"/>
    <dgm:cxn modelId="{2BB92852-4BD0-490D-9D27-7436B687A38B}" type="presParOf" srcId="{065EB797-E6C5-4D34-9DF4-E61A4A90F52C}" destId="{F9E3101D-75C9-4C8F-9DD6-59CFDF2EE1AC}" srcOrd="2" destOrd="0" presId="urn:microsoft.com/office/officeart/2018/2/layout/IconVerticalSolidList"/>
    <dgm:cxn modelId="{7268EB10-F71D-4FB4-8AA8-607BEDE3F0A3}" type="presParOf" srcId="{065EB797-E6C5-4D34-9DF4-E61A4A90F52C}" destId="{1095096B-0B47-4402-83EB-A310D6EC170A}" srcOrd="3" destOrd="0" presId="urn:microsoft.com/office/officeart/2018/2/layout/IconVerticalSolidList"/>
    <dgm:cxn modelId="{CAD930E9-7C16-4FD4-A00B-CCA9E0E65D96}" type="presParOf" srcId="{D26C5087-8E02-4733-A602-E5BC9B3260B1}" destId="{9040E422-93A2-4F1E-9B07-BE515131C602}" srcOrd="5" destOrd="0" presId="urn:microsoft.com/office/officeart/2018/2/layout/IconVerticalSolidList"/>
    <dgm:cxn modelId="{2BE66830-02EE-4C83-BF9E-19F389083C06}" type="presParOf" srcId="{D26C5087-8E02-4733-A602-E5BC9B3260B1}" destId="{449F01EE-E30B-4D41-8AAC-388EF76833B8}" srcOrd="6" destOrd="0" presId="urn:microsoft.com/office/officeart/2018/2/layout/IconVerticalSolidList"/>
    <dgm:cxn modelId="{DB86301C-71F0-404B-9607-05E62D743BB0}" type="presParOf" srcId="{449F01EE-E30B-4D41-8AAC-388EF76833B8}" destId="{294736F3-4A1C-49C8-BB1F-207F3BC1FC32}" srcOrd="0" destOrd="0" presId="urn:microsoft.com/office/officeart/2018/2/layout/IconVerticalSolidList"/>
    <dgm:cxn modelId="{FD447E91-420B-4333-8F34-D2DB7321391E}" type="presParOf" srcId="{449F01EE-E30B-4D41-8AAC-388EF76833B8}" destId="{7D80815C-675F-49F7-8DEF-3C45568CA103}" srcOrd="1" destOrd="0" presId="urn:microsoft.com/office/officeart/2018/2/layout/IconVerticalSolidList"/>
    <dgm:cxn modelId="{520DD15F-B856-400F-9657-7B74C55A7ACE}" type="presParOf" srcId="{449F01EE-E30B-4D41-8AAC-388EF76833B8}" destId="{CE145FB1-7C90-48BD-BD94-70D96BFE5E26}" srcOrd="2" destOrd="0" presId="urn:microsoft.com/office/officeart/2018/2/layout/IconVerticalSolidList"/>
    <dgm:cxn modelId="{72F3550B-D279-4EC8-AB28-53C8C22D9BB1}" type="presParOf" srcId="{449F01EE-E30B-4D41-8AAC-388EF76833B8}" destId="{BB9A3CDA-5533-4E9D-9BED-1008D083DCC5}" srcOrd="3" destOrd="0" presId="urn:microsoft.com/office/officeart/2018/2/layout/IconVerticalSolidList"/>
    <dgm:cxn modelId="{1277D4BA-1680-40FE-AABB-39FAF79EDF7A}" type="presParOf" srcId="{D26C5087-8E02-4733-A602-E5BC9B3260B1}" destId="{FD83C377-23CB-4CB6-A5AA-791B0592664D}" srcOrd="7" destOrd="0" presId="urn:microsoft.com/office/officeart/2018/2/layout/IconVerticalSolidList"/>
    <dgm:cxn modelId="{0B9EBB2F-EB86-4305-8680-990BCE2956F5}" type="presParOf" srcId="{D26C5087-8E02-4733-A602-E5BC9B3260B1}" destId="{F287E30C-700C-4E67-9E03-DC601C3A58E0}" srcOrd="8" destOrd="0" presId="urn:microsoft.com/office/officeart/2018/2/layout/IconVerticalSolidList"/>
    <dgm:cxn modelId="{69C245AA-EE26-48A6-B83B-34EE77721966}" type="presParOf" srcId="{F287E30C-700C-4E67-9E03-DC601C3A58E0}" destId="{50D9D2B2-E23D-4F82-9EA5-E3B8772E3E1B}" srcOrd="0" destOrd="0" presId="urn:microsoft.com/office/officeart/2018/2/layout/IconVerticalSolidList"/>
    <dgm:cxn modelId="{642974EC-2501-490A-834F-11299C311393}" type="presParOf" srcId="{F287E30C-700C-4E67-9E03-DC601C3A58E0}" destId="{97099410-DFF5-4ABB-8C75-457064A5A407}" srcOrd="1" destOrd="0" presId="urn:microsoft.com/office/officeart/2018/2/layout/IconVerticalSolidList"/>
    <dgm:cxn modelId="{9B531D03-2513-4A38-99AB-C92B7903B9CB}" type="presParOf" srcId="{F287E30C-700C-4E67-9E03-DC601C3A58E0}" destId="{E9ECA65B-6BE2-4DD5-A145-01F9CF6D6561}" srcOrd="2" destOrd="0" presId="urn:microsoft.com/office/officeart/2018/2/layout/IconVerticalSolidList"/>
    <dgm:cxn modelId="{7B64F714-CA99-4B6C-8E29-48659958109E}" type="presParOf" srcId="{F287E30C-700C-4E67-9E03-DC601C3A58E0}" destId="{B0B57B97-C1A8-48B9-BA17-6408BBD4E2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E0D2D9-7CA3-44B6-9BBF-86E1B57F5A8E}"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5D35B858-0697-49CF-B8E5-2E73375150B2}">
      <dgm:prSet/>
      <dgm:spPr/>
      <dgm:t>
        <a:bodyPr/>
        <a:lstStyle/>
        <a:p>
          <a:pPr>
            <a:lnSpc>
              <a:spcPct val="100000"/>
            </a:lnSpc>
          </a:pPr>
          <a:r>
            <a:rPr lang="en-US" b="1" i="0"/>
            <a:t>Issue Date and Due Date:</a:t>
          </a:r>
          <a:r>
            <a:rPr lang="en-US" b="0" i="0"/>
            <a:t> Understanding the timeline of payment obligations, highlighting the period between issuing and due dates.</a:t>
          </a:r>
          <a:endParaRPr lang="en-US"/>
        </a:p>
      </dgm:t>
    </dgm:pt>
    <dgm:pt modelId="{2FEC07C5-44DF-4216-B94E-8196272B7326}" type="parTrans" cxnId="{D8B5580D-450D-4E43-87AD-CB94B4E7394C}">
      <dgm:prSet/>
      <dgm:spPr/>
      <dgm:t>
        <a:bodyPr/>
        <a:lstStyle/>
        <a:p>
          <a:endParaRPr lang="en-US"/>
        </a:p>
      </dgm:t>
    </dgm:pt>
    <dgm:pt modelId="{EB481D20-0C38-4FA0-91B9-DE1E7D964920}" type="sibTrans" cxnId="{D8B5580D-450D-4E43-87AD-CB94B4E7394C}">
      <dgm:prSet/>
      <dgm:spPr/>
      <dgm:t>
        <a:bodyPr/>
        <a:lstStyle/>
        <a:p>
          <a:endParaRPr lang="en-US"/>
        </a:p>
      </dgm:t>
    </dgm:pt>
    <dgm:pt modelId="{22CAFBE5-16A9-44A1-840F-85527331ECB1}">
      <dgm:prSet/>
      <dgm:spPr/>
      <dgm:t>
        <a:bodyPr/>
        <a:lstStyle/>
        <a:p>
          <a:pPr>
            <a:lnSpc>
              <a:spcPct val="100000"/>
            </a:lnSpc>
          </a:pPr>
          <a:r>
            <a:rPr lang="en-US" b="1" i="0"/>
            <a:t>Settlement Date:</a:t>
          </a:r>
          <a:r>
            <a:rPr lang="en-US" b="0" i="0"/>
            <a:t> Tracking when payments are settled, offering insights into payment cycle efficiency.</a:t>
          </a:r>
          <a:endParaRPr lang="en-US"/>
        </a:p>
      </dgm:t>
    </dgm:pt>
    <dgm:pt modelId="{0E54B306-7CCD-4E79-914E-C793C71DA701}" type="parTrans" cxnId="{558B1F3C-CA1C-4C6B-A663-08AF955B568E}">
      <dgm:prSet/>
      <dgm:spPr/>
      <dgm:t>
        <a:bodyPr/>
        <a:lstStyle/>
        <a:p>
          <a:endParaRPr lang="en-US"/>
        </a:p>
      </dgm:t>
    </dgm:pt>
    <dgm:pt modelId="{52D560E0-9C93-4145-97FB-85F038100D8D}" type="sibTrans" cxnId="{558B1F3C-CA1C-4C6B-A663-08AF955B568E}">
      <dgm:prSet/>
      <dgm:spPr/>
      <dgm:t>
        <a:bodyPr/>
        <a:lstStyle/>
        <a:p>
          <a:endParaRPr lang="en-US"/>
        </a:p>
      </dgm:t>
    </dgm:pt>
    <dgm:pt modelId="{5709CA50-2769-4C4C-A628-6084254EA3D7}">
      <dgm:prSet/>
      <dgm:spPr/>
      <dgm:t>
        <a:bodyPr/>
        <a:lstStyle/>
        <a:p>
          <a:pPr>
            <a:lnSpc>
              <a:spcPct val="100000"/>
            </a:lnSpc>
          </a:pPr>
          <a:r>
            <a:rPr lang="en-US" b="1" i="0"/>
            <a:t>Chart Account ID:</a:t>
          </a:r>
          <a:r>
            <a:rPr lang="en-US" b="0" i="0"/>
            <a:t> Linking payments to specific accounts, aiding in the detailed analysis of financial transactions.</a:t>
          </a:r>
          <a:endParaRPr lang="en-US"/>
        </a:p>
      </dgm:t>
    </dgm:pt>
    <dgm:pt modelId="{14957943-5DA1-4E05-AACD-9949D8415F68}" type="parTrans" cxnId="{70D16823-53AD-4FA0-AF1B-4D241B413016}">
      <dgm:prSet/>
      <dgm:spPr/>
      <dgm:t>
        <a:bodyPr/>
        <a:lstStyle/>
        <a:p>
          <a:endParaRPr lang="en-US"/>
        </a:p>
      </dgm:t>
    </dgm:pt>
    <dgm:pt modelId="{2BB20C98-3579-4B23-8353-54122FB8A48D}" type="sibTrans" cxnId="{70D16823-53AD-4FA0-AF1B-4D241B413016}">
      <dgm:prSet/>
      <dgm:spPr/>
      <dgm:t>
        <a:bodyPr/>
        <a:lstStyle/>
        <a:p>
          <a:endParaRPr lang="en-US"/>
        </a:p>
      </dgm:t>
    </dgm:pt>
    <dgm:pt modelId="{1784474A-BF5F-4E0D-A738-AB0401DAFF9D}">
      <dgm:prSet/>
      <dgm:spPr/>
      <dgm:t>
        <a:bodyPr/>
        <a:lstStyle/>
        <a:p>
          <a:pPr>
            <a:lnSpc>
              <a:spcPct val="100000"/>
            </a:lnSpc>
          </a:pPr>
          <a:r>
            <a:rPr lang="en-US" b="1" i="0"/>
            <a:t>Provider:</a:t>
          </a:r>
          <a:r>
            <a:rPr lang="en-US" b="0" i="0"/>
            <a:t> Identifying key partners or vendors crucial for strategic relationship management.</a:t>
          </a:r>
          <a:endParaRPr lang="en-US"/>
        </a:p>
      </dgm:t>
    </dgm:pt>
    <dgm:pt modelId="{06F40CB1-B937-4EEF-B60F-50E589B0FA1A}" type="parTrans" cxnId="{80B47F2B-B01D-49BF-BD7F-1C03F9BFE65C}">
      <dgm:prSet/>
      <dgm:spPr/>
      <dgm:t>
        <a:bodyPr/>
        <a:lstStyle/>
        <a:p>
          <a:endParaRPr lang="en-US"/>
        </a:p>
      </dgm:t>
    </dgm:pt>
    <dgm:pt modelId="{211BE926-A000-4018-BF7A-81750D59A669}" type="sibTrans" cxnId="{80B47F2B-B01D-49BF-BD7F-1C03F9BFE65C}">
      <dgm:prSet/>
      <dgm:spPr/>
      <dgm:t>
        <a:bodyPr/>
        <a:lstStyle/>
        <a:p>
          <a:endParaRPr lang="en-US"/>
        </a:p>
      </dgm:t>
    </dgm:pt>
    <dgm:pt modelId="{61FBE9C4-3D4B-4DE4-B039-EB71F691A527}">
      <dgm:prSet/>
      <dgm:spPr/>
      <dgm:t>
        <a:bodyPr/>
        <a:lstStyle/>
        <a:p>
          <a:pPr>
            <a:lnSpc>
              <a:spcPct val="100000"/>
            </a:lnSpc>
          </a:pPr>
          <a:r>
            <a:rPr lang="en-US" b="1" i="0"/>
            <a:t>UF (Unit of Function):</a:t>
          </a:r>
          <a:r>
            <a:rPr lang="en-US" b="0" i="0"/>
            <a:t> Locational or departmental information for enhanced cost allocation.</a:t>
          </a:r>
          <a:endParaRPr lang="en-US"/>
        </a:p>
      </dgm:t>
    </dgm:pt>
    <dgm:pt modelId="{8E3F479C-75D7-4E7F-AEE8-9534A7A9435F}" type="parTrans" cxnId="{0205579C-4D8F-473D-AD7D-728F69F722E1}">
      <dgm:prSet/>
      <dgm:spPr/>
      <dgm:t>
        <a:bodyPr/>
        <a:lstStyle/>
        <a:p>
          <a:endParaRPr lang="en-US"/>
        </a:p>
      </dgm:t>
    </dgm:pt>
    <dgm:pt modelId="{46284494-9034-4C27-B904-832680380BB6}" type="sibTrans" cxnId="{0205579C-4D8F-473D-AD7D-728F69F722E1}">
      <dgm:prSet/>
      <dgm:spPr/>
      <dgm:t>
        <a:bodyPr/>
        <a:lstStyle/>
        <a:p>
          <a:endParaRPr lang="en-US"/>
        </a:p>
      </dgm:t>
    </dgm:pt>
    <dgm:pt modelId="{C6087A35-BBAC-4F66-BCDA-6821CFF0885A}">
      <dgm:prSet/>
      <dgm:spPr/>
      <dgm:t>
        <a:bodyPr/>
        <a:lstStyle/>
        <a:p>
          <a:pPr>
            <a:lnSpc>
              <a:spcPct val="100000"/>
            </a:lnSpc>
          </a:pPr>
          <a:r>
            <a:rPr lang="en-US" b="1" i="0"/>
            <a:t>Amount Paid:</a:t>
          </a:r>
          <a:r>
            <a:rPr lang="en-US" b="0" i="0"/>
            <a:t> The financial impact of each payment transaction, providing a snapshot of cash outflows.</a:t>
          </a:r>
          <a:endParaRPr lang="en-US"/>
        </a:p>
      </dgm:t>
    </dgm:pt>
    <dgm:pt modelId="{659F1271-99A7-42B9-97A5-EFADE8D323F2}" type="parTrans" cxnId="{C85BBBBA-C940-4148-B3A1-10561EB82A96}">
      <dgm:prSet/>
      <dgm:spPr/>
      <dgm:t>
        <a:bodyPr/>
        <a:lstStyle/>
        <a:p>
          <a:endParaRPr lang="en-US"/>
        </a:p>
      </dgm:t>
    </dgm:pt>
    <dgm:pt modelId="{4B1BFDA0-8466-48EA-A638-0FD24DCAE8EC}" type="sibTrans" cxnId="{C85BBBBA-C940-4148-B3A1-10561EB82A96}">
      <dgm:prSet/>
      <dgm:spPr/>
      <dgm:t>
        <a:bodyPr/>
        <a:lstStyle/>
        <a:p>
          <a:endParaRPr lang="en-US"/>
        </a:p>
      </dgm:t>
    </dgm:pt>
    <dgm:pt modelId="{6B573780-E811-4DA9-9104-5EC1C163008F}" type="pres">
      <dgm:prSet presAssocID="{A4E0D2D9-7CA3-44B6-9BBF-86E1B57F5A8E}" presName="root" presStyleCnt="0">
        <dgm:presLayoutVars>
          <dgm:dir/>
          <dgm:resizeHandles val="exact"/>
        </dgm:presLayoutVars>
      </dgm:prSet>
      <dgm:spPr/>
    </dgm:pt>
    <dgm:pt modelId="{E0600E1C-0BFE-477E-BA2D-AB757EFED2F7}" type="pres">
      <dgm:prSet presAssocID="{5D35B858-0697-49CF-B8E5-2E73375150B2}" presName="compNode" presStyleCnt="0"/>
      <dgm:spPr/>
    </dgm:pt>
    <dgm:pt modelId="{C3B7F4AC-4EF9-477A-8AF0-A0B2E8580EB2}" type="pres">
      <dgm:prSet presAssocID="{5D35B858-0697-49CF-B8E5-2E73375150B2}" presName="bgRect" presStyleLbl="bgShp" presStyleIdx="0" presStyleCnt="6"/>
      <dgm:spPr/>
    </dgm:pt>
    <dgm:pt modelId="{C9831FD6-2534-4A1D-838E-3576024AF5D3}" type="pres">
      <dgm:prSet presAssocID="{5D35B858-0697-49CF-B8E5-2E73375150B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thly calendar"/>
        </a:ext>
      </dgm:extLst>
    </dgm:pt>
    <dgm:pt modelId="{7D3A5EE4-3147-4A58-85FD-AEEE1E523679}" type="pres">
      <dgm:prSet presAssocID="{5D35B858-0697-49CF-B8E5-2E73375150B2}" presName="spaceRect" presStyleCnt="0"/>
      <dgm:spPr/>
    </dgm:pt>
    <dgm:pt modelId="{E67BAD80-1109-47F8-B462-03C12A8BBB44}" type="pres">
      <dgm:prSet presAssocID="{5D35B858-0697-49CF-B8E5-2E73375150B2}" presName="parTx" presStyleLbl="revTx" presStyleIdx="0" presStyleCnt="6">
        <dgm:presLayoutVars>
          <dgm:chMax val="0"/>
          <dgm:chPref val="0"/>
        </dgm:presLayoutVars>
      </dgm:prSet>
      <dgm:spPr/>
    </dgm:pt>
    <dgm:pt modelId="{A7943F91-AD7F-4DDA-A85D-7FDACF4CECC8}" type="pres">
      <dgm:prSet presAssocID="{EB481D20-0C38-4FA0-91B9-DE1E7D964920}" presName="sibTrans" presStyleCnt="0"/>
      <dgm:spPr/>
    </dgm:pt>
    <dgm:pt modelId="{1B951C30-F5E5-4A21-9393-7AEAC76876EF}" type="pres">
      <dgm:prSet presAssocID="{22CAFBE5-16A9-44A1-840F-85527331ECB1}" presName="compNode" presStyleCnt="0"/>
      <dgm:spPr/>
    </dgm:pt>
    <dgm:pt modelId="{D4CA6C4F-0C1D-42EE-A868-C6917F21C763}" type="pres">
      <dgm:prSet presAssocID="{22CAFBE5-16A9-44A1-840F-85527331ECB1}" presName="bgRect" presStyleLbl="bgShp" presStyleIdx="1" presStyleCnt="6"/>
      <dgm:spPr/>
    </dgm:pt>
    <dgm:pt modelId="{68E81847-7C1B-46A1-841C-1741E22E1688}" type="pres">
      <dgm:prSet presAssocID="{22CAFBE5-16A9-44A1-840F-85527331ECB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dding Rings"/>
        </a:ext>
      </dgm:extLst>
    </dgm:pt>
    <dgm:pt modelId="{FE523176-C693-44EF-B4A6-6AA7ECED7D9A}" type="pres">
      <dgm:prSet presAssocID="{22CAFBE5-16A9-44A1-840F-85527331ECB1}" presName="spaceRect" presStyleCnt="0"/>
      <dgm:spPr/>
    </dgm:pt>
    <dgm:pt modelId="{FD6E2BA9-A206-4BC7-A451-BDB24A5ADA6B}" type="pres">
      <dgm:prSet presAssocID="{22CAFBE5-16A9-44A1-840F-85527331ECB1}" presName="parTx" presStyleLbl="revTx" presStyleIdx="1" presStyleCnt="6">
        <dgm:presLayoutVars>
          <dgm:chMax val="0"/>
          <dgm:chPref val="0"/>
        </dgm:presLayoutVars>
      </dgm:prSet>
      <dgm:spPr/>
    </dgm:pt>
    <dgm:pt modelId="{6A2CA2D8-299F-4A13-AE1B-034A9BFCE80A}" type="pres">
      <dgm:prSet presAssocID="{52D560E0-9C93-4145-97FB-85F038100D8D}" presName="sibTrans" presStyleCnt="0"/>
      <dgm:spPr/>
    </dgm:pt>
    <dgm:pt modelId="{4F9D5F8A-A65E-4D4D-A884-E688D896B6D0}" type="pres">
      <dgm:prSet presAssocID="{5709CA50-2769-4C4C-A628-6084254EA3D7}" presName="compNode" presStyleCnt="0"/>
      <dgm:spPr/>
    </dgm:pt>
    <dgm:pt modelId="{2DE3DD6B-5508-4E16-AD42-D7FA86C9FEB0}" type="pres">
      <dgm:prSet presAssocID="{5709CA50-2769-4C4C-A628-6084254EA3D7}" presName="bgRect" presStyleLbl="bgShp" presStyleIdx="2" presStyleCnt="6"/>
      <dgm:spPr/>
    </dgm:pt>
    <dgm:pt modelId="{C11AEB66-5564-46FA-BD3C-DAAD0D2997E6}" type="pres">
      <dgm:prSet presAssocID="{5709CA50-2769-4C4C-A628-6084254EA3D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edit card"/>
        </a:ext>
      </dgm:extLst>
    </dgm:pt>
    <dgm:pt modelId="{968B0F39-82D9-4DE2-8BE4-48B4B02AE968}" type="pres">
      <dgm:prSet presAssocID="{5709CA50-2769-4C4C-A628-6084254EA3D7}" presName="spaceRect" presStyleCnt="0"/>
      <dgm:spPr/>
    </dgm:pt>
    <dgm:pt modelId="{A0ABE62A-8A5E-4A3B-9EF3-53B2582B7E6C}" type="pres">
      <dgm:prSet presAssocID="{5709CA50-2769-4C4C-A628-6084254EA3D7}" presName="parTx" presStyleLbl="revTx" presStyleIdx="2" presStyleCnt="6">
        <dgm:presLayoutVars>
          <dgm:chMax val="0"/>
          <dgm:chPref val="0"/>
        </dgm:presLayoutVars>
      </dgm:prSet>
      <dgm:spPr/>
    </dgm:pt>
    <dgm:pt modelId="{E47C7C99-0B5D-472C-993B-82286155141C}" type="pres">
      <dgm:prSet presAssocID="{2BB20C98-3579-4B23-8353-54122FB8A48D}" presName="sibTrans" presStyleCnt="0"/>
      <dgm:spPr/>
    </dgm:pt>
    <dgm:pt modelId="{5AF1E603-E7B3-433E-8485-09834323D2B9}" type="pres">
      <dgm:prSet presAssocID="{1784474A-BF5F-4E0D-A738-AB0401DAFF9D}" presName="compNode" presStyleCnt="0"/>
      <dgm:spPr/>
    </dgm:pt>
    <dgm:pt modelId="{E48C1C8C-AC6B-46FF-9A43-A5F21BDD3B42}" type="pres">
      <dgm:prSet presAssocID="{1784474A-BF5F-4E0D-A738-AB0401DAFF9D}" presName="bgRect" presStyleLbl="bgShp" presStyleIdx="3" presStyleCnt="6"/>
      <dgm:spPr/>
    </dgm:pt>
    <dgm:pt modelId="{4AF7B77A-D2B6-4306-9C3D-69C3E5FE721B}" type="pres">
      <dgm:prSet presAssocID="{1784474A-BF5F-4E0D-A738-AB0401DAFF9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A19EDF44-8F1D-4448-9318-BFAE4A14A65A}" type="pres">
      <dgm:prSet presAssocID="{1784474A-BF5F-4E0D-A738-AB0401DAFF9D}" presName="spaceRect" presStyleCnt="0"/>
      <dgm:spPr/>
    </dgm:pt>
    <dgm:pt modelId="{778CBB3D-6AD9-459B-AB2B-10D49EFF9157}" type="pres">
      <dgm:prSet presAssocID="{1784474A-BF5F-4E0D-A738-AB0401DAFF9D}" presName="parTx" presStyleLbl="revTx" presStyleIdx="3" presStyleCnt="6">
        <dgm:presLayoutVars>
          <dgm:chMax val="0"/>
          <dgm:chPref val="0"/>
        </dgm:presLayoutVars>
      </dgm:prSet>
      <dgm:spPr/>
    </dgm:pt>
    <dgm:pt modelId="{FA359676-C7D8-4306-B214-568EC9C75834}" type="pres">
      <dgm:prSet presAssocID="{211BE926-A000-4018-BF7A-81750D59A669}" presName="sibTrans" presStyleCnt="0"/>
      <dgm:spPr/>
    </dgm:pt>
    <dgm:pt modelId="{8FF1C5B2-F640-4894-A8E7-CA46C456276D}" type="pres">
      <dgm:prSet presAssocID="{61FBE9C4-3D4B-4DE4-B039-EB71F691A527}" presName="compNode" presStyleCnt="0"/>
      <dgm:spPr/>
    </dgm:pt>
    <dgm:pt modelId="{ECB282B8-DB0F-4490-AFFC-6C0E9524E05B}" type="pres">
      <dgm:prSet presAssocID="{61FBE9C4-3D4B-4DE4-B039-EB71F691A527}" presName="bgRect" presStyleLbl="bgShp" presStyleIdx="4" presStyleCnt="6"/>
      <dgm:spPr/>
    </dgm:pt>
    <dgm:pt modelId="{AA233551-620C-41EC-8988-B97BA3F21CDD}" type="pres">
      <dgm:prSet presAssocID="{61FBE9C4-3D4B-4DE4-B039-EB71F691A52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anching Diagram"/>
        </a:ext>
      </dgm:extLst>
    </dgm:pt>
    <dgm:pt modelId="{9158D851-EAC2-4710-B893-4FBB83089344}" type="pres">
      <dgm:prSet presAssocID="{61FBE9C4-3D4B-4DE4-B039-EB71F691A527}" presName="spaceRect" presStyleCnt="0"/>
      <dgm:spPr/>
    </dgm:pt>
    <dgm:pt modelId="{617579EC-EEA5-4BB5-BF33-BAA6990D8C34}" type="pres">
      <dgm:prSet presAssocID="{61FBE9C4-3D4B-4DE4-B039-EB71F691A527}" presName="parTx" presStyleLbl="revTx" presStyleIdx="4" presStyleCnt="6">
        <dgm:presLayoutVars>
          <dgm:chMax val="0"/>
          <dgm:chPref val="0"/>
        </dgm:presLayoutVars>
      </dgm:prSet>
      <dgm:spPr/>
    </dgm:pt>
    <dgm:pt modelId="{A51B722F-D621-4524-9B35-F0D0154624D7}" type="pres">
      <dgm:prSet presAssocID="{46284494-9034-4C27-B904-832680380BB6}" presName="sibTrans" presStyleCnt="0"/>
      <dgm:spPr/>
    </dgm:pt>
    <dgm:pt modelId="{58D9D7EC-2B1A-485B-9415-EED2D8834DE7}" type="pres">
      <dgm:prSet presAssocID="{C6087A35-BBAC-4F66-BCDA-6821CFF0885A}" presName="compNode" presStyleCnt="0"/>
      <dgm:spPr/>
    </dgm:pt>
    <dgm:pt modelId="{6EDED35F-B43A-499C-80DD-E98B8B6737C6}" type="pres">
      <dgm:prSet presAssocID="{C6087A35-BBAC-4F66-BCDA-6821CFF0885A}" presName="bgRect" presStyleLbl="bgShp" presStyleIdx="5" presStyleCnt="6"/>
      <dgm:spPr/>
    </dgm:pt>
    <dgm:pt modelId="{4D054C2B-94F4-431A-93DE-0A1D524CA607}" type="pres">
      <dgm:prSet presAssocID="{C6087A35-BBAC-4F66-BCDA-6821CFF0885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oney"/>
        </a:ext>
      </dgm:extLst>
    </dgm:pt>
    <dgm:pt modelId="{07EA1F89-A871-44FC-80E6-6279B2B90963}" type="pres">
      <dgm:prSet presAssocID="{C6087A35-BBAC-4F66-BCDA-6821CFF0885A}" presName="spaceRect" presStyleCnt="0"/>
      <dgm:spPr/>
    </dgm:pt>
    <dgm:pt modelId="{E5DBE063-1FEF-4D32-92D4-D2CF57D9D4D0}" type="pres">
      <dgm:prSet presAssocID="{C6087A35-BBAC-4F66-BCDA-6821CFF0885A}" presName="parTx" presStyleLbl="revTx" presStyleIdx="5" presStyleCnt="6">
        <dgm:presLayoutVars>
          <dgm:chMax val="0"/>
          <dgm:chPref val="0"/>
        </dgm:presLayoutVars>
      </dgm:prSet>
      <dgm:spPr/>
    </dgm:pt>
  </dgm:ptLst>
  <dgm:cxnLst>
    <dgm:cxn modelId="{D8B5580D-450D-4E43-87AD-CB94B4E7394C}" srcId="{A4E0D2D9-7CA3-44B6-9BBF-86E1B57F5A8E}" destId="{5D35B858-0697-49CF-B8E5-2E73375150B2}" srcOrd="0" destOrd="0" parTransId="{2FEC07C5-44DF-4216-B94E-8196272B7326}" sibTransId="{EB481D20-0C38-4FA0-91B9-DE1E7D964920}"/>
    <dgm:cxn modelId="{478F460E-D875-4C54-8DF7-9BDD25FCAA7A}" type="presOf" srcId="{1784474A-BF5F-4E0D-A738-AB0401DAFF9D}" destId="{778CBB3D-6AD9-459B-AB2B-10D49EFF9157}" srcOrd="0" destOrd="0" presId="urn:microsoft.com/office/officeart/2018/2/layout/IconVerticalSolidList"/>
    <dgm:cxn modelId="{5A5A3821-E17B-48A0-A1EB-57019E6EC3FC}" type="presOf" srcId="{A4E0D2D9-7CA3-44B6-9BBF-86E1B57F5A8E}" destId="{6B573780-E811-4DA9-9104-5EC1C163008F}" srcOrd="0" destOrd="0" presId="urn:microsoft.com/office/officeart/2018/2/layout/IconVerticalSolidList"/>
    <dgm:cxn modelId="{70D16823-53AD-4FA0-AF1B-4D241B413016}" srcId="{A4E0D2D9-7CA3-44B6-9BBF-86E1B57F5A8E}" destId="{5709CA50-2769-4C4C-A628-6084254EA3D7}" srcOrd="2" destOrd="0" parTransId="{14957943-5DA1-4E05-AACD-9949D8415F68}" sibTransId="{2BB20C98-3579-4B23-8353-54122FB8A48D}"/>
    <dgm:cxn modelId="{68233F25-197A-4255-B2F2-EC531825076A}" type="presOf" srcId="{5D35B858-0697-49CF-B8E5-2E73375150B2}" destId="{E67BAD80-1109-47F8-B462-03C12A8BBB44}" srcOrd="0" destOrd="0" presId="urn:microsoft.com/office/officeart/2018/2/layout/IconVerticalSolidList"/>
    <dgm:cxn modelId="{80B47F2B-B01D-49BF-BD7F-1C03F9BFE65C}" srcId="{A4E0D2D9-7CA3-44B6-9BBF-86E1B57F5A8E}" destId="{1784474A-BF5F-4E0D-A738-AB0401DAFF9D}" srcOrd="3" destOrd="0" parTransId="{06F40CB1-B937-4EEF-B60F-50E589B0FA1A}" sibTransId="{211BE926-A000-4018-BF7A-81750D59A669}"/>
    <dgm:cxn modelId="{558B1F3C-CA1C-4C6B-A663-08AF955B568E}" srcId="{A4E0D2D9-7CA3-44B6-9BBF-86E1B57F5A8E}" destId="{22CAFBE5-16A9-44A1-840F-85527331ECB1}" srcOrd="1" destOrd="0" parTransId="{0E54B306-7CCD-4E79-914E-C793C71DA701}" sibTransId="{52D560E0-9C93-4145-97FB-85F038100D8D}"/>
    <dgm:cxn modelId="{FDB94B5F-4AB6-4A26-BEE2-B368B5513586}" type="presOf" srcId="{61FBE9C4-3D4B-4DE4-B039-EB71F691A527}" destId="{617579EC-EEA5-4BB5-BF33-BAA6990D8C34}" srcOrd="0" destOrd="0" presId="urn:microsoft.com/office/officeart/2018/2/layout/IconVerticalSolidList"/>
    <dgm:cxn modelId="{C0342F63-C5D3-47C7-980A-8C9229B346DE}" type="presOf" srcId="{5709CA50-2769-4C4C-A628-6084254EA3D7}" destId="{A0ABE62A-8A5E-4A3B-9EF3-53B2582B7E6C}" srcOrd="0" destOrd="0" presId="urn:microsoft.com/office/officeart/2018/2/layout/IconVerticalSolidList"/>
    <dgm:cxn modelId="{0205579C-4D8F-473D-AD7D-728F69F722E1}" srcId="{A4E0D2D9-7CA3-44B6-9BBF-86E1B57F5A8E}" destId="{61FBE9C4-3D4B-4DE4-B039-EB71F691A527}" srcOrd="4" destOrd="0" parTransId="{8E3F479C-75D7-4E7F-AEE8-9534A7A9435F}" sibTransId="{46284494-9034-4C27-B904-832680380BB6}"/>
    <dgm:cxn modelId="{EBF254B2-73EA-4146-9A35-EADE3BE81CD3}" type="presOf" srcId="{22CAFBE5-16A9-44A1-840F-85527331ECB1}" destId="{FD6E2BA9-A206-4BC7-A451-BDB24A5ADA6B}" srcOrd="0" destOrd="0" presId="urn:microsoft.com/office/officeart/2018/2/layout/IconVerticalSolidList"/>
    <dgm:cxn modelId="{C85BBBBA-C940-4148-B3A1-10561EB82A96}" srcId="{A4E0D2D9-7CA3-44B6-9BBF-86E1B57F5A8E}" destId="{C6087A35-BBAC-4F66-BCDA-6821CFF0885A}" srcOrd="5" destOrd="0" parTransId="{659F1271-99A7-42B9-97A5-EFADE8D323F2}" sibTransId="{4B1BFDA0-8466-48EA-A638-0FD24DCAE8EC}"/>
    <dgm:cxn modelId="{FF5930E1-CA0C-436C-AEA8-78DC45B6BB6A}" type="presOf" srcId="{C6087A35-BBAC-4F66-BCDA-6821CFF0885A}" destId="{E5DBE063-1FEF-4D32-92D4-D2CF57D9D4D0}" srcOrd="0" destOrd="0" presId="urn:microsoft.com/office/officeart/2018/2/layout/IconVerticalSolidList"/>
    <dgm:cxn modelId="{F5001973-6F05-4163-8AF7-610D9B11E89F}" type="presParOf" srcId="{6B573780-E811-4DA9-9104-5EC1C163008F}" destId="{E0600E1C-0BFE-477E-BA2D-AB757EFED2F7}" srcOrd="0" destOrd="0" presId="urn:microsoft.com/office/officeart/2018/2/layout/IconVerticalSolidList"/>
    <dgm:cxn modelId="{22F7F620-14FE-422F-B375-B4C07E3A6320}" type="presParOf" srcId="{E0600E1C-0BFE-477E-BA2D-AB757EFED2F7}" destId="{C3B7F4AC-4EF9-477A-8AF0-A0B2E8580EB2}" srcOrd="0" destOrd="0" presId="urn:microsoft.com/office/officeart/2018/2/layout/IconVerticalSolidList"/>
    <dgm:cxn modelId="{63556B4C-B2EB-45D0-B86A-F71C75E6780D}" type="presParOf" srcId="{E0600E1C-0BFE-477E-BA2D-AB757EFED2F7}" destId="{C9831FD6-2534-4A1D-838E-3576024AF5D3}" srcOrd="1" destOrd="0" presId="urn:microsoft.com/office/officeart/2018/2/layout/IconVerticalSolidList"/>
    <dgm:cxn modelId="{AB86859C-4AA4-48EE-9CEE-77F724A3078A}" type="presParOf" srcId="{E0600E1C-0BFE-477E-BA2D-AB757EFED2F7}" destId="{7D3A5EE4-3147-4A58-85FD-AEEE1E523679}" srcOrd="2" destOrd="0" presId="urn:microsoft.com/office/officeart/2018/2/layout/IconVerticalSolidList"/>
    <dgm:cxn modelId="{F20BC400-F325-4C68-BEDA-A1A0B10A4ED3}" type="presParOf" srcId="{E0600E1C-0BFE-477E-BA2D-AB757EFED2F7}" destId="{E67BAD80-1109-47F8-B462-03C12A8BBB44}" srcOrd="3" destOrd="0" presId="urn:microsoft.com/office/officeart/2018/2/layout/IconVerticalSolidList"/>
    <dgm:cxn modelId="{ECC86094-2EE6-4CD7-8914-D579C9CB81D1}" type="presParOf" srcId="{6B573780-E811-4DA9-9104-5EC1C163008F}" destId="{A7943F91-AD7F-4DDA-A85D-7FDACF4CECC8}" srcOrd="1" destOrd="0" presId="urn:microsoft.com/office/officeart/2018/2/layout/IconVerticalSolidList"/>
    <dgm:cxn modelId="{680F80A9-CA03-4069-A78E-AFDEB3629B61}" type="presParOf" srcId="{6B573780-E811-4DA9-9104-5EC1C163008F}" destId="{1B951C30-F5E5-4A21-9393-7AEAC76876EF}" srcOrd="2" destOrd="0" presId="urn:microsoft.com/office/officeart/2018/2/layout/IconVerticalSolidList"/>
    <dgm:cxn modelId="{EB10424A-A27E-45B8-BEF0-576E407E5F12}" type="presParOf" srcId="{1B951C30-F5E5-4A21-9393-7AEAC76876EF}" destId="{D4CA6C4F-0C1D-42EE-A868-C6917F21C763}" srcOrd="0" destOrd="0" presId="urn:microsoft.com/office/officeart/2018/2/layout/IconVerticalSolidList"/>
    <dgm:cxn modelId="{D4528523-69E7-4C04-8879-6E797737B5B2}" type="presParOf" srcId="{1B951C30-F5E5-4A21-9393-7AEAC76876EF}" destId="{68E81847-7C1B-46A1-841C-1741E22E1688}" srcOrd="1" destOrd="0" presId="urn:microsoft.com/office/officeart/2018/2/layout/IconVerticalSolidList"/>
    <dgm:cxn modelId="{AD44AD69-61E3-4F78-BF22-E619BD43F987}" type="presParOf" srcId="{1B951C30-F5E5-4A21-9393-7AEAC76876EF}" destId="{FE523176-C693-44EF-B4A6-6AA7ECED7D9A}" srcOrd="2" destOrd="0" presId="urn:microsoft.com/office/officeart/2018/2/layout/IconVerticalSolidList"/>
    <dgm:cxn modelId="{72ACB392-7B54-408F-BF59-C26B6FB51132}" type="presParOf" srcId="{1B951C30-F5E5-4A21-9393-7AEAC76876EF}" destId="{FD6E2BA9-A206-4BC7-A451-BDB24A5ADA6B}" srcOrd="3" destOrd="0" presId="urn:microsoft.com/office/officeart/2018/2/layout/IconVerticalSolidList"/>
    <dgm:cxn modelId="{A3BFDAE2-CA43-4B6F-ADB0-069DD18BD42C}" type="presParOf" srcId="{6B573780-E811-4DA9-9104-5EC1C163008F}" destId="{6A2CA2D8-299F-4A13-AE1B-034A9BFCE80A}" srcOrd="3" destOrd="0" presId="urn:microsoft.com/office/officeart/2018/2/layout/IconVerticalSolidList"/>
    <dgm:cxn modelId="{3C6B8D5A-2193-4B42-B826-C529597A66A0}" type="presParOf" srcId="{6B573780-E811-4DA9-9104-5EC1C163008F}" destId="{4F9D5F8A-A65E-4D4D-A884-E688D896B6D0}" srcOrd="4" destOrd="0" presId="urn:microsoft.com/office/officeart/2018/2/layout/IconVerticalSolidList"/>
    <dgm:cxn modelId="{11BAB028-47E9-4142-9285-909352BDED2C}" type="presParOf" srcId="{4F9D5F8A-A65E-4D4D-A884-E688D896B6D0}" destId="{2DE3DD6B-5508-4E16-AD42-D7FA86C9FEB0}" srcOrd="0" destOrd="0" presId="urn:microsoft.com/office/officeart/2018/2/layout/IconVerticalSolidList"/>
    <dgm:cxn modelId="{347DD1DF-BF62-4439-B50C-1582CC0B7A7B}" type="presParOf" srcId="{4F9D5F8A-A65E-4D4D-A884-E688D896B6D0}" destId="{C11AEB66-5564-46FA-BD3C-DAAD0D2997E6}" srcOrd="1" destOrd="0" presId="urn:microsoft.com/office/officeart/2018/2/layout/IconVerticalSolidList"/>
    <dgm:cxn modelId="{1690146D-F5AD-4884-923D-AA1189C4C810}" type="presParOf" srcId="{4F9D5F8A-A65E-4D4D-A884-E688D896B6D0}" destId="{968B0F39-82D9-4DE2-8BE4-48B4B02AE968}" srcOrd="2" destOrd="0" presId="urn:microsoft.com/office/officeart/2018/2/layout/IconVerticalSolidList"/>
    <dgm:cxn modelId="{8AC9CB26-349C-4249-A6B4-2242137588B1}" type="presParOf" srcId="{4F9D5F8A-A65E-4D4D-A884-E688D896B6D0}" destId="{A0ABE62A-8A5E-4A3B-9EF3-53B2582B7E6C}" srcOrd="3" destOrd="0" presId="urn:microsoft.com/office/officeart/2018/2/layout/IconVerticalSolidList"/>
    <dgm:cxn modelId="{B9BEA4DD-FE15-4ECB-B4EF-E6CED08BDC51}" type="presParOf" srcId="{6B573780-E811-4DA9-9104-5EC1C163008F}" destId="{E47C7C99-0B5D-472C-993B-82286155141C}" srcOrd="5" destOrd="0" presId="urn:microsoft.com/office/officeart/2018/2/layout/IconVerticalSolidList"/>
    <dgm:cxn modelId="{55153CAD-0E9E-48B4-8A96-697A05476B06}" type="presParOf" srcId="{6B573780-E811-4DA9-9104-5EC1C163008F}" destId="{5AF1E603-E7B3-433E-8485-09834323D2B9}" srcOrd="6" destOrd="0" presId="urn:microsoft.com/office/officeart/2018/2/layout/IconVerticalSolidList"/>
    <dgm:cxn modelId="{54FFC6DB-C6B2-4513-BE0E-623586BFBEA3}" type="presParOf" srcId="{5AF1E603-E7B3-433E-8485-09834323D2B9}" destId="{E48C1C8C-AC6B-46FF-9A43-A5F21BDD3B42}" srcOrd="0" destOrd="0" presId="urn:microsoft.com/office/officeart/2018/2/layout/IconVerticalSolidList"/>
    <dgm:cxn modelId="{63685A28-93A2-467A-A711-6902448C6599}" type="presParOf" srcId="{5AF1E603-E7B3-433E-8485-09834323D2B9}" destId="{4AF7B77A-D2B6-4306-9C3D-69C3E5FE721B}" srcOrd="1" destOrd="0" presId="urn:microsoft.com/office/officeart/2018/2/layout/IconVerticalSolidList"/>
    <dgm:cxn modelId="{103BD823-2F2D-49D3-858F-03290557E51F}" type="presParOf" srcId="{5AF1E603-E7B3-433E-8485-09834323D2B9}" destId="{A19EDF44-8F1D-4448-9318-BFAE4A14A65A}" srcOrd="2" destOrd="0" presId="urn:microsoft.com/office/officeart/2018/2/layout/IconVerticalSolidList"/>
    <dgm:cxn modelId="{0981AFD4-C391-4154-8C7D-3E75287AF5C0}" type="presParOf" srcId="{5AF1E603-E7B3-433E-8485-09834323D2B9}" destId="{778CBB3D-6AD9-459B-AB2B-10D49EFF9157}" srcOrd="3" destOrd="0" presId="urn:microsoft.com/office/officeart/2018/2/layout/IconVerticalSolidList"/>
    <dgm:cxn modelId="{6703441C-D762-475B-B991-106E58EEEB6C}" type="presParOf" srcId="{6B573780-E811-4DA9-9104-5EC1C163008F}" destId="{FA359676-C7D8-4306-B214-568EC9C75834}" srcOrd="7" destOrd="0" presId="urn:microsoft.com/office/officeart/2018/2/layout/IconVerticalSolidList"/>
    <dgm:cxn modelId="{E63FD85B-1E31-4728-92DE-40305192E236}" type="presParOf" srcId="{6B573780-E811-4DA9-9104-5EC1C163008F}" destId="{8FF1C5B2-F640-4894-A8E7-CA46C456276D}" srcOrd="8" destOrd="0" presId="urn:microsoft.com/office/officeart/2018/2/layout/IconVerticalSolidList"/>
    <dgm:cxn modelId="{6B6B4682-5860-4229-B3BF-6DA68E42253D}" type="presParOf" srcId="{8FF1C5B2-F640-4894-A8E7-CA46C456276D}" destId="{ECB282B8-DB0F-4490-AFFC-6C0E9524E05B}" srcOrd="0" destOrd="0" presId="urn:microsoft.com/office/officeart/2018/2/layout/IconVerticalSolidList"/>
    <dgm:cxn modelId="{FB59DC0B-3C1C-48B4-A911-A4C6BA19DEA0}" type="presParOf" srcId="{8FF1C5B2-F640-4894-A8E7-CA46C456276D}" destId="{AA233551-620C-41EC-8988-B97BA3F21CDD}" srcOrd="1" destOrd="0" presId="urn:microsoft.com/office/officeart/2018/2/layout/IconVerticalSolidList"/>
    <dgm:cxn modelId="{2B0E0E59-21A7-430A-86B9-D630684EB58F}" type="presParOf" srcId="{8FF1C5B2-F640-4894-A8E7-CA46C456276D}" destId="{9158D851-EAC2-4710-B893-4FBB83089344}" srcOrd="2" destOrd="0" presId="urn:microsoft.com/office/officeart/2018/2/layout/IconVerticalSolidList"/>
    <dgm:cxn modelId="{39BFAA49-92A2-4D63-A3CC-A07FB34B604B}" type="presParOf" srcId="{8FF1C5B2-F640-4894-A8E7-CA46C456276D}" destId="{617579EC-EEA5-4BB5-BF33-BAA6990D8C34}" srcOrd="3" destOrd="0" presId="urn:microsoft.com/office/officeart/2018/2/layout/IconVerticalSolidList"/>
    <dgm:cxn modelId="{F893E56C-0882-4015-9B08-E691592D010F}" type="presParOf" srcId="{6B573780-E811-4DA9-9104-5EC1C163008F}" destId="{A51B722F-D621-4524-9B35-F0D0154624D7}" srcOrd="9" destOrd="0" presId="urn:microsoft.com/office/officeart/2018/2/layout/IconVerticalSolidList"/>
    <dgm:cxn modelId="{59190253-D693-4535-8CE2-D3EF33705C65}" type="presParOf" srcId="{6B573780-E811-4DA9-9104-5EC1C163008F}" destId="{58D9D7EC-2B1A-485B-9415-EED2D8834DE7}" srcOrd="10" destOrd="0" presId="urn:microsoft.com/office/officeart/2018/2/layout/IconVerticalSolidList"/>
    <dgm:cxn modelId="{1C549DF0-9E1B-40E8-A1AE-71ED89FE2C4E}" type="presParOf" srcId="{58D9D7EC-2B1A-485B-9415-EED2D8834DE7}" destId="{6EDED35F-B43A-499C-80DD-E98B8B6737C6}" srcOrd="0" destOrd="0" presId="urn:microsoft.com/office/officeart/2018/2/layout/IconVerticalSolidList"/>
    <dgm:cxn modelId="{AE17F6B0-6667-4AD1-84C3-A698E327E531}" type="presParOf" srcId="{58D9D7EC-2B1A-485B-9415-EED2D8834DE7}" destId="{4D054C2B-94F4-431A-93DE-0A1D524CA607}" srcOrd="1" destOrd="0" presId="urn:microsoft.com/office/officeart/2018/2/layout/IconVerticalSolidList"/>
    <dgm:cxn modelId="{25942147-F762-4D2D-AD40-9443F0B451DD}" type="presParOf" srcId="{58D9D7EC-2B1A-485B-9415-EED2D8834DE7}" destId="{07EA1F89-A871-44FC-80E6-6279B2B90963}" srcOrd="2" destOrd="0" presId="urn:microsoft.com/office/officeart/2018/2/layout/IconVerticalSolidList"/>
    <dgm:cxn modelId="{99F217A3-96A2-4BE4-8C4C-67883029FC22}" type="presParOf" srcId="{58D9D7EC-2B1A-485B-9415-EED2D8834DE7}" destId="{E5DBE063-1FEF-4D32-92D4-D2CF57D9D4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643EF-3A68-4FE4-94B6-AB84FF9E703B}">
      <dsp:nvSpPr>
        <dsp:cNvPr id="0" name=""/>
        <dsp:cNvSpPr/>
      </dsp:nvSpPr>
      <dsp:spPr>
        <a:xfrm>
          <a:off x="0" y="531"/>
          <a:ext cx="10515600" cy="124470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567C8-1605-441B-8177-A0A28913F470}">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3B672-6144-4CAF-9E1F-927325E0B13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US" sz="2100" b="0" i="0" kern="1200" dirty="0"/>
            <a:t>Welcome to our Financial Cash Flow Presentation. The purpose of today's discussion is to provide a detailed analysis of our financial landscape, examining key components such as Chart of Accounts, Payments, and Income. </a:t>
          </a:r>
          <a:endParaRPr lang="en-US" sz="2100" kern="1200" dirty="0"/>
        </a:p>
      </dsp:txBody>
      <dsp:txXfrm>
        <a:off x="1437631" y="531"/>
        <a:ext cx="9077968" cy="1244702"/>
      </dsp:txXfrm>
    </dsp:sp>
    <dsp:sp modelId="{C0840E6E-C86F-4BCB-A7D2-8C9BD2FA0FFA}">
      <dsp:nvSpPr>
        <dsp:cNvPr id="0" name=""/>
        <dsp:cNvSpPr/>
      </dsp:nvSpPr>
      <dsp:spPr>
        <a:xfrm>
          <a:off x="0" y="1556410"/>
          <a:ext cx="10515600" cy="124470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42104-D32A-4A48-B69E-1F2D5588E8D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89811-B77F-4331-8EAF-7CD1480E868C}">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US" sz="2100" b="0" i="0" kern="1200"/>
            <a:t>By delving into these datasets, we aim to gain valuable insights into our cash flow dynamics, identify trends, and make informed decisions to enhance our financial health. </a:t>
          </a:r>
          <a:endParaRPr lang="en-US" sz="2100" kern="1200"/>
        </a:p>
      </dsp:txBody>
      <dsp:txXfrm>
        <a:off x="1437631" y="1556410"/>
        <a:ext cx="9077968" cy="1244702"/>
      </dsp:txXfrm>
    </dsp:sp>
    <dsp:sp modelId="{F99C07D0-0BA1-4125-B86E-82E020155950}">
      <dsp:nvSpPr>
        <dsp:cNvPr id="0" name=""/>
        <dsp:cNvSpPr/>
      </dsp:nvSpPr>
      <dsp:spPr>
        <a:xfrm>
          <a:off x="0" y="3112289"/>
          <a:ext cx="10515600" cy="124470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216BF-621D-49E3-A770-7DC34A410A42}">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BD77DE-C295-4426-BB01-04BA697DC9A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US" sz="2100" b="0" i="0" kern="1200"/>
            <a:t>Join us on this journey as we explore the intricacies of our financial structure and unlock actionable strategies for sustainable growth.</a:t>
          </a:r>
          <a:endParaRPr lang="en-US" sz="2100" kern="1200"/>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D4A7A-0DDA-46B0-B72C-AB978FB07EFF}">
      <dsp:nvSpPr>
        <dsp:cNvPr id="0" name=""/>
        <dsp:cNvSpPr/>
      </dsp:nvSpPr>
      <dsp:spPr>
        <a:xfrm>
          <a:off x="810" y="0"/>
          <a:ext cx="3283803" cy="3209902"/>
        </a:xfrm>
        <a:prstGeom prst="rect">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622300">
            <a:lnSpc>
              <a:spcPct val="90000"/>
            </a:lnSpc>
            <a:spcBef>
              <a:spcPct val="0"/>
            </a:spcBef>
            <a:spcAft>
              <a:spcPct val="35000"/>
            </a:spcAft>
            <a:buNone/>
          </a:pPr>
          <a:r>
            <a:rPr lang="en-US" sz="1400" b="1" i="0" kern="1200" dirty="0"/>
            <a:t>Chart of Accounts:</a:t>
          </a:r>
          <a:r>
            <a:rPr lang="en-US" sz="1400" b="0" i="0" kern="1200" dirty="0"/>
            <a:t> Provides a detailed roadmap of our financial architecture, outlining account categories, groups, and cash flow types. It serves as a foundation for precise financial reporting and budgeting.</a:t>
          </a:r>
          <a:endParaRPr lang="en-US" sz="1400" kern="1200" dirty="0"/>
        </a:p>
      </dsp:txBody>
      <dsp:txXfrm>
        <a:off x="810" y="1283960"/>
        <a:ext cx="3283803" cy="1925941"/>
      </dsp:txXfrm>
    </dsp:sp>
    <dsp:sp modelId="{42FC9800-8678-47E0-90F7-0E0DADE2CAD2}">
      <dsp:nvSpPr>
        <dsp:cNvPr id="0" name=""/>
        <dsp:cNvSpPr/>
      </dsp:nvSpPr>
      <dsp:spPr>
        <a:xfrm>
          <a:off x="810" y="0"/>
          <a:ext cx="3283803" cy="1283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10" y="0"/>
        <a:ext cx="3283803" cy="1283960"/>
      </dsp:txXfrm>
    </dsp:sp>
    <dsp:sp modelId="{CD9359BB-5F06-4793-B857-7E8E3F328A45}">
      <dsp:nvSpPr>
        <dsp:cNvPr id="0" name=""/>
        <dsp:cNvSpPr/>
      </dsp:nvSpPr>
      <dsp:spPr>
        <a:xfrm>
          <a:off x="3547318" y="0"/>
          <a:ext cx="3283803" cy="3209902"/>
        </a:xfrm>
        <a:prstGeom prst="rect">
          <a:avLst/>
        </a:prstGeom>
        <a:solidFill>
          <a:schemeClr val="accent1">
            <a:shade val="50000"/>
            <a:hueOff val="268329"/>
            <a:satOff val="-6535"/>
            <a:lumOff val="28597"/>
            <a:alphaOff val="0"/>
          </a:schemeClr>
        </a:solidFill>
        <a:ln w="12700" cap="flat" cmpd="sng" algn="ctr">
          <a:solidFill>
            <a:schemeClr val="accent1">
              <a:shade val="50000"/>
              <a:hueOff val="268329"/>
              <a:satOff val="-6535"/>
              <a:lumOff val="285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622300">
            <a:lnSpc>
              <a:spcPct val="90000"/>
            </a:lnSpc>
            <a:spcBef>
              <a:spcPct val="0"/>
            </a:spcBef>
            <a:spcAft>
              <a:spcPct val="35000"/>
            </a:spcAft>
            <a:buNone/>
          </a:pPr>
          <a:r>
            <a:rPr lang="en-US" sz="1400" b="1" i="0" kern="1200"/>
            <a:t>Payments:</a:t>
          </a:r>
          <a:r>
            <a:rPr lang="en-US" sz="1400" b="0" i="0" kern="1200"/>
            <a:t> The lifeline of our financial activities, tracking the flow of funds outwards. Analyzing payment data unveils expenditure patterns, identifies key providers, and aids in optimizing cash outflows.</a:t>
          </a:r>
          <a:endParaRPr lang="en-US" sz="1400" kern="1200"/>
        </a:p>
      </dsp:txBody>
      <dsp:txXfrm>
        <a:off x="3547318" y="1283960"/>
        <a:ext cx="3283803" cy="1925941"/>
      </dsp:txXfrm>
    </dsp:sp>
    <dsp:sp modelId="{1BC9A6CF-14DE-4DA5-86B7-AF9F3CFD9352}">
      <dsp:nvSpPr>
        <dsp:cNvPr id="0" name=""/>
        <dsp:cNvSpPr/>
      </dsp:nvSpPr>
      <dsp:spPr>
        <a:xfrm>
          <a:off x="3547318" y="0"/>
          <a:ext cx="3283803" cy="1283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47318" y="0"/>
        <a:ext cx="3283803" cy="1283960"/>
      </dsp:txXfrm>
    </dsp:sp>
    <dsp:sp modelId="{27C0987F-50DC-4B34-A8B2-BFD84CECC877}">
      <dsp:nvSpPr>
        <dsp:cNvPr id="0" name=""/>
        <dsp:cNvSpPr/>
      </dsp:nvSpPr>
      <dsp:spPr>
        <a:xfrm>
          <a:off x="7093825" y="0"/>
          <a:ext cx="3283803" cy="3209902"/>
        </a:xfrm>
        <a:prstGeom prst="rect">
          <a:avLst/>
        </a:prstGeom>
        <a:solidFill>
          <a:schemeClr val="accent1">
            <a:shade val="50000"/>
            <a:hueOff val="268329"/>
            <a:satOff val="-6535"/>
            <a:lumOff val="28597"/>
            <a:alphaOff val="0"/>
          </a:schemeClr>
        </a:solidFill>
        <a:ln w="12700" cap="flat" cmpd="sng" algn="ctr">
          <a:solidFill>
            <a:schemeClr val="accent1">
              <a:shade val="50000"/>
              <a:hueOff val="268329"/>
              <a:satOff val="-6535"/>
              <a:lumOff val="285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622300">
            <a:lnSpc>
              <a:spcPct val="90000"/>
            </a:lnSpc>
            <a:spcBef>
              <a:spcPct val="0"/>
            </a:spcBef>
            <a:spcAft>
              <a:spcPct val="35000"/>
            </a:spcAft>
            <a:buNone/>
          </a:pPr>
          <a:r>
            <a:rPr lang="en-US" sz="1400" b="1" i="0" kern="1200"/>
            <a:t>Income:</a:t>
          </a:r>
          <a:r>
            <a:rPr lang="en-US" sz="1400" b="0" i="0" kern="1200"/>
            <a:t> Illuminates the revenue side of our equation, showcasing customer transactions and income sources. Insight into income patterns is vital for forecasting, recognizing profitability, and strategic planning.</a:t>
          </a:r>
          <a:endParaRPr lang="en-US" sz="1400" kern="1200"/>
        </a:p>
      </dsp:txBody>
      <dsp:txXfrm>
        <a:off x="7093825" y="1283960"/>
        <a:ext cx="3283803" cy="1925941"/>
      </dsp:txXfrm>
    </dsp:sp>
    <dsp:sp modelId="{1248961E-76FA-4C1E-9F1D-E5F17B2505D0}">
      <dsp:nvSpPr>
        <dsp:cNvPr id="0" name=""/>
        <dsp:cNvSpPr/>
      </dsp:nvSpPr>
      <dsp:spPr>
        <a:xfrm>
          <a:off x="7093825" y="0"/>
          <a:ext cx="3283803" cy="1283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93825" y="0"/>
        <a:ext cx="3283803" cy="1283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0B9DB-9C21-48ED-A493-CC80F90595C1}">
      <dsp:nvSpPr>
        <dsp:cNvPr id="0" name=""/>
        <dsp:cNvSpPr/>
      </dsp:nvSpPr>
      <dsp:spPr>
        <a:xfrm>
          <a:off x="0" y="3399"/>
          <a:ext cx="10515600" cy="72408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15DEF-F976-48BD-94C2-55B9EB4D78CD}">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EDD21D-3626-41AD-A580-7FB2E5614531}">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dirty="0"/>
            <a:t>Account ID:</a:t>
          </a:r>
          <a:r>
            <a:rPr lang="en-US" sz="1800" b="0" i="0" kern="1200" dirty="0"/>
            <a:t> Unique identifiers for each financial account, streamlining tracking and organization.</a:t>
          </a:r>
          <a:endParaRPr lang="en-US" sz="1800" kern="1200" dirty="0"/>
        </a:p>
      </dsp:txBody>
      <dsp:txXfrm>
        <a:off x="836323" y="3399"/>
        <a:ext cx="9679276" cy="724089"/>
      </dsp:txXfrm>
    </dsp:sp>
    <dsp:sp modelId="{D97D0580-A7BC-4AE8-BAF7-F7F50E9ED710}">
      <dsp:nvSpPr>
        <dsp:cNvPr id="0" name=""/>
        <dsp:cNvSpPr/>
      </dsp:nvSpPr>
      <dsp:spPr>
        <a:xfrm>
          <a:off x="0" y="908511"/>
          <a:ext cx="10515600" cy="72408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FF735-D8DE-4B4E-A57B-C52D2F271551}">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550BE-5A57-4D11-BABA-E0A5CB904FBF}">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dirty="0"/>
            <a:t>Category and Subcategory:</a:t>
          </a:r>
          <a:r>
            <a:rPr lang="en-US" sz="1800" b="0" i="0" kern="1200" dirty="0"/>
            <a:t> Classifications providing a structured breakdown of accounts for clear financial reporting.</a:t>
          </a:r>
          <a:endParaRPr lang="en-US" sz="1800" kern="1200" dirty="0"/>
        </a:p>
      </dsp:txBody>
      <dsp:txXfrm>
        <a:off x="836323" y="908511"/>
        <a:ext cx="9679276" cy="724089"/>
      </dsp:txXfrm>
    </dsp:sp>
    <dsp:sp modelId="{D2A433F2-A8E7-4442-B14E-A3D6AD17514D}">
      <dsp:nvSpPr>
        <dsp:cNvPr id="0" name=""/>
        <dsp:cNvSpPr/>
      </dsp:nvSpPr>
      <dsp:spPr>
        <a:xfrm>
          <a:off x="0" y="1813624"/>
          <a:ext cx="10515600" cy="72408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5A685-4126-47D9-8882-F4521AC4F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5096B-0B47-4402-83EB-A310D6EC170A}">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a:t>Groups:</a:t>
          </a:r>
          <a:r>
            <a:rPr lang="en-US" sz="1800" b="0" i="0" kern="1200"/>
            <a:t> Grouping accounts based on shared characteristics, facilitating a comprehensive view of financial segments.</a:t>
          </a:r>
          <a:endParaRPr lang="en-US" sz="1800" kern="1200"/>
        </a:p>
      </dsp:txBody>
      <dsp:txXfrm>
        <a:off x="836323" y="1813624"/>
        <a:ext cx="9679276" cy="724089"/>
      </dsp:txXfrm>
    </dsp:sp>
    <dsp:sp modelId="{294736F3-4A1C-49C8-BB1F-207F3BC1FC32}">
      <dsp:nvSpPr>
        <dsp:cNvPr id="0" name=""/>
        <dsp:cNvSpPr/>
      </dsp:nvSpPr>
      <dsp:spPr>
        <a:xfrm>
          <a:off x="0" y="2718736"/>
          <a:ext cx="10515600" cy="72408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0815C-675F-49F7-8DEF-3C45568CA103}">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A3CDA-5533-4E9D-9BED-1008D083DCC5}">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a:t>Cash Flow Type:</a:t>
          </a:r>
          <a:r>
            <a:rPr lang="en-US" sz="1800" b="0" i="0" kern="1200"/>
            <a:t> Categorization of accounts into operational, investing, and financing activities, crucial for understanding cash movement.</a:t>
          </a:r>
          <a:endParaRPr lang="en-US" sz="1800" kern="1200"/>
        </a:p>
      </dsp:txBody>
      <dsp:txXfrm>
        <a:off x="836323" y="2718736"/>
        <a:ext cx="9679276" cy="724089"/>
      </dsp:txXfrm>
    </dsp:sp>
    <dsp:sp modelId="{50D9D2B2-E23D-4F82-9EA5-E3B8772E3E1B}">
      <dsp:nvSpPr>
        <dsp:cNvPr id="0" name=""/>
        <dsp:cNvSpPr/>
      </dsp:nvSpPr>
      <dsp:spPr>
        <a:xfrm>
          <a:off x="0" y="3623848"/>
          <a:ext cx="10515600" cy="72408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99410-DFF5-4ABB-8C75-457064A5A407}">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57B97-C1A8-48B9-BA17-6408BBD4E21B}">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a:t>Type:</a:t>
          </a:r>
          <a:r>
            <a:rPr lang="en-US" sz="1800" b="0" i="0" kern="1200"/>
            <a:t> Specifies whether an account is an asset, liability, equity, income, or expense, providing insights into financial positioning.</a:t>
          </a:r>
          <a:endParaRPr lang="en-US" sz="1800" kern="1200"/>
        </a:p>
      </dsp:txBody>
      <dsp:txXfrm>
        <a:off x="836323" y="3623848"/>
        <a:ext cx="9679276" cy="72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7F4AC-4EF9-477A-8AF0-A0B2E8580EB2}">
      <dsp:nvSpPr>
        <dsp:cNvPr id="0" name=""/>
        <dsp:cNvSpPr/>
      </dsp:nvSpPr>
      <dsp:spPr>
        <a:xfrm>
          <a:off x="0" y="1407"/>
          <a:ext cx="10515600" cy="5997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31FD6-2534-4A1D-838E-3576024AF5D3}">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BAD80-1109-47F8-B462-03C12A8BBB44}">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i="0" kern="1200"/>
            <a:t>Issue Date and Due Date:</a:t>
          </a:r>
          <a:r>
            <a:rPr lang="en-US" sz="1500" b="0" i="0" kern="1200"/>
            <a:t> Understanding the timeline of payment obligations, highlighting the period between issuing and due dates.</a:t>
          </a:r>
          <a:endParaRPr lang="en-US" sz="1500" kern="1200"/>
        </a:p>
      </dsp:txBody>
      <dsp:txXfrm>
        <a:off x="692764" y="1407"/>
        <a:ext cx="9822835" cy="599796"/>
      </dsp:txXfrm>
    </dsp:sp>
    <dsp:sp modelId="{D4CA6C4F-0C1D-42EE-A868-C6917F21C763}">
      <dsp:nvSpPr>
        <dsp:cNvPr id="0" name=""/>
        <dsp:cNvSpPr/>
      </dsp:nvSpPr>
      <dsp:spPr>
        <a:xfrm>
          <a:off x="0" y="751152"/>
          <a:ext cx="10515600" cy="5997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E81847-7C1B-46A1-841C-1741E22E1688}">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E2BA9-A206-4BC7-A451-BDB24A5ADA6B}">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i="0" kern="1200"/>
            <a:t>Settlement Date:</a:t>
          </a:r>
          <a:r>
            <a:rPr lang="en-US" sz="1500" b="0" i="0" kern="1200"/>
            <a:t> Tracking when payments are settled, offering insights into payment cycle efficiency.</a:t>
          </a:r>
          <a:endParaRPr lang="en-US" sz="1500" kern="1200"/>
        </a:p>
      </dsp:txBody>
      <dsp:txXfrm>
        <a:off x="692764" y="751152"/>
        <a:ext cx="9822835" cy="599796"/>
      </dsp:txXfrm>
    </dsp:sp>
    <dsp:sp modelId="{2DE3DD6B-5508-4E16-AD42-D7FA86C9FEB0}">
      <dsp:nvSpPr>
        <dsp:cNvPr id="0" name=""/>
        <dsp:cNvSpPr/>
      </dsp:nvSpPr>
      <dsp:spPr>
        <a:xfrm>
          <a:off x="0" y="1500898"/>
          <a:ext cx="10515600" cy="5997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AEB66-5564-46FA-BD3C-DAAD0D2997E6}">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BE62A-8A5E-4A3B-9EF3-53B2582B7E6C}">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i="0" kern="1200"/>
            <a:t>Chart Account ID:</a:t>
          </a:r>
          <a:r>
            <a:rPr lang="en-US" sz="1500" b="0" i="0" kern="1200"/>
            <a:t> Linking payments to specific accounts, aiding in the detailed analysis of financial transactions.</a:t>
          </a:r>
          <a:endParaRPr lang="en-US" sz="1500" kern="1200"/>
        </a:p>
      </dsp:txBody>
      <dsp:txXfrm>
        <a:off x="692764" y="1500898"/>
        <a:ext cx="9822835" cy="599796"/>
      </dsp:txXfrm>
    </dsp:sp>
    <dsp:sp modelId="{E48C1C8C-AC6B-46FF-9A43-A5F21BDD3B42}">
      <dsp:nvSpPr>
        <dsp:cNvPr id="0" name=""/>
        <dsp:cNvSpPr/>
      </dsp:nvSpPr>
      <dsp:spPr>
        <a:xfrm>
          <a:off x="0" y="2250643"/>
          <a:ext cx="10515600" cy="5997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7B77A-D2B6-4306-9C3D-69C3E5FE721B}">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CBB3D-6AD9-459B-AB2B-10D49EFF9157}">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i="0" kern="1200"/>
            <a:t>Provider:</a:t>
          </a:r>
          <a:r>
            <a:rPr lang="en-US" sz="1500" b="0" i="0" kern="1200"/>
            <a:t> Identifying key partners or vendors crucial for strategic relationship management.</a:t>
          </a:r>
          <a:endParaRPr lang="en-US" sz="1500" kern="1200"/>
        </a:p>
      </dsp:txBody>
      <dsp:txXfrm>
        <a:off x="692764" y="2250643"/>
        <a:ext cx="9822835" cy="599796"/>
      </dsp:txXfrm>
    </dsp:sp>
    <dsp:sp modelId="{ECB282B8-DB0F-4490-AFFC-6C0E9524E05B}">
      <dsp:nvSpPr>
        <dsp:cNvPr id="0" name=""/>
        <dsp:cNvSpPr/>
      </dsp:nvSpPr>
      <dsp:spPr>
        <a:xfrm>
          <a:off x="0" y="3000388"/>
          <a:ext cx="10515600" cy="5997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33551-620C-41EC-8988-B97BA3F21CDD}">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579EC-EEA5-4BB5-BF33-BAA6990D8C34}">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i="0" kern="1200"/>
            <a:t>UF (Unit of Function):</a:t>
          </a:r>
          <a:r>
            <a:rPr lang="en-US" sz="1500" b="0" i="0" kern="1200"/>
            <a:t> Locational or departmental information for enhanced cost allocation.</a:t>
          </a:r>
          <a:endParaRPr lang="en-US" sz="1500" kern="1200"/>
        </a:p>
      </dsp:txBody>
      <dsp:txXfrm>
        <a:off x="692764" y="3000388"/>
        <a:ext cx="9822835" cy="599796"/>
      </dsp:txXfrm>
    </dsp:sp>
    <dsp:sp modelId="{6EDED35F-B43A-499C-80DD-E98B8B6737C6}">
      <dsp:nvSpPr>
        <dsp:cNvPr id="0" name=""/>
        <dsp:cNvSpPr/>
      </dsp:nvSpPr>
      <dsp:spPr>
        <a:xfrm>
          <a:off x="0" y="3750134"/>
          <a:ext cx="10515600" cy="59979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54C2B-94F4-431A-93DE-0A1D524CA607}">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BE063-1FEF-4D32-92D4-D2CF57D9D4D0}">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i="0" kern="1200"/>
            <a:t>Amount Paid:</a:t>
          </a:r>
          <a:r>
            <a:rPr lang="en-US" sz="1500" b="0" i="0" kern="1200"/>
            <a:t> The financial impact of each payment transaction, providing a snapshot of cash outflows.</a:t>
          </a:r>
          <a:endParaRPr lang="en-US" sz="1500" kern="1200"/>
        </a:p>
      </dsp:txBody>
      <dsp:txXfrm>
        <a:off x="692764" y="3750134"/>
        <a:ext cx="9822835" cy="5997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2464-6A8B-90FA-95D0-DD8F6CAF4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FE1C7C-C294-012E-315E-26B8B39D8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C01340-4338-A8FB-BC4A-D0113AB1B00D}"/>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5" name="Footer Placeholder 4">
            <a:extLst>
              <a:ext uri="{FF2B5EF4-FFF2-40B4-BE49-F238E27FC236}">
                <a16:creationId xmlns:a16="http://schemas.microsoft.com/office/drawing/2014/main" id="{E950836F-3DA0-F36A-DA0F-35FA679C8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2DD7A-7BDD-D2BD-4DD1-E4C3DE59C42E}"/>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269652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CBD8-C602-E944-A44A-D18C47F243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D25719-93DE-7863-3A69-8BF0FF82B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9EF1A-102A-58C7-A228-CA403CA9E818}"/>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5" name="Footer Placeholder 4">
            <a:extLst>
              <a:ext uri="{FF2B5EF4-FFF2-40B4-BE49-F238E27FC236}">
                <a16:creationId xmlns:a16="http://schemas.microsoft.com/office/drawing/2014/main" id="{A7A43001-111F-2A6E-0BE3-F6F9703E24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1ACBD-49F5-91D6-C72A-566A6623DA34}"/>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32987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62BFFA-3B7D-2CF9-6D51-20141E01BF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C25FB6-08AB-8900-A605-E6490D83A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B6BEE8-AF2C-0198-656F-C6F920BF9192}"/>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5" name="Footer Placeholder 4">
            <a:extLst>
              <a:ext uri="{FF2B5EF4-FFF2-40B4-BE49-F238E27FC236}">
                <a16:creationId xmlns:a16="http://schemas.microsoft.com/office/drawing/2014/main" id="{36BA4C5B-968D-7DA2-163E-A49B6A6795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3FEA5-F79F-77B9-5334-23C3078E12FC}"/>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325077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5F8E-2A41-718F-067E-DC1BA30287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639D3-17E3-2913-9BD6-AFBA74A8D2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25D12-7C90-A74D-B7D0-CD65895AB13F}"/>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5" name="Footer Placeholder 4">
            <a:extLst>
              <a:ext uri="{FF2B5EF4-FFF2-40B4-BE49-F238E27FC236}">
                <a16:creationId xmlns:a16="http://schemas.microsoft.com/office/drawing/2014/main" id="{AE5E61CB-A3FD-9E8B-C69B-B1A68FB45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87C2E-AAB8-E110-F36C-719C87B8E053}"/>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419228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0162-0C2F-5E8C-CC52-08FBC9EB6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684E74-AA61-E7AD-44D0-FE7BDE07AE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6BDAB-B5CD-76C1-7262-7E809AC989CA}"/>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5" name="Footer Placeholder 4">
            <a:extLst>
              <a:ext uri="{FF2B5EF4-FFF2-40B4-BE49-F238E27FC236}">
                <a16:creationId xmlns:a16="http://schemas.microsoft.com/office/drawing/2014/main" id="{ECCCBDBC-3574-18E5-CE28-7FE21D031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273A8B-70A1-3801-C062-590287C4459E}"/>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284232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49-0A0F-06E6-3D10-12744F283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79876B-6A27-CA2B-295F-8DF1D0F82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87EAB6-9132-943D-3FC7-8012CC044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0B6553-3173-E138-38C2-0A5FDF508191}"/>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6" name="Footer Placeholder 5">
            <a:extLst>
              <a:ext uri="{FF2B5EF4-FFF2-40B4-BE49-F238E27FC236}">
                <a16:creationId xmlns:a16="http://schemas.microsoft.com/office/drawing/2014/main" id="{2619CA67-F283-4CC2-B448-628EDC73D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009E75-ADB9-4E56-E315-9FE1D00788D2}"/>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352035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647C-2493-4859-680B-3C9447AD03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AE6A5A-73CB-EFA6-C54E-D5EB07509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39DE4F-3862-C511-090C-DFB97E6886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3EF095-15A6-E5A1-0167-BEAC3EDC1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C0A99-85E8-8FB9-CD97-50E350B402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83481C-48E8-AB13-F5C0-60B2FB027862}"/>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8" name="Footer Placeholder 7">
            <a:extLst>
              <a:ext uri="{FF2B5EF4-FFF2-40B4-BE49-F238E27FC236}">
                <a16:creationId xmlns:a16="http://schemas.microsoft.com/office/drawing/2014/main" id="{8B5E6CD5-D574-6D13-7657-004841AE77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809848-FBBD-8E9D-E642-94761DBE0369}"/>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39207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08A8-0584-4B33-1D98-48EE4D6097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B1A11-90AA-4AEA-28A9-4CF83B0A8EBE}"/>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4" name="Footer Placeholder 3">
            <a:extLst>
              <a:ext uri="{FF2B5EF4-FFF2-40B4-BE49-F238E27FC236}">
                <a16:creationId xmlns:a16="http://schemas.microsoft.com/office/drawing/2014/main" id="{B5DF6D8E-0768-3A9E-B7C0-882B503A57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5012E6-6C4B-7D0B-F8F6-67DA936EB7AA}"/>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145662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A1BDC-854B-8744-1B8B-0DEE5F24F494}"/>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3" name="Footer Placeholder 2">
            <a:extLst>
              <a:ext uri="{FF2B5EF4-FFF2-40B4-BE49-F238E27FC236}">
                <a16:creationId xmlns:a16="http://schemas.microsoft.com/office/drawing/2014/main" id="{FCE61824-7F4C-03FC-ECDA-5E11A131CD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232BBA-51DF-1677-1714-1E034321BB90}"/>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102627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C623-6DDA-B8F3-B23B-3F027DBE2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16C891-5870-6CA4-A46C-5ABA94E32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2A8B46-3789-AF73-C708-2374E553D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BA91B5-830B-A943-342A-59E4B44DD618}"/>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6" name="Footer Placeholder 5">
            <a:extLst>
              <a:ext uri="{FF2B5EF4-FFF2-40B4-BE49-F238E27FC236}">
                <a16:creationId xmlns:a16="http://schemas.microsoft.com/office/drawing/2014/main" id="{F55D1ED5-5E41-54C1-7721-EFB633258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ACD8A5-79D1-287F-F03D-4456549A8F38}"/>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398351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F5A2-8668-B5F0-BF8D-BE2A1648F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E8F55D-1974-723C-968F-9FF3E0E19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3C4F01-00BA-C314-1442-B91A9FFB5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2340F6-AC83-8C51-A8BF-7891BB34EAE9}"/>
              </a:ext>
            </a:extLst>
          </p:cNvPr>
          <p:cNvSpPr>
            <a:spLocks noGrp="1"/>
          </p:cNvSpPr>
          <p:nvPr>
            <p:ph type="dt" sz="half" idx="10"/>
          </p:nvPr>
        </p:nvSpPr>
        <p:spPr/>
        <p:txBody>
          <a:bodyPr/>
          <a:lstStyle/>
          <a:p>
            <a:fld id="{16804B8C-5F36-4351-8192-CE907F78C872}" type="datetimeFigureOut">
              <a:rPr lang="en-IN" smtClean="0"/>
              <a:t>27-11-2023</a:t>
            </a:fld>
            <a:endParaRPr lang="en-IN"/>
          </a:p>
        </p:txBody>
      </p:sp>
      <p:sp>
        <p:nvSpPr>
          <p:cNvPr id="6" name="Footer Placeholder 5">
            <a:extLst>
              <a:ext uri="{FF2B5EF4-FFF2-40B4-BE49-F238E27FC236}">
                <a16:creationId xmlns:a16="http://schemas.microsoft.com/office/drawing/2014/main" id="{CB115005-871E-7976-C0CE-3426D5A21C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B0AC85-32AB-1EDE-0966-D81CB2FB6405}"/>
              </a:ext>
            </a:extLst>
          </p:cNvPr>
          <p:cNvSpPr>
            <a:spLocks noGrp="1"/>
          </p:cNvSpPr>
          <p:nvPr>
            <p:ph type="sldNum" sz="quarter" idx="12"/>
          </p:nvPr>
        </p:nvSpPr>
        <p:spPr/>
        <p:txBody>
          <a:bodyPr/>
          <a:lstStyle/>
          <a:p>
            <a:fld id="{0AAA3158-A8D8-43E7-9940-E58572C1B63A}" type="slidenum">
              <a:rPr lang="en-IN" smtClean="0"/>
              <a:t>‹#›</a:t>
            </a:fld>
            <a:endParaRPr lang="en-IN"/>
          </a:p>
        </p:txBody>
      </p:sp>
    </p:spTree>
    <p:extLst>
      <p:ext uri="{BB962C8B-B14F-4D97-AF65-F5344CB8AC3E}">
        <p14:creationId xmlns:p14="http://schemas.microsoft.com/office/powerpoint/2010/main" val="132474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7FED1-6356-B219-540D-364B3F1CA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39E3B5-4A19-4B4B-2C54-B876032E9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9B6F67-902F-247E-9349-F303EE473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04B8C-5F36-4351-8192-CE907F78C872}" type="datetimeFigureOut">
              <a:rPr lang="en-IN" smtClean="0"/>
              <a:t>27-11-2023</a:t>
            </a:fld>
            <a:endParaRPr lang="en-IN"/>
          </a:p>
        </p:txBody>
      </p:sp>
      <p:sp>
        <p:nvSpPr>
          <p:cNvPr id="5" name="Footer Placeholder 4">
            <a:extLst>
              <a:ext uri="{FF2B5EF4-FFF2-40B4-BE49-F238E27FC236}">
                <a16:creationId xmlns:a16="http://schemas.microsoft.com/office/drawing/2014/main" id="{40142FB1-9933-096E-FA37-5B04DDDF6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C6033B-060F-5A24-FD1D-F402230A1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A3158-A8D8-43E7-9940-E58572C1B63A}" type="slidenum">
              <a:rPr lang="en-IN" smtClean="0"/>
              <a:t>‹#›</a:t>
            </a:fld>
            <a:endParaRPr lang="en-IN"/>
          </a:p>
        </p:txBody>
      </p:sp>
    </p:spTree>
    <p:extLst>
      <p:ext uri="{BB962C8B-B14F-4D97-AF65-F5344CB8AC3E}">
        <p14:creationId xmlns:p14="http://schemas.microsoft.com/office/powerpoint/2010/main" val="240283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lculator and papers on a desk&#10;&#10;Description automatically generated">
            <a:extLst>
              <a:ext uri="{FF2B5EF4-FFF2-40B4-BE49-F238E27FC236}">
                <a16:creationId xmlns:a16="http://schemas.microsoft.com/office/drawing/2014/main" id="{FCD49843-59AA-7ADC-6F99-D20462F1D18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6117" r="4994"/>
          <a:stretch/>
        </p:blipFill>
        <p:spPr>
          <a:xfrm>
            <a:off x="20" y="1"/>
            <a:ext cx="12191980" cy="6857999"/>
          </a:xfrm>
          <a:prstGeom prst="rect">
            <a:avLst/>
          </a:prstGeom>
        </p:spPr>
      </p:pic>
      <p:sp>
        <p:nvSpPr>
          <p:cNvPr id="2" name="Title 1">
            <a:extLst>
              <a:ext uri="{FF2B5EF4-FFF2-40B4-BE49-F238E27FC236}">
                <a16:creationId xmlns:a16="http://schemas.microsoft.com/office/drawing/2014/main" id="{15FF5FE2-1E72-81B4-31AE-ED058BEFAD87}"/>
              </a:ext>
            </a:extLst>
          </p:cNvPr>
          <p:cNvSpPr>
            <a:spLocks noGrp="1"/>
          </p:cNvSpPr>
          <p:nvPr>
            <p:ph type="ctrTitle"/>
          </p:nvPr>
        </p:nvSpPr>
        <p:spPr>
          <a:xfrm>
            <a:off x="1524000" y="1122362"/>
            <a:ext cx="9144000" cy="2900518"/>
          </a:xfrm>
        </p:spPr>
        <p:txBody>
          <a:bodyPr>
            <a:normAutofit/>
          </a:bodyPr>
          <a:lstStyle/>
          <a:p>
            <a:r>
              <a:rPr lang="en-GB" sz="5400" b="1" dirty="0">
                <a:effectLst/>
                <a:latin typeface="Open Sans" panose="020B0606030504020204" pitchFamily="34" charset="0"/>
                <a:ea typeface="Times New Roman" panose="02020603050405020304" pitchFamily="18" charset="0"/>
                <a:cs typeface="Times New Roman" panose="02020603050405020304" pitchFamily="18" charset="0"/>
              </a:rPr>
              <a:t>Financial Cash Flow</a:t>
            </a:r>
            <a:r>
              <a:rPr lang="en-GB" sz="5400" b="1" dirty="0">
                <a:effectLst/>
                <a:latin typeface="Times New Roman" panose="02020603050405020304" pitchFamily="18" charset="0"/>
                <a:ea typeface="Times New Roman" panose="02020603050405020304" pitchFamily="18" charset="0"/>
              </a:rPr>
              <a:t> </a:t>
            </a:r>
            <a:endParaRPr lang="en-IN" sz="5400" dirty="0"/>
          </a:p>
        </p:txBody>
      </p:sp>
      <p:sp>
        <p:nvSpPr>
          <p:cNvPr id="3" name="Subtitle 2">
            <a:extLst>
              <a:ext uri="{FF2B5EF4-FFF2-40B4-BE49-F238E27FC236}">
                <a16:creationId xmlns:a16="http://schemas.microsoft.com/office/drawing/2014/main" id="{F706DEF2-4F3D-E9BD-7C49-00CDE60543AB}"/>
              </a:ext>
            </a:extLst>
          </p:cNvPr>
          <p:cNvSpPr>
            <a:spLocks noGrp="1"/>
          </p:cNvSpPr>
          <p:nvPr>
            <p:ph type="subTitle" idx="1"/>
          </p:nvPr>
        </p:nvSpPr>
        <p:spPr>
          <a:xfrm>
            <a:off x="1524000" y="4159404"/>
            <a:ext cx="9144000" cy="1098395"/>
          </a:xfrm>
        </p:spPr>
        <p:txBody>
          <a:bodyPr>
            <a:normAutofit/>
          </a:bodyPr>
          <a:lstStyle/>
          <a:p>
            <a:r>
              <a:rPr lang="en-IN" dirty="0">
                <a:solidFill>
                  <a:srgbClr val="FFFFFF"/>
                </a:solidFill>
              </a:rPr>
              <a:t>Created By</a:t>
            </a:r>
          </a:p>
          <a:p>
            <a:r>
              <a:rPr lang="en-IN" dirty="0" err="1">
                <a:solidFill>
                  <a:srgbClr val="FFFFFF"/>
                </a:solidFill>
              </a:rPr>
              <a:t>Vrunda</a:t>
            </a:r>
            <a:r>
              <a:rPr lang="en-IN" dirty="0">
                <a:solidFill>
                  <a:srgbClr val="FFFFFF"/>
                </a:solidFill>
              </a:rPr>
              <a:t> Patel</a:t>
            </a:r>
          </a:p>
        </p:txBody>
      </p:sp>
    </p:spTree>
    <p:extLst>
      <p:ext uri="{BB962C8B-B14F-4D97-AF65-F5344CB8AC3E}">
        <p14:creationId xmlns:p14="http://schemas.microsoft.com/office/powerpoint/2010/main" val="8443766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Isosceles Triangle 4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21" descr="A screenshot of a graph">
            <a:extLst>
              <a:ext uri="{FF2B5EF4-FFF2-40B4-BE49-F238E27FC236}">
                <a16:creationId xmlns:a16="http://schemas.microsoft.com/office/drawing/2014/main" id="{466EEF94-D0C1-B6CA-9AC3-C83451EF85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658" y="1121866"/>
            <a:ext cx="10472684" cy="4824814"/>
          </a:xfrm>
        </p:spPr>
      </p:pic>
    </p:spTree>
    <p:extLst>
      <p:ext uri="{BB962C8B-B14F-4D97-AF65-F5344CB8AC3E}">
        <p14:creationId xmlns:p14="http://schemas.microsoft.com/office/powerpoint/2010/main" val="118072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B1F7-08A5-36F7-2DA5-BBFCC3F22FAF}"/>
              </a:ext>
            </a:extLst>
          </p:cNvPr>
          <p:cNvSpPr>
            <a:spLocks noGrp="1"/>
          </p:cNvSpPr>
          <p:nvPr>
            <p:ph type="title"/>
          </p:nvPr>
        </p:nvSpPr>
        <p:spPr/>
        <p:txBody>
          <a:bodyPr>
            <a:noAutofit/>
          </a:bodyPr>
          <a:lstStyle/>
          <a:p>
            <a:r>
              <a:rPr lang="en-US" sz="2400" b="1" dirty="0">
                <a:solidFill>
                  <a:schemeClr val="accent2"/>
                </a:solidFill>
                <a:latin typeface="+mn-lt"/>
              </a:rPr>
              <a:t>Here are some December financial analytics for payments received, Income received, profit made, payments received by month, and payments made by cash flow type.</a:t>
            </a:r>
            <a:endParaRPr lang="en-IN" sz="2400" b="1" dirty="0">
              <a:solidFill>
                <a:schemeClr val="accent2"/>
              </a:solidFill>
              <a:latin typeface="+mn-lt"/>
            </a:endParaRPr>
          </a:p>
        </p:txBody>
      </p:sp>
      <p:pic>
        <p:nvPicPr>
          <p:cNvPr id="11" name="Content Placeholder 10" descr="A screenshot of a graph">
            <a:extLst>
              <a:ext uri="{FF2B5EF4-FFF2-40B4-BE49-F238E27FC236}">
                <a16:creationId xmlns:a16="http://schemas.microsoft.com/office/drawing/2014/main" id="{63B21FF9-61E3-8468-B8FC-D6D188146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192" y="1845494"/>
            <a:ext cx="9925615" cy="4565246"/>
          </a:xfrm>
        </p:spPr>
      </p:pic>
    </p:spTree>
    <p:extLst>
      <p:ext uri="{BB962C8B-B14F-4D97-AF65-F5344CB8AC3E}">
        <p14:creationId xmlns:p14="http://schemas.microsoft.com/office/powerpoint/2010/main" val="165340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A screenshot of a computer screen&#10;&#10;Description automatically generated">
            <a:extLst>
              <a:ext uri="{FF2B5EF4-FFF2-40B4-BE49-F238E27FC236}">
                <a16:creationId xmlns:a16="http://schemas.microsoft.com/office/drawing/2014/main" id="{7B2C5E2E-F3D7-23E3-4C1D-81341FCB5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187" y="925643"/>
            <a:ext cx="10013626" cy="5561107"/>
          </a:xfrm>
        </p:spPr>
      </p:pic>
    </p:spTree>
    <p:extLst>
      <p:ext uri="{BB962C8B-B14F-4D97-AF65-F5344CB8AC3E}">
        <p14:creationId xmlns:p14="http://schemas.microsoft.com/office/powerpoint/2010/main" val="281436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E5723-BC4F-0EBF-1EAB-403FA73CA7F2}"/>
              </a:ext>
            </a:extLst>
          </p:cNvPr>
          <p:cNvSpPr>
            <a:spLocks noGrp="1"/>
          </p:cNvSpPr>
          <p:nvPr>
            <p:ph type="title"/>
          </p:nvPr>
        </p:nvSpPr>
        <p:spPr>
          <a:xfrm>
            <a:off x="838200" y="365125"/>
            <a:ext cx="10515600" cy="1325563"/>
          </a:xfrm>
        </p:spPr>
        <p:txBody>
          <a:bodyPr>
            <a:normAutofit/>
          </a:bodyPr>
          <a:lstStyle/>
          <a:p>
            <a:r>
              <a:rPr lang="en-IN" sz="28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key conclusions</a:t>
            </a:r>
            <a:endParaRPr lang="en-IN"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4444A0-1680-2EBE-B2D0-AD72BB5D73A8}"/>
              </a:ext>
            </a:extLst>
          </p:cNvPr>
          <p:cNvSpPr>
            <a:spLocks noGrp="1"/>
          </p:cNvSpPr>
          <p:nvPr>
            <p:ph idx="1"/>
          </p:nvPr>
        </p:nvSpPr>
        <p:spPr>
          <a:xfrm>
            <a:off x="838200" y="1929384"/>
            <a:ext cx="10515600" cy="4251960"/>
          </a:xfrm>
        </p:spPr>
        <p:txBody>
          <a:bodyPr>
            <a:normAutofit/>
          </a:bodyPr>
          <a:lstStyle/>
          <a:p>
            <a:r>
              <a:rPr lang="en-US" sz="1900" dirty="0"/>
              <a:t>There is a net loss or negative profit of $1 million as a result of the total payments of $62 million exceeding the total income of $61 million. This suggests that over the studied period, the organization's expenses outpaced its income.</a:t>
            </a:r>
          </a:p>
          <a:p>
            <a:r>
              <a:rPr lang="en-US" sz="1900" dirty="0"/>
              <a:t>A difficult financial situation is indicated by the 1 million profit being negative. It is imperative that the fundamental </a:t>
            </a:r>
            <a:r>
              <a:rPr lang="en-US" sz="2000" dirty="0"/>
              <a:t>causes</a:t>
            </a:r>
            <a:r>
              <a:rPr lang="en-US" sz="1900" dirty="0"/>
              <a:t> of this shortfall be looked into and addressed. It can be necessary to implement cost-cutting, revenue-boosting, or operational optimization strategies.</a:t>
            </a:r>
          </a:p>
          <a:p>
            <a:r>
              <a:rPr lang="en-US" sz="1900" dirty="0"/>
              <a:t>Each transaction brings in about 4,000 units of money for the organization on average. In comparison, 3,000 pieces of money are typically paid for each transaction. This indicates a discrepancy in the typical amounts paid and received, necessitating additional research into the types of transactions, pricing schemes, and general financial efficacy.</a:t>
            </a:r>
          </a:p>
          <a:p>
            <a:r>
              <a:rPr lang="en-US" sz="1900" dirty="0"/>
              <a:t>27% of the total income is represented by the average amount paid annually. Knowing this percentage gives you an idea of how much of your money goes into payments. Tracking this indicator over time can assist in determining the organization's capacity to manage costs in relation to revenue and its long-term financial viability.</a:t>
            </a:r>
          </a:p>
          <a:p>
            <a:pPr marL="0" indent="0">
              <a:buNone/>
            </a:pPr>
            <a:endParaRPr lang="en-IN" sz="1900" dirty="0"/>
          </a:p>
        </p:txBody>
      </p:sp>
    </p:spTree>
    <p:extLst>
      <p:ext uri="{BB962C8B-B14F-4D97-AF65-F5344CB8AC3E}">
        <p14:creationId xmlns:p14="http://schemas.microsoft.com/office/powerpoint/2010/main" val="200914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84A557-0162-EE36-8AC9-84C5A9995041}"/>
              </a:ext>
            </a:extLst>
          </p:cNvPr>
          <p:cNvSpPr>
            <a:spLocks noGrp="1"/>
          </p:cNvSpPr>
          <p:nvPr>
            <p:ph idx="1"/>
          </p:nvPr>
        </p:nvSpPr>
        <p:spPr>
          <a:xfrm>
            <a:off x="838200" y="1253331"/>
            <a:ext cx="10515600" cy="4351338"/>
          </a:xfrm>
        </p:spPr>
        <p:txBody>
          <a:bodyPr>
            <a:normAutofit/>
          </a:bodyPr>
          <a:lstStyle/>
          <a:p>
            <a:r>
              <a:rPr lang="en-US" sz="2000" dirty="0"/>
              <a:t>A review of the organization's financial plan is recommended in light of the negative profit and the apparent difference between average amounts received and paid. This could entail looking for ways to cut costs, looking into ways to increase revenue, and putting policies in place to boost overall financial effectiveness.</a:t>
            </a:r>
          </a:p>
          <a:p>
            <a:r>
              <a:rPr lang="en-US" sz="2000" dirty="0"/>
              <a:t>Effective cash flow management is essential, particularly when there are more payments than income. Prioritizing working capital optimization, securing advantageous terms for provider payments, and maintaining a balanced cash flow strategy should be the organizations' main priorities.</a:t>
            </a:r>
          </a:p>
          <a:p>
            <a:r>
              <a:rPr lang="en-US" sz="2000" dirty="0"/>
              <a:t>The company must to think about creating a thorough plan for long-term financial sustainability. To improve overall financial health, this may entail carrying out a thorough evaluation of spending, diversifying sources of income, and putting strategic plans into action.</a:t>
            </a:r>
            <a:endParaRPr lang="en-IN" sz="2000" dirty="0"/>
          </a:p>
        </p:txBody>
      </p:sp>
    </p:spTree>
    <p:extLst>
      <p:ext uri="{BB962C8B-B14F-4D97-AF65-F5344CB8AC3E}">
        <p14:creationId xmlns:p14="http://schemas.microsoft.com/office/powerpoint/2010/main" val="30511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C0A88-168E-D0E3-E7FC-C53E15068882}"/>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b="1" kern="1200" dirty="0">
                <a:solidFill>
                  <a:schemeClr val="tx1"/>
                </a:solidFill>
                <a:latin typeface="+mj-lt"/>
                <a:ea typeface="+mj-ea"/>
                <a:cs typeface="+mj-cs"/>
              </a:rPr>
              <a:t>Thank you</a:t>
            </a:r>
          </a:p>
        </p:txBody>
      </p:sp>
    </p:spTree>
    <p:extLst>
      <p:ext uri="{BB962C8B-B14F-4D97-AF65-F5344CB8AC3E}">
        <p14:creationId xmlns:p14="http://schemas.microsoft.com/office/powerpoint/2010/main" val="94474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103F5-C91C-EDF5-82B9-7C69C5FD3A2A}"/>
              </a:ext>
            </a:extLst>
          </p:cNvPr>
          <p:cNvSpPr>
            <a:spLocks noGrp="1"/>
          </p:cNvSpPr>
          <p:nvPr>
            <p:ph type="title"/>
          </p:nvPr>
        </p:nvSpPr>
        <p:spPr>
          <a:xfrm>
            <a:off x="841248" y="256032"/>
            <a:ext cx="10506456" cy="1014984"/>
          </a:xfrm>
        </p:spPr>
        <p:txBody>
          <a:bodyPr anchor="b">
            <a:normAutofit/>
          </a:bodyPr>
          <a:lstStyle/>
          <a:p>
            <a:r>
              <a:rPr lang="en-IN" sz="28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Financial </a:t>
            </a:r>
            <a:r>
              <a:rPr lang="en-IN"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C</a:t>
            </a:r>
            <a:r>
              <a:rPr lang="en-IN" sz="28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ash </a:t>
            </a:r>
            <a:r>
              <a:rPr lang="en-IN"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F</a:t>
            </a:r>
            <a:r>
              <a:rPr lang="en-IN" sz="28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low Introduction</a:t>
            </a:r>
            <a:endParaRPr lang="en-IN" sz="28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A0525A8-B2AB-72D5-34D0-707E32398720}"/>
              </a:ext>
            </a:extLst>
          </p:cNvPr>
          <p:cNvGraphicFramePr>
            <a:graphicFrameLocks noGrp="1"/>
          </p:cNvGraphicFramePr>
          <p:nvPr>
            <p:ph idx="1"/>
            <p:extLst>
              <p:ext uri="{D42A27DB-BD31-4B8C-83A1-F6EECF244321}">
                <p14:modId xmlns:p14="http://schemas.microsoft.com/office/powerpoint/2010/main" val="62602292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136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F0B77-CBB5-02BB-8177-43672AFF346E}"/>
              </a:ext>
            </a:extLst>
          </p:cNvPr>
          <p:cNvSpPr>
            <a:spLocks noGrp="1"/>
          </p:cNvSpPr>
          <p:nvPr>
            <p:ph type="title"/>
          </p:nvPr>
        </p:nvSpPr>
        <p:spPr>
          <a:xfrm>
            <a:off x="1043631" y="809898"/>
            <a:ext cx="10173010" cy="1554480"/>
          </a:xfrm>
        </p:spPr>
        <p:txBody>
          <a:bodyPr anchor="ctr">
            <a:normAutofit/>
          </a:bodyPr>
          <a:lstStyle/>
          <a:p>
            <a:r>
              <a:rPr lang="en-US" sz="2300" b="0" i="0">
                <a:effectLst/>
                <a:latin typeface="Söhne"/>
              </a:rPr>
              <a:t>Understanding our financial structure is paramount for strategic decision-making and long-term sustainability. The combination of Chart of Accounts, Payments, and Income forms the backbone of this </a:t>
            </a:r>
            <a:r>
              <a:rPr lang="en-US" sz="2300" b="0" i="0">
                <a:effectLst/>
                <a:latin typeface="Open Sans" panose="020B0606030504020204" pitchFamily="34" charset="0"/>
                <a:ea typeface="Open Sans" panose="020B0606030504020204" pitchFamily="34" charset="0"/>
                <a:cs typeface="Open Sans" panose="020B0606030504020204" pitchFamily="34" charset="0"/>
              </a:rPr>
              <a:t>understanding</a:t>
            </a:r>
            <a:r>
              <a:rPr lang="en-US" sz="2300" b="0" i="0">
                <a:effectLst/>
                <a:latin typeface="Söhne"/>
              </a:rPr>
              <a:t>, offering a comprehensive view of our financial ecosystem.</a:t>
            </a:r>
            <a:endParaRPr lang="en-IN" sz="230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C5CCF1B-6E52-8927-C857-6B6091E06A55}"/>
              </a:ext>
            </a:extLst>
          </p:cNvPr>
          <p:cNvGraphicFramePr>
            <a:graphicFrameLocks noGrp="1"/>
          </p:cNvGraphicFramePr>
          <p:nvPr>
            <p:ph idx="1"/>
            <p:extLst>
              <p:ext uri="{D42A27DB-BD31-4B8C-83A1-F6EECF244321}">
                <p14:modId xmlns:p14="http://schemas.microsoft.com/office/powerpoint/2010/main" val="28238577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307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2C00-6FBE-C3C5-77BE-D4D0E2EFB95C}"/>
              </a:ext>
            </a:extLst>
          </p:cNvPr>
          <p:cNvSpPr>
            <a:spLocks noGrp="1"/>
          </p:cNvSpPr>
          <p:nvPr>
            <p:ph type="title"/>
          </p:nvPr>
        </p:nvSpPr>
        <p:spPr/>
        <p:txBody>
          <a:bodyPr>
            <a:normAutofit/>
          </a:bodyPr>
          <a:lstStyle/>
          <a:p>
            <a:r>
              <a:rPr lang="en-IN" sz="28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Chart of Accounts Overview</a:t>
            </a:r>
            <a:endParaRPr lang="en-IN" sz="28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5" name="Content Placeholder 2">
            <a:extLst>
              <a:ext uri="{FF2B5EF4-FFF2-40B4-BE49-F238E27FC236}">
                <a16:creationId xmlns:a16="http://schemas.microsoft.com/office/drawing/2014/main" id="{503260A7-49EE-960F-C988-492B5D2CA21D}"/>
              </a:ext>
            </a:extLst>
          </p:cNvPr>
          <p:cNvGraphicFramePr>
            <a:graphicFrameLocks noGrp="1"/>
          </p:cNvGraphicFramePr>
          <p:nvPr>
            <p:ph idx="1"/>
            <p:extLst>
              <p:ext uri="{D42A27DB-BD31-4B8C-83A1-F6EECF244321}">
                <p14:modId xmlns:p14="http://schemas.microsoft.com/office/powerpoint/2010/main" val="31673216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1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0D8F-FC1B-BFA5-3AAB-ADD2E3BCDD09}"/>
              </a:ext>
            </a:extLst>
          </p:cNvPr>
          <p:cNvSpPr>
            <a:spLocks noGrp="1"/>
          </p:cNvSpPr>
          <p:nvPr>
            <p:ph type="title"/>
          </p:nvPr>
        </p:nvSpPr>
        <p:spPr/>
        <p:txBody>
          <a:bodyPr>
            <a:normAutofit/>
          </a:bodyPr>
          <a:lstStyle/>
          <a:p>
            <a:r>
              <a:rPr lang="en-IN" sz="28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Payment Overview</a:t>
            </a:r>
            <a:endParaRPr lang="en-IN" sz="28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5" name="Content Placeholder 2">
            <a:extLst>
              <a:ext uri="{FF2B5EF4-FFF2-40B4-BE49-F238E27FC236}">
                <a16:creationId xmlns:a16="http://schemas.microsoft.com/office/drawing/2014/main" id="{2D0ECECB-97E0-6D97-876D-DCCA0878595B}"/>
              </a:ext>
            </a:extLst>
          </p:cNvPr>
          <p:cNvGraphicFramePr>
            <a:graphicFrameLocks noGrp="1"/>
          </p:cNvGraphicFramePr>
          <p:nvPr>
            <p:ph idx="1"/>
            <p:extLst>
              <p:ext uri="{D42A27DB-BD31-4B8C-83A1-F6EECF244321}">
                <p14:modId xmlns:p14="http://schemas.microsoft.com/office/powerpoint/2010/main" val="36563680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72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A55F9-4499-B365-CA10-5676B6470811}"/>
              </a:ext>
            </a:extLst>
          </p:cNvPr>
          <p:cNvSpPr>
            <a:spLocks noGrp="1"/>
          </p:cNvSpPr>
          <p:nvPr>
            <p:ph type="title"/>
          </p:nvPr>
        </p:nvSpPr>
        <p:spPr>
          <a:xfrm>
            <a:off x="823943" y="1503955"/>
            <a:ext cx="5120561" cy="977674"/>
          </a:xfrm>
        </p:spPr>
        <p:txBody>
          <a:bodyPr>
            <a:normAutofit/>
          </a:bodyPr>
          <a:lstStyle/>
          <a:p>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H</a:t>
            </a:r>
            <a:r>
              <a:rPr lang="en-US" sz="28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ere are some key Insights</a:t>
            </a:r>
            <a:endParaRPr lang="en-IN"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A4C4437A-040B-92AB-056F-519C9505D671}"/>
              </a:ext>
            </a:extLst>
          </p:cNvPr>
          <p:cNvSpPr>
            <a:spLocks noGrp="1"/>
          </p:cNvSpPr>
          <p:nvPr>
            <p:ph idx="1"/>
          </p:nvPr>
        </p:nvSpPr>
        <p:spPr>
          <a:xfrm>
            <a:off x="838200" y="2600325"/>
            <a:ext cx="5618583" cy="2830091"/>
          </a:xfrm>
        </p:spPr>
        <p:txBody>
          <a:bodyPr>
            <a:normAutofit/>
          </a:bodyPr>
          <a:lstStyle/>
          <a:p>
            <a:r>
              <a:rPr lang="en-IN" i="0" dirty="0">
                <a:effectLst/>
                <a:latin typeface="Söhne"/>
              </a:rPr>
              <a:t>Cash Flow Analysis</a:t>
            </a:r>
          </a:p>
          <a:p>
            <a:r>
              <a:rPr lang="en-IN" i="0" dirty="0">
                <a:effectLst/>
                <a:latin typeface="Söhne"/>
              </a:rPr>
              <a:t>Income Tracking</a:t>
            </a:r>
          </a:p>
          <a:p>
            <a:r>
              <a:rPr lang="en-IN" i="0" dirty="0">
                <a:effectLst/>
                <a:latin typeface="Söhne"/>
              </a:rPr>
              <a:t>Vendor and Customer Relationships</a:t>
            </a:r>
            <a:endParaRPr lang="en-IN" dirty="0">
              <a:latin typeface="Söhne"/>
            </a:endParaRPr>
          </a:p>
          <a:p>
            <a:r>
              <a:rPr lang="en-IN" i="0" dirty="0">
                <a:effectLst/>
                <a:latin typeface="Söhne"/>
              </a:rPr>
              <a:t>Financial Reporting and Budgeting</a:t>
            </a:r>
          </a:p>
          <a:p>
            <a:r>
              <a:rPr lang="en-IN" i="0" dirty="0">
                <a:effectLst/>
                <a:latin typeface="Söhne"/>
              </a:rPr>
              <a:t>Strategic Decision-Making</a:t>
            </a:r>
            <a:endParaRPr lang="en-IN" dirty="0">
              <a:latin typeface="Söhne"/>
            </a:endParaRPr>
          </a:p>
          <a:p>
            <a:pPr marL="0" indent="0">
              <a:buNone/>
            </a:pPr>
            <a:endParaRPr lang="en-IN" dirty="0"/>
          </a:p>
        </p:txBody>
      </p:sp>
      <p:sp>
        <p:nvSpPr>
          <p:cNvPr id="18" name="Oval 1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descr="A key in a puzzle&#10;&#10;Description automatically generated">
            <a:extLst>
              <a:ext uri="{FF2B5EF4-FFF2-40B4-BE49-F238E27FC236}">
                <a16:creationId xmlns:a16="http://schemas.microsoft.com/office/drawing/2014/main" id="{5F0CD0C4-E3B0-107D-FBA8-5B15DA9BF01A}"/>
              </a:ext>
            </a:extLst>
          </p:cNvPr>
          <p:cNvPicPr>
            <a:picLocks noChangeAspect="1"/>
          </p:cNvPicPr>
          <p:nvPr/>
        </p:nvPicPr>
        <p:blipFill rotWithShape="1">
          <a:blip r:embed="rId2">
            <a:extLst>
              <a:ext uri="{28A0092B-C50C-407E-A947-70E740481C1C}">
                <a14:useLocalDpi xmlns:a14="http://schemas.microsoft.com/office/drawing/2010/main" val="0"/>
              </a:ext>
            </a:extLst>
          </a:blip>
          <a:srcRect l="27822" r="20235"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0" name="Arc 19">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descr="Graph on document with pen">
            <a:extLst>
              <a:ext uri="{FF2B5EF4-FFF2-40B4-BE49-F238E27FC236}">
                <a16:creationId xmlns:a16="http://schemas.microsoft.com/office/drawing/2014/main" id="{BDC1541F-1F01-A29E-DE68-72CDB8A699FC}"/>
              </a:ext>
            </a:extLst>
          </p:cNvPr>
          <p:cNvPicPr>
            <a:picLocks noChangeAspect="1"/>
          </p:cNvPicPr>
          <p:nvPr/>
        </p:nvPicPr>
        <p:blipFill rotWithShape="1">
          <a:blip r:embed="rId3"/>
          <a:srcRect l="17727" r="4177"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55738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financial dashboard">
            <a:extLst>
              <a:ext uri="{FF2B5EF4-FFF2-40B4-BE49-F238E27FC236}">
                <a16:creationId xmlns:a16="http://schemas.microsoft.com/office/drawing/2014/main" id="{E539E397-9564-6208-0107-25FC61B8E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606" y="724053"/>
            <a:ext cx="11088787" cy="5409894"/>
          </a:xfrm>
        </p:spPr>
      </p:pic>
    </p:spTree>
    <p:extLst>
      <p:ext uri="{BB962C8B-B14F-4D97-AF65-F5344CB8AC3E}">
        <p14:creationId xmlns:p14="http://schemas.microsoft.com/office/powerpoint/2010/main" val="385560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35CD93-A71D-364C-C560-9193CDC85048}"/>
              </a:ext>
            </a:extLst>
          </p:cNvPr>
          <p:cNvSpPr>
            <a:spLocks noGrp="1"/>
          </p:cNvSpPr>
          <p:nvPr>
            <p:ph type="title"/>
          </p:nvPr>
        </p:nvSpPr>
        <p:spPr>
          <a:xfrm>
            <a:off x="371094" y="1161288"/>
            <a:ext cx="5605500" cy="1239012"/>
          </a:xfrm>
        </p:spPr>
        <p:txBody>
          <a:bodyPr anchor="ctr">
            <a:normAutofit/>
          </a:bodyPr>
          <a:lstStyle/>
          <a:p>
            <a:r>
              <a:rPr lang="en-IN" sz="28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6 Key Performance Indicator</a:t>
            </a:r>
            <a:endParaRPr lang="en-IN"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3936823-9E35-D8E1-D725-40B0F333B82D}"/>
              </a:ext>
            </a:extLst>
          </p:cNvPr>
          <p:cNvSpPr>
            <a:spLocks noGrp="1"/>
          </p:cNvSpPr>
          <p:nvPr>
            <p:ph idx="1"/>
          </p:nvPr>
        </p:nvSpPr>
        <p:spPr>
          <a:xfrm>
            <a:off x="371094" y="2718054"/>
            <a:ext cx="3438906" cy="3207258"/>
          </a:xfrm>
        </p:spPr>
        <p:txBody>
          <a:bodyPr anchor="t">
            <a:normAutofit/>
          </a:bodyPr>
          <a:lstStyle/>
          <a:p>
            <a:r>
              <a:rPr lang="en-IN" sz="2000" dirty="0">
                <a:solidFill>
                  <a:srgbClr val="002060"/>
                </a:solidFill>
              </a:rPr>
              <a:t>Total Amount Received</a:t>
            </a:r>
          </a:p>
          <a:p>
            <a:r>
              <a:rPr lang="en-IN" sz="2000" dirty="0">
                <a:solidFill>
                  <a:srgbClr val="002060"/>
                </a:solidFill>
              </a:rPr>
              <a:t>Total Amount Paid</a:t>
            </a:r>
          </a:p>
          <a:p>
            <a:r>
              <a:rPr lang="en-IN" sz="2000" dirty="0">
                <a:solidFill>
                  <a:srgbClr val="002060"/>
                </a:solidFill>
              </a:rPr>
              <a:t>Profit</a:t>
            </a:r>
          </a:p>
          <a:p>
            <a:r>
              <a:rPr lang="en-IN" sz="2000" dirty="0">
                <a:solidFill>
                  <a:srgbClr val="002060"/>
                </a:solidFill>
              </a:rPr>
              <a:t>AVG amount received</a:t>
            </a:r>
          </a:p>
          <a:p>
            <a:r>
              <a:rPr lang="en-IN" sz="2000" dirty="0">
                <a:solidFill>
                  <a:srgbClr val="002060"/>
                </a:solidFill>
              </a:rPr>
              <a:t>AVG amount paid</a:t>
            </a:r>
          </a:p>
          <a:p>
            <a:r>
              <a:rPr lang="en-IN" sz="2000" dirty="0">
                <a:solidFill>
                  <a:srgbClr val="002060"/>
                </a:solidFill>
              </a:rPr>
              <a:t>AVG amount paid by year</a:t>
            </a:r>
          </a:p>
        </p:txBody>
      </p:sp>
      <p:pic>
        <p:nvPicPr>
          <p:cNvPr id="5" name="Picture 4" descr="A screenshot of a cellphone&#10;&#10;Description automatically generated">
            <a:extLst>
              <a:ext uri="{FF2B5EF4-FFF2-40B4-BE49-F238E27FC236}">
                <a16:creationId xmlns:a16="http://schemas.microsoft.com/office/drawing/2014/main" id="{E91D89A2-EED8-EC7B-67AE-08B7CA5B1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2077585"/>
            <a:ext cx="6922008" cy="2803413"/>
          </a:xfrm>
          <a:prstGeom prst="rect">
            <a:avLst/>
          </a:prstGeom>
        </p:spPr>
      </p:pic>
    </p:spTree>
    <p:extLst>
      <p:ext uri="{BB962C8B-B14F-4D97-AF65-F5344CB8AC3E}">
        <p14:creationId xmlns:p14="http://schemas.microsoft.com/office/powerpoint/2010/main" val="355104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BAD20739-CFF3-49E7-10B8-801A101B2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02733"/>
            <a:ext cx="10905066" cy="5452533"/>
          </a:xfrm>
          <a:prstGeom prst="rect">
            <a:avLst/>
          </a:prstGeom>
          <a:ln>
            <a:noFill/>
          </a:ln>
        </p:spPr>
      </p:pic>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896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875</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Open Sans</vt:lpstr>
      <vt:lpstr>Söhne</vt:lpstr>
      <vt:lpstr>Times New Roman</vt:lpstr>
      <vt:lpstr>Office Theme</vt:lpstr>
      <vt:lpstr>Financial Cash Flow </vt:lpstr>
      <vt:lpstr>Financial Cash Flow Introduction</vt:lpstr>
      <vt:lpstr>Understanding our financial structure is paramount for strategic decision-making and long-term sustainability. The combination of Chart of Accounts, Payments, and Income forms the backbone of this understanding, offering a comprehensive view of our financial ecosystem.</vt:lpstr>
      <vt:lpstr>Chart of Accounts Overview</vt:lpstr>
      <vt:lpstr>Payment Overview</vt:lpstr>
      <vt:lpstr>Here are some key Insights</vt:lpstr>
      <vt:lpstr>PowerPoint Presentation</vt:lpstr>
      <vt:lpstr>6 Key Performance Indicator</vt:lpstr>
      <vt:lpstr>PowerPoint Presentation</vt:lpstr>
      <vt:lpstr>PowerPoint Presentation</vt:lpstr>
      <vt:lpstr>Here are some December financial analytics for payments received, Income received, profit made, payments received by month, and payments made by cash flow type.</vt:lpstr>
      <vt:lpstr>PowerPoint Presentation</vt:lpstr>
      <vt:lpstr>key conclusions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Cash Flow </dc:title>
  <dc:creator>parth98251@yahoo.in</dc:creator>
  <cp:lastModifiedBy>parth98251@yahoo.in</cp:lastModifiedBy>
  <cp:revision>10</cp:revision>
  <dcterms:created xsi:type="dcterms:W3CDTF">2023-11-21T23:35:52Z</dcterms:created>
  <dcterms:modified xsi:type="dcterms:W3CDTF">2023-11-27T22:22:22Z</dcterms:modified>
</cp:coreProperties>
</file>